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301" r:id="rId3"/>
    <p:sldId id="299" r:id="rId4"/>
    <p:sldId id="300" r:id="rId5"/>
    <p:sldId id="288" r:id="rId6"/>
    <p:sldId id="286" r:id="rId7"/>
    <p:sldId id="287" r:id="rId8"/>
    <p:sldId id="289" r:id="rId9"/>
    <p:sldId id="290" r:id="rId10"/>
    <p:sldId id="291" r:id="rId11"/>
    <p:sldId id="292" r:id="rId12"/>
    <p:sldId id="293" r:id="rId13"/>
    <p:sldId id="297" r:id="rId14"/>
    <p:sldId id="302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7178D8-3B49-4A1F-A8C4-6C5525C0270D}" v="1" dt="2026-10-21T20:37:37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2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tikka-Yrjölä Selja" userId="d2854ac3-ff9e-4657-9b63-8a8707d0f4c5" providerId="ADAL" clId="{8B0D306A-2DB1-4601-AF63-12C97FD0B02F}"/>
    <pc:docChg chg="custSel addSld delSld modSld">
      <pc:chgData name="Vitikka-Yrjölä Selja" userId="d2854ac3-ff9e-4657-9b63-8a8707d0f4c5" providerId="ADAL" clId="{8B0D306A-2DB1-4601-AF63-12C97FD0B02F}" dt="2026-10-21T20:41:56.097" v="1214" actId="948"/>
      <pc:docMkLst>
        <pc:docMk/>
      </pc:docMkLst>
      <pc:sldChg chg="del">
        <pc:chgData name="Vitikka-Yrjölä Selja" userId="d2854ac3-ff9e-4657-9b63-8a8707d0f4c5" providerId="ADAL" clId="{8B0D306A-2DB1-4601-AF63-12C97FD0B02F}" dt="2026-10-21T20:23:54.179" v="0" actId="2696"/>
        <pc:sldMkLst>
          <pc:docMk/>
          <pc:sldMk cId="2168648206" sldId="256"/>
        </pc:sldMkLst>
      </pc:sldChg>
      <pc:sldChg chg="modSp mod">
        <pc:chgData name="Vitikka-Yrjölä Selja" userId="d2854ac3-ff9e-4657-9b63-8a8707d0f4c5" providerId="ADAL" clId="{8B0D306A-2DB1-4601-AF63-12C97FD0B02F}" dt="2026-10-21T20:41:56.097" v="1214" actId="948"/>
        <pc:sldMkLst>
          <pc:docMk/>
          <pc:sldMk cId="1013533469" sldId="301"/>
        </pc:sldMkLst>
        <pc:spChg chg="mod">
          <ac:chgData name="Vitikka-Yrjölä Selja" userId="d2854ac3-ff9e-4657-9b63-8a8707d0f4c5" providerId="ADAL" clId="{8B0D306A-2DB1-4601-AF63-12C97FD0B02F}" dt="2026-10-21T20:41:56.097" v="1214" actId="948"/>
          <ac:spMkLst>
            <pc:docMk/>
            <pc:sldMk cId="1013533469" sldId="301"/>
            <ac:spMk id="3" creationId="{8F264F16-444E-2ADC-82FB-36E007D3601A}"/>
          </ac:spMkLst>
        </pc:spChg>
      </pc:sldChg>
      <pc:sldChg chg="addSp delSp modSp new mod">
        <pc:chgData name="Vitikka-Yrjölä Selja" userId="d2854ac3-ff9e-4657-9b63-8a8707d0f4c5" providerId="ADAL" clId="{8B0D306A-2DB1-4601-AF63-12C97FD0B02F}" dt="2026-10-21T20:40:15.443" v="1103" actId="1076"/>
        <pc:sldMkLst>
          <pc:docMk/>
          <pc:sldMk cId="349785944" sldId="302"/>
        </pc:sldMkLst>
        <pc:spChg chg="mod">
          <ac:chgData name="Vitikka-Yrjölä Selja" userId="d2854ac3-ff9e-4657-9b63-8a8707d0f4c5" providerId="ADAL" clId="{8B0D306A-2DB1-4601-AF63-12C97FD0B02F}" dt="2026-10-21T20:40:15.443" v="1103" actId="1076"/>
          <ac:spMkLst>
            <pc:docMk/>
            <pc:sldMk cId="349785944" sldId="302"/>
            <ac:spMk id="2" creationId="{141F2DDE-F2CB-B3E5-3EB9-A7BC813D7D05}"/>
          </ac:spMkLst>
        </pc:spChg>
        <pc:spChg chg="del">
          <ac:chgData name="Vitikka-Yrjölä Selja" userId="d2854ac3-ff9e-4657-9b63-8a8707d0f4c5" providerId="ADAL" clId="{8B0D306A-2DB1-4601-AF63-12C97FD0B02F}" dt="2026-10-21T20:36:44.073" v="1026" actId="478"/>
          <ac:spMkLst>
            <pc:docMk/>
            <pc:sldMk cId="349785944" sldId="302"/>
            <ac:spMk id="3" creationId="{88FADE0E-82B6-6966-D8A8-3BFE48B1C162}"/>
          </ac:spMkLst>
        </pc:spChg>
        <pc:spChg chg="add mod">
          <ac:chgData name="Vitikka-Yrjölä Selja" userId="d2854ac3-ff9e-4657-9b63-8a8707d0f4c5" providerId="ADAL" clId="{8B0D306A-2DB1-4601-AF63-12C97FD0B02F}" dt="2026-10-21T20:38:35.277" v="1085" actId="1076"/>
          <ac:spMkLst>
            <pc:docMk/>
            <pc:sldMk cId="349785944" sldId="302"/>
            <ac:spMk id="4" creationId="{D48BF26E-CAA8-8DA0-3A1A-8028504130A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4E8ED9-1751-92E7-A78E-9EEC32CFE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F4BFAAA-4F20-BA31-2356-E39C62697B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2EF6FA-89B2-50FF-7B77-41811AF78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1AA8-31E4-4E25-AF5F-07308CEB5301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417581-B0BC-1699-ECCB-922B3A0FF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9F799A9-4644-BBB8-E734-89517275A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7191C-71B4-489B-9163-8DA8779FC88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7792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777F1C-AB68-F47E-A858-BFB7EC54A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428991A-126E-272C-DE2B-0BC47DE1D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C7C5289-36F5-830A-4923-058A0ECE3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1AA8-31E4-4E25-AF5F-07308CEB5301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81A79DC-38DB-8839-FB6A-C4E6CAD12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5C9B1E-DA6D-E64A-A41B-6AE1EA3F3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7191C-71B4-489B-9163-8DA8779FC88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8669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4E6DD1-4702-851B-EFBF-C76CA4826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4080DF9-1C62-F4B8-DB45-FC4FE345F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B089A6-82B6-D7C3-7A11-A2C027423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1AA8-31E4-4E25-AF5F-07308CEB5301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02F12A8-C54C-D553-2710-20C47DC8D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1E0E486-A91B-F5CD-C074-60019EACC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7191C-71B4-489B-9163-8DA8779FC88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9158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F64A1C-8A72-8F69-8B5A-4BBBD6A3C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CF9D18-ECFE-F4F1-9229-71EEB84CED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8CF2D7E-CD32-9373-F429-19F8070C97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DB7DFEB-F9D6-B489-DC5E-1050F160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1AA8-31E4-4E25-AF5F-07308CEB5301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40408E2-6EA5-3B06-8ED2-1270B524A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27AD9F9-3E0C-6C73-8215-3C550CB9B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7191C-71B4-489B-9163-8DA8779FC88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950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03A8F4-36F1-5200-D125-ADB3B9D99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8EDC920-9AA4-26F7-BF21-283140AF6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9BB0EA8-66CF-082A-F86E-730BB674AA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F6A29FE-7746-673E-0DAD-5D981986D1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3BCFBE7E-5BD9-EBC5-64C2-34D5576E2F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46C72C5-B3A5-3D07-FFA3-849B07F4D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1AA8-31E4-4E25-AF5F-07308CEB5301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06107CD-2D0D-FEBC-83D2-C4D2B1EB6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A29DEBF-9643-B82B-D965-95916EF58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7191C-71B4-489B-9163-8DA8779FC88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8582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A85431-A3EB-BF05-DDE6-DD4E2A845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3B0F74B-1A3B-300D-A336-464AB641C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1AA8-31E4-4E25-AF5F-07308CEB5301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F03144C-94CC-63D8-29F2-80213857C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13C65ED-9DD6-8A0A-6967-60F37D775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7191C-71B4-489B-9163-8DA8779FC88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480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7B374D5-C900-4B60-4F00-B6E3B93C5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1AA8-31E4-4E25-AF5F-07308CEB5301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0107D66-D78B-DCA5-BDC1-982039923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E48F215-D5AE-2AF6-0AE1-63CB5B05F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7191C-71B4-489B-9163-8DA8779FC88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0730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A9F878-38B4-CFBE-7851-FBC01EBAA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4D71CE-B51C-A1D9-C66D-A5862BC06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FC6BEC4-164F-3C30-D6BB-E2D76B532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4B98BE9-1996-8A50-7FB9-69D148FD5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1AA8-31E4-4E25-AF5F-07308CEB5301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0F90C8A-831B-3809-29BB-1A223910E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5290EA4-6600-E42F-4C0A-5D2C3D617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7191C-71B4-489B-9163-8DA8779FC88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0203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7ACBE-0B36-02C7-90CC-5F87D4ED5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1C33C2D-C201-9FB3-CD9A-49207A323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9844DEC-6648-9D04-6ECF-50CE37B55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2784030-18C9-D533-62E3-4CD8BFA30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1AA8-31E4-4E25-AF5F-07308CEB5301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89EE94E-B374-7BB2-A941-6A07CD3E7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F14F5E8-279C-1427-7788-1F1158967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7191C-71B4-489B-9163-8DA8779FC88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9630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1C81C1-6B99-9045-29F2-EA8A14A9B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35195D4-0A50-2C11-D917-3AD4D544E3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D4C54F9-ACF3-457D-F72A-A15A8BECF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1AA8-31E4-4E25-AF5F-07308CEB5301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C329A7-8C65-6F02-C881-EE68675CD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6AD85A3-5FAD-9438-DC51-E86BF291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7191C-71B4-489B-9163-8DA8779FC88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847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3B40249-7B6E-4050-B5AE-06F50B0E96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CA8A917-AD43-D2A5-6688-8260B0A2E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24C0CB0-0CAA-C5CB-78BA-0CE9D6A13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1AA8-31E4-4E25-AF5F-07308CEB5301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C1FFCB1-7F72-70E5-A808-5F9A33BEC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8749526-A9E7-B0FA-7705-641D13E9C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7191C-71B4-489B-9163-8DA8779FC88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3720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Esityksen aloi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24F13-32FF-3C46-AE8B-E59387CE0C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0" y="1534942"/>
            <a:ext cx="5595343" cy="3473155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684ABC-62EB-6040-B4B5-10ED31DAE3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86400" y="5120640"/>
            <a:ext cx="5595343" cy="648216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6BEE2-B614-B248-B12F-F03F7F8316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74866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6AC8F-CE6F-184B-9398-B527E573B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74866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aa-E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030D6-E4C1-E548-B23C-A365842D8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68" y="-518707"/>
            <a:ext cx="593387" cy="365125"/>
          </a:xfrm>
        </p:spPr>
        <p:txBody>
          <a:bodyPr/>
          <a:lstStyle/>
          <a:p>
            <a:fld id="{316B6A04-F93C-FC4D-B47E-6C7D04E5F87A}" type="slidenum">
              <a:rPr lang="aa-ET" smtClean="0"/>
              <a:t>‹#›</a:t>
            </a:fld>
            <a:endParaRPr lang="aa-ET"/>
          </a:p>
        </p:txBody>
      </p:sp>
      <p:pic>
        <p:nvPicPr>
          <p:cNvPr id="7" name="Picture 6" descr="Riihimäki logo">
            <a:extLst>
              <a:ext uri="{FF2B5EF4-FFF2-40B4-BE49-F238E27FC236}">
                <a16:creationId xmlns:a16="http://schemas.microsoft.com/office/drawing/2014/main" id="{8830A2D7-E7A4-734C-8D59-DB77D97C93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2400" y="507272"/>
            <a:ext cx="1892300" cy="630767"/>
          </a:xfrm>
          <a:prstGeom prst="rect">
            <a:avLst/>
          </a:prstGeom>
        </p:spPr>
      </p:pic>
      <p:sp>
        <p:nvSpPr>
          <p:cNvPr id="23" name="Puolivapaa piirto 22">
            <a:extLst>
              <a:ext uri="{FF2B5EF4-FFF2-40B4-BE49-F238E27FC236}">
                <a16:creationId xmlns:a16="http://schemas.microsoft.com/office/drawing/2014/main" id="{8920BC6B-B280-3D77-6392-160B8406764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4575730" cy="6878733"/>
          </a:xfrm>
          <a:custGeom>
            <a:avLst/>
            <a:gdLst>
              <a:gd name="csX0" fmla="*/ 0 w 4575730"/>
              <a:gd name="csY0" fmla="*/ 0 h 6878733"/>
              <a:gd name="csX1" fmla="*/ 2288426 w 4575730"/>
              <a:gd name="csY1" fmla="*/ 0 h 6878733"/>
              <a:gd name="csX2" fmla="*/ 4575730 w 4575730"/>
              <a:gd name="csY2" fmla="*/ 2294035 h 6878733"/>
              <a:gd name="csX3" fmla="*/ 2294029 w 4575730"/>
              <a:gd name="csY3" fmla="*/ 4586946 h 6878733"/>
              <a:gd name="csX4" fmla="*/ 2291788 w 4575730"/>
              <a:gd name="csY4" fmla="*/ 4589193 h 6878733"/>
              <a:gd name="csX5" fmla="*/ 4575730 w 4575730"/>
              <a:gd name="csY5" fmla="*/ 6878733 h 6878733"/>
              <a:gd name="csX6" fmla="*/ 0 w 4575730"/>
              <a:gd name="csY6" fmla="*/ 6878733 h 6878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575730" h="6878733">
                <a:moveTo>
                  <a:pt x="0" y="0"/>
                </a:moveTo>
                <a:lnTo>
                  <a:pt x="2288426" y="0"/>
                </a:lnTo>
                <a:cubicBezTo>
                  <a:pt x="3551430" y="0"/>
                  <a:pt x="4575730" y="1030181"/>
                  <a:pt x="4575730" y="2294035"/>
                </a:cubicBezTo>
                <a:cubicBezTo>
                  <a:pt x="4575730" y="3557888"/>
                  <a:pt x="3554792" y="4583576"/>
                  <a:pt x="2294029" y="4586946"/>
                </a:cubicBezTo>
                <a:lnTo>
                  <a:pt x="2291788" y="4589193"/>
                </a:lnTo>
                <a:lnTo>
                  <a:pt x="4575730" y="6878733"/>
                </a:lnTo>
                <a:lnTo>
                  <a:pt x="0" y="687873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0941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sityksen aloi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24F13-32FF-3C46-AE8B-E59387CE0C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21116" y="1534942"/>
            <a:ext cx="6460627" cy="3473155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684ABC-62EB-6040-B4B5-10ED31DAE3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21116" y="5120640"/>
            <a:ext cx="6460627" cy="648216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6BEE2-B614-B248-B12F-F03F7F831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6AC8F-CE6F-184B-9398-B527E573B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aa-E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030D6-E4C1-E548-B23C-A365842D8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6A04-F93C-FC4D-B47E-6C7D04E5F87A}" type="slidenum">
              <a:rPr lang="aa-ET" smtClean="0"/>
              <a:t>‹#›</a:t>
            </a:fld>
            <a:endParaRPr lang="aa-ET"/>
          </a:p>
        </p:txBody>
      </p:sp>
      <p:pic>
        <p:nvPicPr>
          <p:cNvPr id="7" name="Picture 6" descr="Riihimäki logo">
            <a:extLst>
              <a:ext uri="{FF2B5EF4-FFF2-40B4-BE49-F238E27FC236}">
                <a16:creationId xmlns:a16="http://schemas.microsoft.com/office/drawing/2014/main" id="{8830A2D7-E7A4-734C-8D59-DB77D97C93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2400" y="507272"/>
            <a:ext cx="1892300" cy="630767"/>
          </a:xfrm>
          <a:prstGeom prst="rect">
            <a:avLst/>
          </a:prstGeom>
        </p:spPr>
      </p:pic>
      <p:pic>
        <p:nvPicPr>
          <p:cNvPr id="8" name="Picture 7" descr="Riihimäen punainen R-merkki">
            <a:extLst>
              <a:ext uri="{FF2B5EF4-FFF2-40B4-BE49-F238E27FC236}">
                <a16:creationId xmlns:a16="http://schemas.microsoft.com/office/drawing/2014/main" id="{37126037-0BA1-4945-9B66-4B2376A45D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2801" y="1174589"/>
            <a:ext cx="3074751" cy="448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045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Esityksen aloi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24F13-32FF-3C46-AE8B-E59387CE0C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0" y="1534942"/>
            <a:ext cx="5595343" cy="3473155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684ABC-62EB-6040-B4B5-10ED31DAE3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86400" y="5120640"/>
            <a:ext cx="5595343" cy="648216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6BEE2-B614-B248-B12F-F03F7F8316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74866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6AC8F-CE6F-184B-9398-B527E573B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74866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aa-E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030D6-E4C1-E548-B23C-A365842D8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68" y="-518707"/>
            <a:ext cx="593387" cy="365125"/>
          </a:xfrm>
        </p:spPr>
        <p:txBody>
          <a:bodyPr/>
          <a:lstStyle/>
          <a:p>
            <a:fld id="{316B6A04-F93C-FC4D-B47E-6C7D04E5F87A}" type="slidenum">
              <a:rPr lang="aa-ET" smtClean="0"/>
              <a:t>‹#›</a:t>
            </a:fld>
            <a:endParaRPr lang="aa-ET"/>
          </a:p>
        </p:txBody>
      </p:sp>
      <p:pic>
        <p:nvPicPr>
          <p:cNvPr id="7" name="Picture 6" descr="Riihimäki logo">
            <a:extLst>
              <a:ext uri="{FF2B5EF4-FFF2-40B4-BE49-F238E27FC236}">
                <a16:creationId xmlns:a16="http://schemas.microsoft.com/office/drawing/2014/main" id="{8830A2D7-E7A4-734C-8D59-DB77D97C93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2400" y="507272"/>
            <a:ext cx="1892300" cy="630767"/>
          </a:xfrm>
          <a:prstGeom prst="rect">
            <a:avLst/>
          </a:prstGeom>
        </p:spPr>
      </p:pic>
      <p:pic>
        <p:nvPicPr>
          <p:cNvPr id="8" name="Picture 7" descr="Riihimäen punainen R-merkki">
            <a:extLst>
              <a:ext uri="{FF2B5EF4-FFF2-40B4-BE49-F238E27FC236}">
                <a16:creationId xmlns:a16="http://schemas.microsoft.com/office/drawing/2014/main" id="{37126037-0BA1-4945-9B66-4B2376A45D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711700" cy="686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105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Esityksen aloi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24F13-32FF-3C46-AE8B-E59387CE0C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0" y="1534942"/>
            <a:ext cx="5595343" cy="3473155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684ABC-62EB-6040-B4B5-10ED31DAE3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86400" y="5120640"/>
            <a:ext cx="5595343" cy="648216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6BEE2-B614-B248-B12F-F03F7F8316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74866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6AC8F-CE6F-184B-9398-B527E573B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74866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aa-E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030D6-E4C1-E548-B23C-A365842D8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68" y="-518707"/>
            <a:ext cx="593387" cy="365125"/>
          </a:xfrm>
        </p:spPr>
        <p:txBody>
          <a:bodyPr/>
          <a:lstStyle/>
          <a:p>
            <a:fld id="{316B6A04-F93C-FC4D-B47E-6C7D04E5F87A}" type="slidenum">
              <a:rPr lang="aa-ET" smtClean="0"/>
              <a:t>‹#›</a:t>
            </a:fld>
            <a:endParaRPr lang="aa-ET"/>
          </a:p>
        </p:txBody>
      </p:sp>
      <p:pic>
        <p:nvPicPr>
          <p:cNvPr id="7" name="Picture 6" descr="Riihimäki logo">
            <a:extLst>
              <a:ext uri="{FF2B5EF4-FFF2-40B4-BE49-F238E27FC236}">
                <a16:creationId xmlns:a16="http://schemas.microsoft.com/office/drawing/2014/main" id="{8830A2D7-E7A4-734C-8D59-DB77D97C93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2400" y="507272"/>
            <a:ext cx="1892300" cy="630767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E4FCBA3A-FD82-DA0D-695D-B2DA0731E2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294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49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Esityksen aloi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24F13-32FF-3C46-AE8B-E59387CE0C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0" y="1534942"/>
            <a:ext cx="5595343" cy="3473155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684ABC-62EB-6040-B4B5-10ED31DAE3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86400" y="5120640"/>
            <a:ext cx="5595343" cy="648216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6BEE2-B614-B248-B12F-F03F7F8316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74866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6AC8F-CE6F-184B-9398-B527E573B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74866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aa-E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030D6-E4C1-E548-B23C-A365842D8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68" y="-518707"/>
            <a:ext cx="593387" cy="365125"/>
          </a:xfrm>
        </p:spPr>
        <p:txBody>
          <a:bodyPr/>
          <a:lstStyle/>
          <a:p>
            <a:fld id="{316B6A04-F93C-FC4D-B47E-6C7D04E5F87A}" type="slidenum">
              <a:rPr lang="aa-ET" smtClean="0"/>
              <a:t>‹#›</a:t>
            </a:fld>
            <a:endParaRPr lang="aa-ET"/>
          </a:p>
        </p:txBody>
      </p:sp>
      <p:pic>
        <p:nvPicPr>
          <p:cNvPr id="7" name="Picture 6" descr="Riihimäki logo">
            <a:extLst>
              <a:ext uri="{FF2B5EF4-FFF2-40B4-BE49-F238E27FC236}">
                <a16:creationId xmlns:a16="http://schemas.microsoft.com/office/drawing/2014/main" id="{8830A2D7-E7A4-734C-8D59-DB77D97C93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2400" y="507272"/>
            <a:ext cx="1892300" cy="63076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A3903345-768A-7FD9-6FA7-6B8CE887C1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294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53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Esityksen aloi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24F13-32FF-3C46-AE8B-E59387CE0C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0" y="1534942"/>
            <a:ext cx="5595343" cy="3473155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684ABC-62EB-6040-B4B5-10ED31DAE3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86400" y="5120640"/>
            <a:ext cx="5595343" cy="648216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6BEE2-B614-B248-B12F-F03F7F8316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74866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6AC8F-CE6F-184B-9398-B527E573B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74866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aa-E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030D6-E4C1-E548-B23C-A365842D8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68" y="-518707"/>
            <a:ext cx="593387" cy="365125"/>
          </a:xfrm>
        </p:spPr>
        <p:txBody>
          <a:bodyPr/>
          <a:lstStyle/>
          <a:p>
            <a:fld id="{316B6A04-F93C-FC4D-B47E-6C7D04E5F87A}" type="slidenum">
              <a:rPr lang="aa-ET" smtClean="0"/>
              <a:t>‹#›</a:t>
            </a:fld>
            <a:endParaRPr lang="aa-ET"/>
          </a:p>
        </p:txBody>
      </p:sp>
      <p:pic>
        <p:nvPicPr>
          <p:cNvPr id="7" name="Picture 6" descr="Riihimäki logo">
            <a:extLst>
              <a:ext uri="{FF2B5EF4-FFF2-40B4-BE49-F238E27FC236}">
                <a16:creationId xmlns:a16="http://schemas.microsoft.com/office/drawing/2014/main" id="{8830A2D7-E7A4-734C-8D59-DB77D97C93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2400" y="507272"/>
            <a:ext cx="1892300" cy="63076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9AB2264D-8BCD-0D73-C49C-5282E0AB07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294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736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sityksen aloi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24F13-32FF-3C46-AE8B-E59387CE0C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0" y="1534942"/>
            <a:ext cx="5595343" cy="3473155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684ABC-62EB-6040-B4B5-10ED31DAE3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86400" y="5120640"/>
            <a:ext cx="5595343" cy="648216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subtitle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6BEE2-B614-B248-B12F-F03F7F8316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74866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6AC8F-CE6F-184B-9398-B527E573B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74866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aa-E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030D6-E4C1-E548-B23C-A365842D8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68" y="-518707"/>
            <a:ext cx="593387" cy="365125"/>
          </a:xfrm>
        </p:spPr>
        <p:txBody>
          <a:bodyPr/>
          <a:lstStyle/>
          <a:p>
            <a:fld id="{316B6A04-F93C-FC4D-B47E-6C7D04E5F87A}" type="slidenum">
              <a:rPr lang="aa-ET" smtClean="0"/>
              <a:t>‹#›</a:t>
            </a:fld>
            <a:endParaRPr lang="aa-ET"/>
          </a:p>
        </p:txBody>
      </p:sp>
      <p:pic>
        <p:nvPicPr>
          <p:cNvPr id="7" name="Picture 6" descr="Riihimäki logo">
            <a:extLst>
              <a:ext uri="{FF2B5EF4-FFF2-40B4-BE49-F238E27FC236}">
                <a16:creationId xmlns:a16="http://schemas.microsoft.com/office/drawing/2014/main" id="{8830A2D7-E7A4-734C-8D59-DB77D97C93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2400" y="507272"/>
            <a:ext cx="1892300" cy="630767"/>
          </a:xfrm>
          <a:prstGeom prst="rect">
            <a:avLst/>
          </a:prstGeom>
        </p:spPr>
      </p:pic>
      <p:sp>
        <p:nvSpPr>
          <p:cNvPr id="23" name="Puolivapaa piirto 22">
            <a:extLst>
              <a:ext uri="{FF2B5EF4-FFF2-40B4-BE49-F238E27FC236}">
                <a16:creationId xmlns:a16="http://schemas.microsoft.com/office/drawing/2014/main" id="{8920BC6B-B280-3D77-6392-160B8406764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4575730" cy="6878733"/>
          </a:xfrm>
          <a:custGeom>
            <a:avLst/>
            <a:gdLst>
              <a:gd name="csX0" fmla="*/ 0 w 4575730"/>
              <a:gd name="csY0" fmla="*/ 0 h 6878733"/>
              <a:gd name="csX1" fmla="*/ 2288426 w 4575730"/>
              <a:gd name="csY1" fmla="*/ 0 h 6878733"/>
              <a:gd name="csX2" fmla="*/ 4575730 w 4575730"/>
              <a:gd name="csY2" fmla="*/ 2294035 h 6878733"/>
              <a:gd name="csX3" fmla="*/ 2294029 w 4575730"/>
              <a:gd name="csY3" fmla="*/ 4586946 h 6878733"/>
              <a:gd name="csX4" fmla="*/ 2291788 w 4575730"/>
              <a:gd name="csY4" fmla="*/ 4589193 h 6878733"/>
              <a:gd name="csX5" fmla="*/ 4575730 w 4575730"/>
              <a:gd name="csY5" fmla="*/ 6878733 h 6878733"/>
              <a:gd name="csX6" fmla="*/ 0 w 4575730"/>
              <a:gd name="csY6" fmla="*/ 6878733 h 6878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575730" h="6878733">
                <a:moveTo>
                  <a:pt x="0" y="0"/>
                </a:moveTo>
                <a:lnTo>
                  <a:pt x="2288426" y="0"/>
                </a:lnTo>
                <a:cubicBezTo>
                  <a:pt x="3551430" y="0"/>
                  <a:pt x="4575730" y="1030181"/>
                  <a:pt x="4575730" y="2294035"/>
                </a:cubicBezTo>
                <a:cubicBezTo>
                  <a:pt x="4575730" y="3557888"/>
                  <a:pt x="3554792" y="4583576"/>
                  <a:pt x="2294029" y="4586946"/>
                </a:cubicBezTo>
                <a:lnTo>
                  <a:pt x="2291788" y="4589193"/>
                </a:lnTo>
                <a:lnTo>
                  <a:pt x="4575730" y="6878733"/>
                </a:lnTo>
                <a:lnTo>
                  <a:pt x="0" y="687873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24136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6B93E-37E4-844D-91EC-B09737A807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8CDA8-CB17-3A47-9A8F-B183ED3827C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00891-C156-CE40-9DD7-1B251D397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6205CF-61B7-4FDD-BD00-9E358B89D021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32526-7BD7-0145-B986-CA9295405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aa-E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C8DE2-76EE-CA42-92C0-82D5D5066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6A04-F93C-FC4D-B47E-6C7D04E5F87A}" type="slidenum">
              <a:rPr lang="aa-ET" smtClean="0"/>
              <a:t>‹#›</a:t>
            </a:fld>
            <a:endParaRPr lang="aa-ET"/>
          </a:p>
        </p:txBody>
      </p:sp>
      <p:pic>
        <p:nvPicPr>
          <p:cNvPr id="7" name="Picture 6" descr="Riihimäki logo">
            <a:extLst>
              <a:ext uri="{FF2B5EF4-FFF2-40B4-BE49-F238E27FC236}">
                <a16:creationId xmlns:a16="http://schemas.microsoft.com/office/drawing/2014/main" id="{0A5CAB55-A76A-7D47-A7B5-8996ED8F04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2400" y="507272"/>
            <a:ext cx="1892300" cy="63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715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unainen väliotsikkodi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E371-ACDA-FC40-A28E-C05B9C3BF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135583"/>
            <a:ext cx="10515600" cy="2852737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</a:t>
            </a:r>
            <a:r>
              <a:rPr lang="fi-FI" noProof="0" dirty="0" err="1"/>
              <a:t>master</a:t>
            </a:r>
            <a:r>
              <a:rPr lang="fi-FI" noProof="0" dirty="0"/>
              <a:t>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8863-7A9D-E74F-A4BC-5A5E917E9BB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27958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0194A-07AF-AC44-A553-C79D2ED4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BCA29-DA1B-43F1-A93D-6B2E8768CA8A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A4520-8302-7F44-A7AE-5D1C85ED1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1F172-9158-2D4D-8D98-D05B2E1B4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6B6A04-F93C-FC4D-B47E-6C7D04E5F87A}" type="slidenum">
              <a:rPr lang="aa-ET" smtClean="0"/>
              <a:pPr/>
              <a:t>‹#›</a:t>
            </a:fld>
            <a:endParaRPr lang="aa-E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52B948-BF57-CC42-9AD3-A83507B15BAD}"/>
              </a:ext>
            </a:extLst>
          </p:cNvPr>
          <p:cNvSpPr/>
          <p:nvPr userDrawn="1"/>
        </p:nvSpPr>
        <p:spPr>
          <a:xfrm>
            <a:off x="42529" y="30200"/>
            <a:ext cx="12106941" cy="6785269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6140373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ininen väliotsikkodia">
    <p:bg>
      <p:bgPr>
        <a:solidFill>
          <a:srgbClr val="2359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E371-ACDA-FC40-A28E-C05B9C3BF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135583"/>
            <a:ext cx="10515600" cy="2852737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</a:t>
            </a:r>
            <a:r>
              <a:rPr lang="fi-FI" noProof="0" dirty="0" err="1"/>
              <a:t>master</a:t>
            </a:r>
            <a:r>
              <a:rPr lang="fi-FI" noProof="0" dirty="0"/>
              <a:t>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aa-E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8863-7A9D-E74F-A4BC-5A5E917E9BB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27958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0194A-07AF-AC44-A553-C79D2ED4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EBB20D-4636-4036-863E-99BABADD3A4B}" type="datetime1">
              <a:rPr lang="fi-FI" smtClean="0"/>
              <a:t>21.10.2026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A4520-8302-7F44-A7AE-5D1C85ED1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1F172-9158-2D4D-8D98-D05B2E1B4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6B6A04-F93C-FC4D-B47E-6C7D04E5F87A}" type="slidenum">
              <a:rPr lang="aa-ET" smtClean="0"/>
              <a:pPr/>
              <a:t>‹#›</a:t>
            </a:fld>
            <a:endParaRPr lang="aa-E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52B948-BF57-CC42-9AD3-A83507B15BAD}"/>
              </a:ext>
            </a:extLst>
          </p:cNvPr>
          <p:cNvSpPr/>
          <p:nvPr userDrawn="1"/>
        </p:nvSpPr>
        <p:spPr>
          <a:xfrm>
            <a:off x="42529" y="30200"/>
            <a:ext cx="12106941" cy="6785269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8441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ihreä väliotsikko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E371-ACDA-FC40-A28E-C05B9C3BF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135583"/>
            <a:ext cx="10515600" cy="2852737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</a:t>
            </a:r>
            <a:r>
              <a:rPr lang="fi-FI" noProof="0" dirty="0" err="1"/>
              <a:t>master</a:t>
            </a:r>
            <a:r>
              <a:rPr lang="fi-FI" noProof="0" dirty="0"/>
              <a:t>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aa-E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8863-7A9D-E74F-A4BC-5A5E917E9BB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27958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0194A-07AF-AC44-A553-C79D2ED4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FE7F3C-CB57-47B6-8BFE-9B68E5EDCF5A}" type="datetime1">
              <a:rPr lang="fi-FI" smtClean="0"/>
              <a:t>21.10.2026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A4520-8302-7F44-A7AE-5D1C85ED1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aa-E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1F172-9158-2D4D-8D98-D05B2E1B4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6B6A04-F93C-FC4D-B47E-6C7D04E5F87A}" type="slidenum">
              <a:rPr lang="aa-ET" smtClean="0"/>
              <a:pPr/>
              <a:t>‹#›</a:t>
            </a:fld>
            <a:endParaRPr lang="aa-E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52B948-BF57-CC42-9AD3-A83507B15BAD}"/>
              </a:ext>
            </a:extLst>
          </p:cNvPr>
          <p:cNvSpPr/>
          <p:nvPr userDrawn="1"/>
        </p:nvSpPr>
        <p:spPr>
          <a:xfrm>
            <a:off x="42529" y="30200"/>
            <a:ext cx="12106941" cy="6785269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6961347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Punainen väliotsikkodi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E371-ACDA-FC40-A28E-C05B9C3BF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8400" y="1135583"/>
            <a:ext cx="6369050" cy="285273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</a:t>
            </a:r>
            <a:r>
              <a:rPr lang="fi-FI" noProof="0" dirty="0" err="1"/>
              <a:t>master</a:t>
            </a:r>
            <a:r>
              <a:rPr lang="fi-FI" noProof="0" dirty="0"/>
              <a:t>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8863-7A9D-E74F-A4BC-5A5E917E9BB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78400" y="4227958"/>
            <a:ext cx="6369050" cy="150018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0194A-07AF-AC44-A553-C79D2ED4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7198171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BCA29-DA1B-43F1-A93D-6B2E8768CA8A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A4520-8302-7F44-A7AE-5D1C85ED1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336" y="7198171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1F172-9158-2D4D-8D98-D05B2E1B4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6B6A04-F93C-FC4D-B47E-6C7D04E5F87A}" type="slidenum">
              <a:rPr lang="aa-ET" smtClean="0"/>
              <a:pPr/>
              <a:t>‹#›</a:t>
            </a:fld>
            <a:endParaRPr lang="aa-E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52B948-BF57-CC42-9AD3-A83507B15BAD}"/>
              </a:ext>
            </a:extLst>
          </p:cNvPr>
          <p:cNvSpPr/>
          <p:nvPr userDrawn="1"/>
        </p:nvSpPr>
        <p:spPr>
          <a:xfrm>
            <a:off x="42529" y="30200"/>
            <a:ext cx="12106941" cy="6785269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22A2B8-D825-B4C3-14D7-F56DA2324E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88" y="91299"/>
            <a:ext cx="4444128" cy="66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1970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Punainen väliotsikkodi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E371-ACDA-FC40-A28E-C05B9C3BF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8400" y="1135583"/>
            <a:ext cx="6369050" cy="285273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</a:t>
            </a:r>
            <a:r>
              <a:rPr lang="fi-FI" noProof="0" dirty="0" err="1"/>
              <a:t>master</a:t>
            </a:r>
            <a:r>
              <a:rPr lang="fi-FI" noProof="0" dirty="0"/>
              <a:t>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8863-7A9D-E74F-A4BC-5A5E917E9BB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78400" y="4227958"/>
            <a:ext cx="6369050" cy="150018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0194A-07AF-AC44-A553-C79D2ED4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7198171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BCA29-DA1B-43F1-A93D-6B2E8768CA8A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A4520-8302-7F44-A7AE-5D1C85ED1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336" y="7198171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1F172-9158-2D4D-8D98-D05B2E1B4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6B6A04-F93C-FC4D-B47E-6C7D04E5F87A}" type="slidenum">
              <a:rPr lang="aa-ET" smtClean="0"/>
              <a:pPr/>
              <a:t>‹#›</a:t>
            </a:fld>
            <a:endParaRPr lang="aa-E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52B948-BF57-CC42-9AD3-A83507B15BAD}"/>
              </a:ext>
            </a:extLst>
          </p:cNvPr>
          <p:cNvSpPr/>
          <p:nvPr userDrawn="1"/>
        </p:nvSpPr>
        <p:spPr>
          <a:xfrm>
            <a:off x="42529" y="30200"/>
            <a:ext cx="12106941" cy="6785269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59F50B1-8460-1CD1-153A-F006E09B0E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88" y="91299"/>
            <a:ext cx="4444128" cy="66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8_Punainen väliotsikkodi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E371-ACDA-FC40-A28E-C05B9C3BF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8400" y="1135583"/>
            <a:ext cx="6369050" cy="285273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</a:t>
            </a:r>
            <a:r>
              <a:rPr lang="fi-FI" noProof="0" dirty="0" err="1"/>
              <a:t>master</a:t>
            </a:r>
            <a:r>
              <a:rPr lang="fi-FI" noProof="0" dirty="0"/>
              <a:t>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8863-7A9D-E74F-A4BC-5A5E917E9BB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78400" y="4227958"/>
            <a:ext cx="6369050" cy="150018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0194A-07AF-AC44-A553-C79D2ED4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7198171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BCA29-DA1B-43F1-A93D-6B2E8768CA8A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A4520-8302-7F44-A7AE-5D1C85ED1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336" y="7198171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1F172-9158-2D4D-8D98-D05B2E1B4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6B6A04-F93C-FC4D-B47E-6C7D04E5F87A}" type="slidenum">
              <a:rPr lang="aa-ET" smtClean="0"/>
              <a:pPr/>
              <a:t>‹#›</a:t>
            </a:fld>
            <a:endParaRPr lang="aa-E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52B948-BF57-CC42-9AD3-A83507B15BAD}"/>
              </a:ext>
            </a:extLst>
          </p:cNvPr>
          <p:cNvSpPr/>
          <p:nvPr userDrawn="1"/>
        </p:nvSpPr>
        <p:spPr>
          <a:xfrm>
            <a:off x="42529" y="30200"/>
            <a:ext cx="12106941" cy="6785269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EC793E-BF4B-5821-6122-8CF069CAEE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88" y="91299"/>
            <a:ext cx="4444128" cy="66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0288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Punainen väli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E371-ACDA-FC40-A28E-C05B9C3BF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8400" y="1135583"/>
            <a:ext cx="6369050" cy="285273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</a:t>
            </a:r>
            <a:r>
              <a:rPr lang="fi-FI" noProof="0" dirty="0" err="1"/>
              <a:t>master</a:t>
            </a:r>
            <a:r>
              <a:rPr lang="fi-FI" noProof="0" dirty="0"/>
              <a:t>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8863-7A9D-E74F-A4BC-5A5E917E9BB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78400" y="4227958"/>
            <a:ext cx="6369050" cy="150018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0194A-07AF-AC44-A553-C79D2ED4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7198171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BCA29-DA1B-43F1-A93D-6B2E8768CA8A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A4520-8302-7F44-A7AE-5D1C85ED1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336" y="7198171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1F172-9158-2D4D-8D98-D05B2E1B4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6B6A04-F93C-FC4D-B47E-6C7D04E5F87A}" type="slidenum">
              <a:rPr lang="aa-ET" smtClean="0"/>
              <a:pPr/>
              <a:t>‹#›</a:t>
            </a:fld>
            <a:endParaRPr lang="aa-E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52B948-BF57-CC42-9AD3-A83507B15BAD}"/>
              </a:ext>
            </a:extLst>
          </p:cNvPr>
          <p:cNvSpPr/>
          <p:nvPr userDrawn="1"/>
        </p:nvSpPr>
        <p:spPr>
          <a:xfrm>
            <a:off x="42529" y="30200"/>
            <a:ext cx="12106941" cy="6785269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AD7E087F-01CF-D7B0-8ECA-505E2265D4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88" y="91299"/>
            <a:ext cx="4444128" cy="66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161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Punainen väliotsikkodi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E371-ACDA-FC40-A28E-C05B9C3BF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8400" y="1135583"/>
            <a:ext cx="6369050" cy="285273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</a:t>
            </a:r>
            <a:r>
              <a:rPr lang="fi-FI" noProof="0" dirty="0" err="1"/>
              <a:t>master</a:t>
            </a:r>
            <a:r>
              <a:rPr lang="fi-FI" noProof="0" dirty="0"/>
              <a:t>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8863-7A9D-E74F-A4BC-5A5E917E9BB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78400" y="4227958"/>
            <a:ext cx="6369050" cy="150018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0194A-07AF-AC44-A553-C79D2ED4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7198171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BCA29-DA1B-43F1-A93D-6B2E8768CA8A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A4520-8302-7F44-A7AE-5D1C85ED1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336" y="7198171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1F172-9158-2D4D-8D98-D05B2E1B4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6B6A04-F93C-FC4D-B47E-6C7D04E5F87A}" type="slidenum">
              <a:rPr lang="aa-ET" smtClean="0"/>
              <a:pPr/>
              <a:t>‹#›</a:t>
            </a:fld>
            <a:endParaRPr lang="aa-E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52B948-BF57-CC42-9AD3-A83507B15BAD}"/>
              </a:ext>
            </a:extLst>
          </p:cNvPr>
          <p:cNvSpPr/>
          <p:nvPr userDrawn="1"/>
        </p:nvSpPr>
        <p:spPr>
          <a:xfrm>
            <a:off x="42529" y="30200"/>
            <a:ext cx="12106941" cy="6785269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AD7E087F-01CF-D7B0-8ECA-505E2265D4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88" y="91299"/>
            <a:ext cx="4444128" cy="66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193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Punainen väliotsikko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E371-ACDA-FC40-A28E-C05B9C3BF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8400" y="1135583"/>
            <a:ext cx="6369050" cy="285273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</a:t>
            </a:r>
            <a:r>
              <a:rPr lang="fi-FI" noProof="0" dirty="0" err="1"/>
              <a:t>master</a:t>
            </a:r>
            <a:r>
              <a:rPr lang="fi-FI" noProof="0" dirty="0"/>
              <a:t>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8863-7A9D-E74F-A4BC-5A5E917E9BB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78400" y="4227958"/>
            <a:ext cx="6369050" cy="150018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0194A-07AF-AC44-A553-C79D2ED4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7198171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BCA29-DA1B-43F1-A93D-6B2E8768CA8A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A4520-8302-7F44-A7AE-5D1C85ED1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336" y="7198171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1F172-9158-2D4D-8D98-D05B2E1B4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6B6A04-F93C-FC4D-B47E-6C7D04E5F87A}" type="slidenum">
              <a:rPr lang="aa-ET" smtClean="0"/>
              <a:pPr/>
              <a:t>‹#›</a:t>
            </a:fld>
            <a:endParaRPr lang="aa-E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52B948-BF57-CC42-9AD3-A83507B15BAD}"/>
              </a:ext>
            </a:extLst>
          </p:cNvPr>
          <p:cNvSpPr/>
          <p:nvPr userDrawn="1"/>
        </p:nvSpPr>
        <p:spPr>
          <a:xfrm>
            <a:off x="42529" y="30200"/>
            <a:ext cx="12106941" cy="6785269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EC793E-BF4B-5821-6122-8CF069CAEE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88" y="91299"/>
            <a:ext cx="4444128" cy="66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666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6_Punainen väliotsikko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E371-ACDA-FC40-A28E-C05B9C3BF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8400" y="1135583"/>
            <a:ext cx="6369050" cy="285273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</a:t>
            </a:r>
            <a:r>
              <a:rPr lang="fi-FI" noProof="0" dirty="0" err="1"/>
              <a:t>master</a:t>
            </a:r>
            <a:r>
              <a:rPr lang="fi-FI" noProof="0" dirty="0"/>
              <a:t>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8863-7A9D-E74F-A4BC-5A5E917E9BB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78400" y="4227958"/>
            <a:ext cx="6369050" cy="150018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0194A-07AF-AC44-A553-C79D2ED4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7198171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BCA29-DA1B-43F1-A93D-6B2E8768CA8A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A4520-8302-7F44-A7AE-5D1C85ED1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336" y="7198171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1F172-9158-2D4D-8D98-D05B2E1B4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6B6A04-F93C-FC4D-B47E-6C7D04E5F87A}" type="slidenum">
              <a:rPr lang="aa-ET" smtClean="0"/>
              <a:pPr/>
              <a:t>‹#›</a:t>
            </a:fld>
            <a:endParaRPr lang="aa-E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52B948-BF57-CC42-9AD3-A83507B15BAD}"/>
              </a:ext>
            </a:extLst>
          </p:cNvPr>
          <p:cNvSpPr/>
          <p:nvPr userDrawn="1"/>
        </p:nvSpPr>
        <p:spPr>
          <a:xfrm>
            <a:off x="42529" y="30200"/>
            <a:ext cx="12106941" cy="6785269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EC793E-BF4B-5821-6122-8CF069CAEE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88" y="91299"/>
            <a:ext cx="4444128" cy="66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0262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7_Punainen väliotsikkodi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E371-ACDA-FC40-A28E-C05B9C3BF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8400" y="1135583"/>
            <a:ext cx="6369050" cy="285273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</a:t>
            </a:r>
            <a:r>
              <a:rPr lang="fi-FI" noProof="0" dirty="0" err="1"/>
              <a:t>master</a:t>
            </a:r>
            <a:r>
              <a:rPr lang="fi-FI" noProof="0" dirty="0"/>
              <a:t>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18863-7A9D-E74F-A4BC-5A5E917E9BB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78400" y="4227958"/>
            <a:ext cx="6369050" cy="150018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0194A-07AF-AC44-A553-C79D2ED4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7198171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BCA29-DA1B-43F1-A93D-6B2E8768CA8A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A4520-8302-7F44-A7AE-5D1C85ED1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336" y="7198171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1F172-9158-2D4D-8D98-D05B2E1B4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6B6A04-F93C-FC4D-B47E-6C7D04E5F87A}" type="slidenum">
              <a:rPr lang="aa-ET" smtClean="0"/>
              <a:pPr/>
              <a:t>‹#›</a:t>
            </a:fld>
            <a:endParaRPr lang="aa-E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52B948-BF57-CC42-9AD3-A83507B15BAD}"/>
              </a:ext>
            </a:extLst>
          </p:cNvPr>
          <p:cNvSpPr/>
          <p:nvPr userDrawn="1"/>
        </p:nvSpPr>
        <p:spPr>
          <a:xfrm>
            <a:off x="42529" y="30200"/>
            <a:ext cx="12106941" cy="6785269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EC793E-BF4B-5821-6122-8CF069CAEE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88" y="91299"/>
            <a:ext cx="4444128" cy="66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2221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Otsikko, teksti ja objek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2C8D7-68AB-F640-881C-5B220FC3E3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20765"/>
            <a:ext cx="5181600" cy="1325563"/>
          </a:xfr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7D771-4293-8F45-885A-BD48C179A5E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981265"/>
            <a:ext cx="5181600" cy="4351338"/>
          </a:xfrm>
        </p:spPr>
        <p:txBody>
          <a:bodyPr/>
          <a:lstStyle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9C3438-3706-8A49-84F6-E6E5A83536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1655" y="224647"/>
            <a:ext cx="5755532" cy="64384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BD2EFF-4AFC-8449-9354-967265204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A501E-D33D-47D1-B2EE-4EA2AD0771A6}" type="datetime1">
              <a:rPr lang="fi-FI" smtClean="0"/>
              <a:t>21.10.2026</a:t>
            </a:fld>
            <a:endParaRPr lang="aa-E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11E7F6-47FB-4840-B6A7-14F05815B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7A0686-031F-6D4A-843D-A28A99CBF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6A04-F93C-FC4D-B47E-6C7D04E5F87A}" type="slidenum">
              <a:rPr lang="aa-ET" smtClean="0"/>
              <a:t>‹#›</a:t>
            </a:fld>
            <a:endParaRPr lang="aa-ET"/>
          </a:p>
        </p:txBody>
      </p:sp>
      <p:pic>
        <p:nvPicPr>
          <p:cNvPr id="8" name="Picture 7" descr="Riihimäki logo">
            <a:extLst>
              <a:ext uri="{FF2B5EF4-FFF2-40B4-BE49-F238E27FC236}">
                <a16:creationId xmlns:a16="http://schemas.microsoft.com/office/drawing/2014/main" id="{DC5FB40F-C5D2-0A4C-B6EB-4395D2C88E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2400" y="507272"/>
            <a:ext cx="1892300" cy="63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100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Otsikko ja vertailtavat sisällö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2ED87-2FC8-DA4F-9857-3CFF21DE5B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01310"/>
            <a:ext cx="10515600" cy="1325563"/>
          </a:xfrm>
        </p:spPr>
        <p:txBody>
          <a:bodyPr/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91FC8-BB24-B042-90E5-E5FECCEC56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1734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74377D-C4EA-4F40-B1FB-B1903C72F9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641260"/>
            <a:ext cx="5157787" cy="3684588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08B853-BF1B-0F45-9ED4-FD5A767F347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817348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E797BA-55E8-D74C-ABD7-714658B570E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641260"/>
            <a:ext cx="5183188" cy="3684588"/>
          </a:xfrm>
        </p:spPr>
        <p:txBody>
          <a:bodyPr/>
          <a:lstStyle/>
          <a:p>
            <a:pPr lvl="0"/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73965A-7ADC-A044-88BD-2D67945E9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7EB9-B96B-4A4A-B885-128F6DC0A3DE}" type="datetime1">
              <a:rPr lang="fi-FI" smtClean="0"/>
              <a:t>21.10.2026</a:t>
            </a:fld>
            <a:endParaRPr lang="aa-E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1A96DB-B3C0-9E49-BBD9-094BA3FF3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0E6C63-E17C-1749-8F06-4AD62D600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6A04-F93C-FC4D-B47E-6C7D04E5F87A}" type="slidenum">
              <a:rPr lang="aa-ET" smtClean="0"/>
              <a:t>‹#›</a:t>
            </a:fld>
            <a:endParaRPr lang="aa-ET"/>
          </a:p>
        </p:txBody>
      </p:sp>
      <p:pic>
        <p:nvPicPr>
          <p:cNvPr id="10" name="Picture 9" descr="Riihimäki logo">
            <a:extLst>
              <a:ext uri="{FF2B5EF4-FFF2-40B4-BE49-F238E27FC236}">
                <a16:creationId xmlns:a16="http://schemas.microsoft.com/office/drawing/2014/main" id="{C1A9F864-0B66-7649-A655-21FFA5ECBD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2400" y="507272"/>
            <a:ext cx="1892300" cy="63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2600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tsikko ja taust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austakuvana auringonkukkia turkoosia taivasta vasten">
            <a:extLst>
              <a:ext uri="{FF2B5EF4-FFF2-40B4-BE49-F238E27FC236}">
                <a16:creationId xmlns:a16="http://schemas.microsoft.com/office/drawing/2014/main" id="{AF37644C-01BA-B04A-B21B-51B7A16F3C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A37620-DDF5-6F42-8A0E-263D015655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84438"/>
            <a:ext cx="5465323" cy="367705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A0E4A1-15D8-4646-9A0A-F672D0542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73608-2F1C-410A-B757-70FA583BD388}" type="datetime1">
              <a:rPr lang="fi-FI" smtClean="0"/>
              <a:t>21.10.2026</a:t>
            </a:fld>
            <a:endParaRPr lang="aa-E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150682-0F87-9F44-AF88-5C95CE0BE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aa-E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255214-BD98-074A-8F36-6EF68D511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6B6A04-F93C-FC4D-B47E-6C7D04E5F87A}" type="slidenum">
              <a:rPr lang="aa-ET" smtClean="0"/>
              <a:pPr/>
              <a:t>‹#›</a:t>
            </a:fld>
            <a:endParaRPr lang="aa-ET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9F321B-3523-8C4A-860C-289B68DBA9F2}"/>
              </a:ext>
            </a:extLst>
          </p:cNvPr>
          <p:cNvSpPr/>
          <p:nvPr userDrawn="1"/>
        </p:nvSpPr>
        <p:spPr>
          <a:xfrm>
            <a:off x="42529" y="30200"/>
            <a:ext cx="12106941" cy="6785269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0859082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46909-3D1C-074A-9CA5-C6811A36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76AA-88FD-4C79-B47C-8A07E7992FAC}" type="datetime1">
              <a:rPr lang="fi-FI" smtClean="0"/>
              <a:t>21.10.2026</a:t>
            </a:fld>
            <a:endParaRPr lang="aa-E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F5B5B4-B1A4-F24B-820B-B2B985C77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80F69-7079-7B4D-B6AF-903EC14F3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6A04-F93C-FC4D-B47E-6C7D04E5F87A}" type="slidenum">
              <a:rPr lang="aa-ET" smtClean="0"/>
              <a:t>‹#›</a:t>
            </a:fld>
            <a:endParaRPr lang="aa-ET"/>
          </a:p>
        </p:txBody>
      </p:sp>
      <p:pic>
        <p:nvPicPr>
          <p:cNvPr id="5" name="Picture 4" descr="Riihimäki logo">
            <a:extLst>
              <a:ext uri="{FF2B5EF4-FFF2-40B4-BE49-F238E27FC236}">
                <a16:creationId xmlns:a16="http://schemas.microsoft.com/office/drawing/2014/main" id="{63F243C5-6BB8-5041-9096-BEE8CDF652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2400" y="507272"/>
            <a:ext cx="1892300" cy="63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084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iito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Riihimäen R-merkistä koostettu värikäs taustakuvio">
            <a:extLst>
              <a:ext uri="{FF2B5EF4-FFF2-40B4-BE49-F238E27FC236}">
                <a16:creationId xmlns:a16="http://schemas.microsoft.com/office/drawing/2014/main" id="{58C165BA-5085-064D-8265-8389CCCC20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340"/>
            <a:ext cx="12192000" cy="66996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A37620-DDF5-6F42-8A0E-263D015655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29" y="2318040"/>
            <a:ext cx="12106941" cy="1620982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aa-ET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A0E4A1-15D8-4646-9A0A-F672D0542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C2A4FEA-D00B-462A-A580-93DC1BDFF8AB}" type="datetime1">
              <a:rPr lang="fi-FI" smtClean="0"/>
              <a:pPr/>
              <a:t>21.10.2026</a:t>
            </a:fld>
            <a:endParaRPr lang="aa-E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150682-0F87-9F44-AF88-5C95CE0BE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255214-BD98-074A-8F36-6EF68D511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6B6A04-F93C-FC4D-B47E-6C7D04E5F87A}" type="slidenum">
              <a:rPr lang="aa-ET" smtClean="0"/>
              <a:pPr/>
              <a:t>‹#›</a:t>
            </a:fld>
            <a:endParaRPr lang="aa-ET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9F321B-3523-8C4A-860C-289B68DBA9F2}"/>
              </a:ext>
            </a:extLst>
          </p:cNvPr>
          <p:cNvSpPr/>
          <p:nvPr userDrawn="1"/>
        </p:nvSpPr>
        <p:spPr>
          <a:xfrm>
            <a:off x="42529" y="30200"/>
            <a:ext cx="12106941" cy="6785269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2127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970941E-F72E-C324-E29B-15999A7F9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DC1A819-ADF5-4314-5547-334EF6B12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C017AF5-9743-FD4B-0B83-A10748F599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541AA8-31E4-4E25-AF5F-07308CEB5301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F900353-EB2C-6A11-2603-FDC7B21918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638B27C-590C-2755-D4A9-E1B80D658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37191C-71B4-489B-9163-8DA8779FC88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584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D4EFDB-2B99-E844-80E5-F6C834975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13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noProof="0"/>
              <a:t>Muokkaa perustyyl. napsautt.</a:t>
            </a:r>
            <a:endParaRPr lang="fi-FI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BB83A7-465F-AF45-BDF0-1B18A6A4E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6181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299D0-2ED3-3E47-A2B2-C487B23405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D19598A-BF3D-46A9-B476-289FF6C20430}" type="datetime1">
              <a:rPr lang="fi-FI" noProof="0" smtClean="0"/>
              <a:t>21.10.2026</a:t>
            </a:fld>
            <a:endParaRPr lang="fi-FI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3ADCD-3E12-2A43-98C9-AE80B29E34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fi-FI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050FC-9A22-4B45-952E-557340D27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4268" y="205193"/>
            <a:ext cx="593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16B6A04-F93C-FC4D-B47E-6C7D04E5F87A}" type="slidenum">
              <a:rPr lang="aa-ET" smtClean="0"/>
              <a:pPr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570736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2"/>
          </a:solidFill>
          <a:latin typeface="Raleway Black" panose="020B06030301010600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34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ts val="34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ts val="34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ts val="34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ts val="34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C37A5-8351-1C35-E20E-2088489DE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E51FE-2B32-A60B-2077-EB2DE9B5D7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2818" y="1376799"/>
            <a:ext cx="6884504" cy="3527388"/>
          </a:xfrm>
        </p:spPr>
        <p:txBody>
          <a:bodyPr>
            <a:normAutofit/>
          </a:bodyPr>
          <a:lstStyle/>
          <a:p>
            <a:r>
              <a:rPr lang="fi-FI" sz="5400" dirty="0"/>
              <a:t>Kesätyöntekijöiden palautteet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264F16-444E-2ADC-82FB-36E007D36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00" y="5120640"/>
            <a:ext cx="6172200" cy="13563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i-FI" b="1" dirty="0"/>
              <a:t>Riihimäen kaupungin </a:t>
            </a:r>
            <a:r>
              <a:rPr lang="fi-FI" b="1" dirty="0" err="1"/>
              <a:t>työllisyyspalvelut</a:t>
            </a:r>
            <a:r>
              <a:rPr lang="fi-FI" b="1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i-FI" dirty="0"/>
              <a:t>tyollisyyspalvelut@riihimaki.fi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63D32D0-2292-D593-C78F-BB42552B8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1C70F2-CF3A-4181-954E-A0A20AF543CF}" type="datetime1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21.10.2026</a:t>
            </a:fld>
            <a:endParaRPr kumimoji="0" lang="aa-E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533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07776-1C30-9117-95BE-B76D5213A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4F5294-3ED6-2902-E9A1-0A4DD41CA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pic>
        <p:nvPicPr>
          <p:cNvPr id="3" name="Kuvan paikkamerkki 2">
            <a:extLst>
              <a:ext uri="{FF2B5EF4-FFF2-40B4-BE49-F238E27FC236}">
                <a16:creationId xmlns:a16="http://schemas.microsoft.com/office/drawing/2014/main" id="{A5C97EDA-8AEE-650F-5145-1550EE304E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7005" r="17005"/>
          <a:stretch>
            <a:fillRect/>
          </a:stretch>
        </p:blipFill>
        <p:spPr>
          <a:custGeom>
            <a:avLst/>
            <a:gdLst>
              <a:gd name="csX0" fmla="*/ 0 w 4575730"/>
              <a:gd name="csY0" fmla="*/ 0 h 6878733"/>
              <a:gd name="csX1" fmla="*/ 2288426 w 4575730"/>
              <a:gd name="csY1" fmla="*/ 0 h 6878733"/>
              <a:gd name="csX2" fmla="*/ 4575730 w 4575730"/>
              <a:gd name="csY2" fmla="*/ 2294035 h 6878733"/>
              <a:gd name="csX3" fmla="*/ 2294029 w 4575730"/>
              <a:gd name="csY3" fmla="*/ 4586946 h 6878733"/>
              <a:gd name="csX4" fmla="*/ 2291788 w 4575730"/>
              <a:gd name="csY4" fmla="*/ 4589193 h 6878733"/>
              <a:gd name="csX5" fmla="*/ 4575730 w 4575730"/>
              <a:gd name="csY5" fmla="*/ 6878733 h 6878733"/>
              <a:gd name="csX6" fmla="*/ 0 w 4575730"/>
              <a:gd name="csY6" fmla="*/ 6878733 h 6878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575730" h="6878733">
                <a:moveTo>
                  <a:pt x="0" y="0"/>
                </a:moveTo>
                <a:lnTo>
                  <a:pt x="2288426" y="0"/>
                </a:lnTo>
                <a:cubicBezTo>
                  <a:pt x="3551430" y="0"/>
                  <a:pt x="4575730" y="1030181"/>
                  <a:pt x="4575730" y="2294035"/>
                </a:cubicBezTo>
                <a:cubicBezTo>
                  <a:pt x="4575730" y="3557888"/>
                  <a:pt x="3554792" y="4583576"/>
                  <a:pt x="2294029" y="4586946"/>
                </a:cubicBezTo>
                <a:lnTo>
                  <a:pt x="2291788" y="4589193"/>
                </a:lnTo>
                <a:lnTo>
                  <a:pt x="4575730" y="6878733"/>
                </a:lnTo>
                <a:lnTo>
                  <a:pt x="0" y="6878733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084C00C4-05A3-6901-D2DC-FEAD5ADE08FE}"/>
              </a:ext>
            </a:extLst>
          </p:cNvPr>
          <p:cNvSpPr txBox="1"/>
          <p:nvPr/>
        </p:nvSpPr>
        <p:spPr>
          <a:xfrm>
            <a:off x="5049078" y="1941445"/>
            <a:ext cx="655982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dirty="0"/>
              <a:t>Riihimäen kaupunki toteutti kesätyöpalautekyselyn nuorille kesätyöntekijöille ja kesäyrittäjille kesä-elokuussa 2026. Kyselyyn vastasi 39 henkilöä, ja vastausprosentti oli 27 %.</a:t>
            </a:r>
          </a:p>
          <a:p>
            <a:endParaRPr lang="fi-FI" sz="2000" dirty="0"/>
          </a:p>
          <a:p>
            <a:r>
              <a:rPr lang="fi-FI" sz="2000" dirty="0"/>
              <a:t>Kokonaisuudessaan tulokset osoittavat, että kesätyökokemus oli nuorille pääosin myönteinen ja kaupunki nähdään houkuttelevana kesätyönantajana. </a:t>
            </a:r>
          </a:p>
        </p:txBody>
      </p:sp>
    </p:spTree>
    <p:extLst>
      <p:ext uri="{BB962C8B-B14F-4D97-AF65-F5344CB8AC3E}">
        <p14:creationId xmlns:p14="http://schemas.microsoft.com/office/powerpoint/2010/main" val="4067801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F67E8-4978-D2F5-D6D1-F7F71BB98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2C357F2-2577-CD1A-D216-C534FEC05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pic>
        <p:nvPicPr>
          <p:cNvPr id="3" name="Kuvan paikkamerkki 2">
            <a:extLst>
              <a:ext uri="{FF2B5EF4-FFF2-40B4-BE49-F238E27FC236}">
                <a16:creationId xmlns:a16="http://schemas.microsoft.com/office/drawing/2014/main" id="{5E3771A3-9DFB-5C46-E652-C340CDA6FD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7005" r="17005"/>
          <a:stretch>
            <a:fillRect/>
          </a:stretch>
        </p:blipFill>
        <p:spPr>
          <a:custGeom>
            <a:avLst/>
            <a:gdLst>
              <a:gd name="csX0" fmla="*/ 0 w 4575730"/>
              <a:gd name="csY0" fmla="*/ 0 h 6878733"/>
              <a:gd name="csX1" fmla="*/ 2288426 w 4575730"/>
              <a:gd name="csY1" fmla="*/ 0 h 6878733"/>
              <a:gd name="csX2" fmla="*/ 4575730 w 4575730"/>
              <a:gd name="csY2" fmla="*/ 2294035 h 6878733"/>
              <a:gd name="csX3" fmla="*/ 2294029 w 4575730"/>
              <a:gd name="csY3" fmla="*/ 4586946 h 6878733"/>
              <a:gd name="csX4" fmla="*/ 2291788 w 4575730"/>
              <a:gd name="csY4" fmla="*/ 4589193 h 6878733"/>
              <a:gd name="csX5" fmla="*/ 4575730 w 4575730"/>
              <a:gd name="csY5" fmla="*/ 6878733 h 6878733"/>
              <a:gd name="csX6" fmla="*/ 0 w 4575730"/>
              <a:gd name="csY6" fmla="*/ 6878733 h 6878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575730" h="6878733">
                <a:moveTo>
                  <a:pt x="0" y="0"/>
                </a:moveTo>
                <a:lnTo>
                  <a:pt x="2288426" y="0"/>
                </a:lnTo>
                <a:cubicBezTo>
                  <a:pt x="3551430" y="0"/>
                  <a:pt x="4575730" y="1030181"/>
                  <a:pt x="4575730" y="2294035"/>
                </a:cubicBezTo>
                <a:cubicBezTo>
                  <a:pt x="4575730" y="3557888"/>
                  <a:pt x="3554792" y="4583576"/>
                  <a:pt x="2294029" y="4586946"/>
                </a:cubicBezTo>
                <a:lnTo>
                  <a:pt x="2291788" y="4589193"/>
                </a:lnTo>
                <a:lnTo>
                  <a:pt x="4575730" y="6878733"/>
                </a:lnTo>
                <a:lnTo>
                  <a:pt x="0" y="6878733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2096989D-1041-1831-4B69-EE9DCA2304E1}"/>
              </a:ext>
            </a:extLst>
          </p:cNvPr>
          <p:cNvSpPr txBox="1"/>
          <p:nvPr/>
        </p:nvSpPr>
        <p:spPr>
          <a:xfrm>
            <a:off x="4597501" y="911963"/>
            <a:ext cx="710946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dirty="0"/>
              <a:t>Kyselyn työnantajasuositusta mittaava NPS-tulos </a:t>
            </a:r>
          </a:p>
          <a:p>
            <a:r>
              <a:rPr lang="fi-FI" sz="2000" dirty="0"/>
              <a:t>oli 52, mikä on hyvä ja vahva tulos.  </a:t>
            </a:r>
          </a:p>
          <a:p>
            <a:endParaRPr lang="fi-FI" sz="2000" dirty="0"/>
          </a:p>
          <a:p>
            <a:r>
              <a:rPr lang="fi-FI" sz="2000" dirty="0"/>
              <a:t>Erityisesti kolme asiaa nousi esille vastauksista. </a:t>
            </a:r>
          </a:p>
          <a:p>
            <a:endParaRPr lang="fi-FI" sz="2000" dirty="0"/>
          </a:p>
          <a:p>
            <a:r>
              <a:rPr lang="fi-FI" sz="2000" b="1" dirty="0"/>
              <a:t>1. Onnistunut perehdytys </a:t>
            </a:r>
          </a:p>
          <a:p>
            <a:r>
              <a:rPr lang="fi-FI" sz="2000" dirty="0"/>
              <a:t> Suurin osa vastaajista koki saaneensa riittävän tai erittäin hyvän perehdytyksen. Esihenkilöiden ja työohjaajien panostus uusien työntekijöiden vastaanottamiseen näkyi positiivisesti tuloksissa. </a:t>
            </a:r>
          </a:p>
          <a:p>
            <a:r>
              <a:rPr lang="fi-FI" sz="2000" dirty="0"/>
              <a:t> </a:t>
            </a:r>
          </a:p>
          <a:p>
            <a:r>
              <a:rPr lang="fi-FI" sz="2000" b="1" dirty="0"/>
              <a:t>2. Kesätyö vastasi odotuksia </a:t>
            </a:r>
          </a:p>
          <a:p>
            <a:r>
              <a:rPr lang="fi-FI" sz="2000" dirty="0"/>
              <a:t>Työtehtävät olivat pitkälti sellaisia kuin nuoret olivat odottaneet. Viestintää pidettiin realistisena ja avoimena.  </a:t>
            </a:r>
          </a:p>
          <a:p>
            <a:endParaRPr lang="fi-FI" sz="2000" dirty="0"/>
          </a:p>
          <a:p>
            <a:r>
              <a:rPr lang="fi-FI" sz="2000" b="1" dirty="0"/>
              <a:t>3. Mahdollisuus näyttää omaa osaamista </a:t>
            </a:r>
          </a:p>
          <a:p>
            <a:r>
              <a:rPr lang="fi-FI" sz="2000" dirty="0"/>
              <a:t> Nuoret kokivat pääsevänsä hyödyntämään taitojaan käytännössä. </a:t>
            </a:r>
          </a:p>
          <a:p>
            <a:r>
              <a:rPr lang="fi-FI" sz="2000" dirty="0"/>
              <a:t> Työtehtävät olivat sopivan haastavia.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B8D094D6-239D-2564-BCEC-DEC91E361328}"/>
              </a:ext>
            </a:extLst>
          </p:cNvPr>
          <p:cNvSpPr txBox="1"/>
          <p:nvPr/>
        </p:nvSpPr>
        <p:spPr>
          <a:xfrm>
            <a:off x="4736034" y="320854"/>
            <a:ext cx="4334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b="1" dirty="0"/>
              <a:t>Keskeiset tulokset</a:t>
            </a:r>
          </a:p>
        </p:txBody>
      </p:sp>
    </p:spTree>
    <p:extLst>
      <p:ext uri="{BB962C8B-B14F-4D97-AF65-F5344CB8AC3E}">
        <p14:creationId xmlns:p14="http://schemas.microsoft.com/office/powerpoint/2010/main" val="1506404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736B4-5D19-190A-380F-4D16292F6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FD5FD25-28F1-3C91-2908-9F383F85A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B7E5207-6B6C-71CD-7B07-36F3BABFC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3152" y="2259496"/>
            <a:ext cx="7813496" cy="3497294"/>
          </a:xfrm>
          <a:prstGeom prst="rect">
            <a:avLst/>
          </a:prstGeom>
        </p:spPr>
      </p:pic>
      <p:pic>
        <p:nvPicPr>
          <p:cNvPr id="3" name="Kuvan paikkamerkki 2">
            <a:extLst>
              <a:ext uri="{FF2B5EF4-FFF2-40B4-BE49-F238E27FC236}">
                <a16:creationId xmlns:a16="http://schemas.microsoft.com/office/drawing/2014/main" id="{59697D4A-69EF-98FD-8DFB-627D678EC4C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7005" r="17005"/>
          <a:stretch>
            <a:fillRect/>
          </a:stretch>
        </p:blipFill>
        <p:spPr>
          <a:custGeom>
            <a:avLst/>
            <a:gdLst>
              <a:gd name="csX0" fmla="*/ 0 w 4575730"/>
              <a:gd name="csY0" fmla="*/ 0 h 6878733"/>
              <a:gd name="csX1" fmla="*/ 2288426 w 4575730"/>
              <a:gd name="csY1" fmla="*/ 0 h 6878733"/>
              <a:gd name="csX2" fmla="*/ 4575730 w 4575730"/>
              <a:gd name="csY2" fmla="*/ 2294035 h 6878733"/>
              <a:gd name="csX3" fmla="*/ 2294029 w 4575730"/>
              <a:gd name="csY3" fmla="*/ 4586946 h 6878733"/>
              <a:gd name="csX4" fmla="*/ 2291788 w 4575730"/>
              <a:gd name="csY4" fmla="*/ 4589193 h 6878733"/>
              <a:gd name="csX5" fmla="*/ 4575730 w 4575730"/>
              <a:gd name="csY5" fmla="*/ 6878733 h 6878733"/>
              <a:gd name="csX6" fmla="*/ 0 w 4575730"/>
              <a:gd name="csY6" fmla="*/ 6878733 h 6878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575730" h="6878733">
                <a:moveTo>
                  <a:pt x="0" y="0"/>
                </a:moveTo>
                <a:lnTo>
                  <a:pt x="2288426" y="0"/>
                </a:lnTo>
                <a:cubicBezTo>
                  <a:pt x="3551430" y="0"/>
                  <a:pt x="4575730" y="1030181"/>
                  <a:pt x="4575730" y="2294035"/>
                </a:cubicBezTo>
                <a:cubicBezTo>
                  <a:pt x="4575730" y="3557888"/>
                  <a:pt x="3554792" y="4583576"/>
                  <a:pt x="2294029" y="4586946"/>
                </a:cubicBezTo>
                <a:lnTo>
                  <a:pt x="2291788" y="4589193"/>
                </a:lnTo>
                <a:lnTo>
                  <a:pt x="4575730" y="6878733"/>
                </a:lnTo>
                <a:lnTo>
                  <a:pt x="0" y="6878733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9B5BDC52-943D-A62D-9FA4-1C416A046F40}"/>
              </a:ext>
            </a:extLst>
          </p:cNvPr>
          <p:cNvSpPr txBox="1"/>
          <p:nvPr/>
        </p:nvSpPr>
        <p:spPr>
          <a:xfrm>
            <a:off x="5340626" y="1207228"/>
            <a:ext cx="4674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Vastasiko kesätyö odotuksiasi?</a:t>
            </a:r>
          </a:p>
        </p:txBody>
      </p:sp>
    </p:spTree>
    <p:extLst>
      <p:ext uri="{BB962C8B-B14F-4D97-AF65-F5344CB8AC3E}">
        <p14:creationId xmlns:p14="http://schemas.microsoft.com/office/powerpoint/2010/main" val="638690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4A5806C6-71D3-56C6-54FC-EFC863846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5729" y="2390406"/>
            <a:ext cx="6862129" cy="2580161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A4A6EE7-B2D4-7007-8770-A46EA5302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pic>
        <p:nvPicPr>
          <p:cNvPr id="3" name="Kuvan paikkamerkki 2">
            <a:extLst>
              <a:ext uri="{FF2B5EF4-FFF2-40B4-BE49-F238E27FC236}">
                <a16:creationId xmlns:a16="http://schemas.microsoft.com/office/drawing/2014/main" id="{50C37A9F-74C2-EDE7-672F-B1BD39F740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7005" r="17005"/>
          <a:stretch>
            <a:fillRect/>
          </a:stretch>
        </p:blipFill>
        <p:spPr>
          <a:custGeom>
            <a:avLst/>
            <a:gdLst>
              <a:gd name="csX0" fmla="*/ 0 w 4575730"/>
              <a:gd name="csY0" fmla="*/ 0 h 6878733"/>
              <a:gd name="csX1" fmla="*/ 2288426 w 4575730"/>
              <a:gd name="csY1" fmla="*/ 0 h 6878733"/>
              <a:gd name="csX2" fmla="*/ 4575730 w 4575730"/>
              <a:gd name="csY2" fmla="*/ 2294035 h 6878733"/>
              <a:gd name="csX3" fmla="*/ 2294029 w 4575730"/>
              <a:gd name="csY3" fmla="*/ 4586946 h 6878733"/>
              <a:gd name="csX4" fmla="*/ 2291788 w 4575730"/>
              <a:gd name="csY4" fmla="*/ 4589193 h 6878733"/>
              <a:gd name="csX5" fmla="*/ 4575730 w 4575730"/>
              <a:gd name="csY5" fmla="*/ 6878733 h 6878733"/>
              <a:gd name="csX6" fmla="*/ 0 w 4575730"/>
              <a:gd name="csY6" fmla="*/ 6878733 h 6878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575730" h="6878733">
                <a:moveTo>
                  <a:pt x="0" y="0"/>
                </a:moveTo>
                <a:lnTo>
                  <a:pt x="2288426" y="0"/>
                </a:lnTo>
                <a:cubicBezTo>
                  <a:pt x="3551430" y="0"/>
                  <a:pt x="4575730" y="1030181"/>
                  <a:pt x="4575730" y="2294035"/>
                </a:cubicBezTo>
                <a:cubicBezTo>
                  <a:pt x="4575730" y="3557888"/>
                  <a:pt x="3554792" y="4583576"/>
                  <a:pt x="2294029" y="4586946"/>
                </a:cubicBezTo>
                <a:lnTo>
                  <a:pt x="2291788" y="4589193"/>
                </a:lnTo>
                <a:lnTo>
                  <a:pt x="4575730" y="6878733"/>
                </a:lnTo>
                <a:lnTo>
                  <a:pt x="0" y="6878733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1D331197-913E-2B03-85D7-E21F5BE7B475}"/>
              </a:ext>
            </a:extLst>
          </p:cNvPr>
          <p:cNvSpPr txBox="1"/>
          <p:nvPr/>
        </p:nvSpPr>
        <p:spPr>
          <a:xfrm>
            <a:off x="4955480" y="1505634"/>
            <a:ext cx="67925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dirty="0"/>
              <a:t>Miten hyödyllisenä pidit infotilaisuutta ennen kesätöiden alkamista?​</a:t>
            </a:r>
          </a:p>
        </p:txBody>
      </p:sp>
    </p:spTree>
    <p:extLst>
      <p:ext uri="{BB962C8B-B14F-4D97-AF65-F5344CB8AC3E}">
        <p14:creationId xmlns:p14="http://schemas.microsoft.com/office/powerpoint/2010/main" val="1059962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F24B0-7498-E4E4-97E8-D89C423B1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9E48E8-4705-3C4F-F71D-31B057816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AE10098E-2B4B-05F4-5912-13D08395671A}"/>
              </a:ext>
            </a:extLst>
          </p:cNvPr>
          <p:cNvSpPr txBox="1"/>
          <p:nvPr/>
        </p:nvSpPr>
        <p:spPr>
          <a:xfrm>
            <a:off x="4518991" y="728870"/>
            <a:ext cx="5453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Mihin asiaan olisit tarvinnut opastusta?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AF27996-BF9C-31FF-C9DC-118E25CFA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035" y="1530433"/>
            <a:ext cx="8859078" cy="4297144"/>
          </a:xfrm>
          <a:prstGeom prst="rect">
            <a:avLst/>
          </a:prstGeom>
        </p:spPr>
      </p:pic>
      <p:pic>
        <p:nvPicPr>
          <p:cNvPr id="3" name="Kuvan paikkamerkki 2">
            <a:extLst>
              <a:ext uri="{FF2B5EF4-FFF2-40B4-BE49-F238E27FC236}">
                <a16:creationId xmlns:a16="http://schemas.microsoft.com/office/drawing/2014/main" id="{CA383AB6-B5C4-4B27-0394-969FB074C4F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7005" r="17005"/>
          <a:stretch>
            <a:fillRect/>
          </a:stretch>
        </p:blipFill>
        <p:spPr>
          <a:xfrm>
            <a:off x="-1" y="0"/>
            <a:ext cx="4048540" cy="6878733"/>
          </a:xfrm>
          <a:custGeom>
            <a:avLst/>
            <a:gdLst>
              <a:gd name="csX0" fmla="*/ 0 w 4575730"/>
              <a:gd name="csY0" fmla="*/ 0 h 6878733"/>
              <a:gd name="csX1" fmla="*/ 2288426 w 4575730"/>
              <a:gd name="csY1" fmla="*/ 0 h 6878733"/>
              <a:gd name="csX2" fmla="*/ 4575730 w 4575730"/>
              <a:gd name="csY2" fmla="*/ 2294035 h 6878733"/>
              <a:gd name="csX3" fmla="*/ 2294029 w 4575730"/>
              <a:gd name="csY3" fmla="*/ 4586946 h 6878733"/>
              <a:gd name="csX4" fmla="*/ 2291788 w 4575730"/>
              <a:gd name="csY4" fmla="*/ 4589193 h 6878733"/>
              <a:gd name="csX5" fmla="*/ 4575730 w 4575730"/>
              <a:gd name="csY5" fmla="*/ 6878733 h 6878733"/>
              <a:gd name="csX6" fmla="*/ 0 w 4575730"/>
              <a:gd name="csY6" fmla="*/ 6878733 h 6878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575730" h="6878733">
                <a:moveTo>
                  <a:pt x="0" y="0"/>
                </a:moveTo>
                <a:lnTo>
                  <a:pt x="2288426" y="0"/>
                </a:lnTo>
                <a:cubicBezTo>
                  <a:pt x="3551430" y="0"/>
                  <a:pt x="4575730" y="1030181"/>
                  <a:pt x="4575730" y="2294035"/>
                </a:cubicBezTo>
                <a:cubicBezTo>
                  <a:pt x="4575730" y="3557888"/>
                  <a:pt x="3554792" y="4583576"/>
                  <a:pt x="2294029" y="4586946"/>
                </a:cubicBezTo>
                <a:lnTo>
                  <a:pt x="2291788" y="4589193"/>
                </a:lnTo>
                <a:lnTo>
                  <a:pt x="4575730" y="6878733"/>
                </a:lnTo>
                <a:lnTo>
                  <a:pt x="0" y="6878733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</p:spTree>
    <p:extLst>
      <p:ext uri="{BB962C8B-B14F-4D97-AF65-F5344CB8AC3E}">
        <p14:creationId xmlns:p14="http://schemas.microsoft.com/office/powerpoint/2010/main" val="1791577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66543-0351-993D-7A69-DD072E8F8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856A93B-5146-17D4-9559-4534C97F8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0C68E5D-4CEA-0783-1984-EDFF01CDD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7774" y="2670313"/>
            <a:ext cx="7693773" cy="2696109"/>
          </a:xfrm>
          <a:prstGeom prst="rect">
            <a:avLst/>
          </a:prstGeom>
        </p:spPr>
      </p:pic>
      <p:pic>
        <p:nvPicPr>
          <p:cNvPr id="3" name="Kuvan paikkamerkki 2">
            <a:extLst>
              <a:ext uri="{FF2B5EF4-FFF2-40B4-BE49-F238E27FC236}">
                <a16:creationId xmlns:a16="http://schemas.microsoft.com/office/drawing/2014/main" id="{098B1408-7C55-3D65-AC1A-60E7D84C44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7005" r="17005"/>
          <a:stretch>
            <a:fillRect/>
          </a:stretch>
        </p:blipFill>
        <p:spPr>
          <a:xfrm>
            <a:off x="0" y="-20733"/>
            <a:ext cx="4575730" cy="6878733"/>
          </a:xfrm>
          <a:custGeom>
            <a:avLst/>
            <a:gdLst>
              <a:gd name="csX0" fmla="*/ 0 w 4575730"/>
              <a:gd name="csY0" fmla="*/ 0 h 6878733"/>
              <a:gd name="csX1" fmla="*/ 2288426 w 4575730"/>
              <a:gd name="csY1" fmla="*/ 0 h 6878733"/>
              <a:gd name="csX2" fmla="*/ 4575730 w 4575730"/>
              <a:gd name="csY2" fmla="*/ 2294035 h 6878733"/>
              <a:gd name="csX3" fmla="*/ 2294029 w 4575730"/>
              <a:gd name="csY3" fmla="*/ 4586946 h 6878733"/>
              <a:gd name="csX4" fmla="*/ 2291788 w 4575730"/>
              <a:gd name="csY4" fmla="*/ 4589193 h 6878733"/>
              <a:gd name="csX5" fmla="*/ 4575730 w 4575730"/>
              <a:gd name="csY5" fmla="*/ 6878733 h 6878733"/>
              <a:gd name="csX6" fmla="*/ 0 w 4575730"/>
              <a:gd name="csY6" fmla="*/ 6878733 h 6878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575730" h="6878733">
                <a:moveTo>
                  <a:pt x="0" y="0"/>
                </a:moveTo>
                <a:lnTo>
                  <a:pt x="2288426" y="0"/>
                </a:lnTo>
                <a:cubicBezTo>
                  <a:pt x="3551430" y="0"/>
                  <a:pt x="4575730" y="1030181"/>
                  <a:pt x="4575730" y="2294035"/>
                </a:cubicBezTo>
                <a:cubicBezTo>
                  <a:pt x="4575730" y="3557888"/>
                  <a:pt x="3554792" y="4583576"/>
                  <a:pt x="2294029" y="4586946"/>
                </a:cubicBezTo>
                <a:lnTo>
                  <a:pt x="2291788" y="4589193"/>
                </a:lnTo>
                <a:lnTo>
                  <a:pt x="4575730" y="6878733"/>
                </a:lnTo>
                <a:lnTo>
                  <a:pt x="0" y="6878733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32A17F1F-25E7-5ABC-553A-1C98142A202A}"/>
              </a:ext>
            </a:extLst>
          </p:cNvPr>
          <p:cNvSpPr txBox="1"/>
          <p:nvPr/>
        </p:nvSpPr>
        <p:spPr>
          <a:xfrm>
            <a:off x="4823347" y="1552017"/>
            <a:ext cx="61026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dirty="0"/>
              <a:t>Saitko riittävästi perehdytystä työtehtäviisi tai yrittäjyyden aloittamiseen?</a:t>
            </a:r>
            <a:r>
              <a:rPr lang="fi-FI" dirty="0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4237194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73D41-7984-3DEE-78D3-2BCB3C6FA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F42FAA8-936D-3B9C-2903-26EA71B5E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EACB36C-3375-182A-0095-5EE92CE03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6463" y="2729949"/>
            <a:ext cx="7378701" cy="2839665"/>
          </a:xfrm>
          <a:prstGeom prst="rect">
            <a:avLst/>
          </a:prstGeom>
        </p:spPr>
      </p:pic>
      <p:pic>
        <p:nvPicPr>
          <p:cNvPr id="3" name="Kuvan paikkamerkki 2">
            <a:extLst>
              <a:ext uri="{FF2B5EF4-FFF2-40B4-BE49-F238E27FC236}">
                <a16:creationId xmlns:a16="http://schemas.microsoft.com/office/drawing/2014/main" id="{F6E48FCB-A8CD-C264-2956-42B71CA44D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7005" r="17005"/>
          <a:stretch>
            <a:fillRect/>
          </a:stretch>
        </p:blipFill>
        <p:spPr>
          <a:custGeom>
            <a:avLst/>
            <a:gdLst>
              <a:gd name="csX0" fmla="*/ 0 w 4575730"/>
              <a:gd name="csY0" fmla="*/ 0 h 6878733"/>
              <a:gd name="csX1" fmla="*/ 2288426 w 4575730"/>
              <a:gd name="csY1" fmla="*/ 0 h 6878733"/>
              <a:gd name="csX2" fmla="*/ 4575730 w 4575730"/>
              <a:gd name="csY2" fmla="*/ 2294035 h 6878733"/>
              <a:gd name="csX3" fmla="*/ 2294029 w 4575730"/>
              <a:gd name="csY3" fmla="*/ 4586946 h 6878733"/>
              <a:gd name="csX4" fmla="*/ 2291788 w 4575730"/>
              <a:gd name="csY4" fmla="*/ 4589193 h 6878733"/>
              <a:gd name="csX5" fmla="*/ 4575730 w 4575730"/>
              <a:gd name="csY5" fmla="*/ 6878733 h 6878733"/>
              <a:gd name="csX6" fmla="*/ 0 w 4575730"/>
              <a:gd name="csY6" fmla="*/ 6878733 h 6878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575730" h="6878733">
                <a:moveTo>
                  <a:pt x="0" y="0"/>
                </a:moveTo>
                <a:lnTo>
                  <a:pt x="2288426" y="0"/>
                </a:lnTo>
                <a:cubicBezTo>
                  <a:pt x="3551430" y="0"/>
                  <a:pt x="4575730" y="1030181"/>
                  <a:pt x="4575730" y="2294035"/>
                </a:cubicBezTo>
                <a:cubicBezTo>
                  <a:pt x="4575730" y="3557888"/>
                  <a:pt x="3554792" y="4583576"/>
                  <a:pt x="2294029" y="4586946"/>
                </a:cubicBezTo>
                <a:lnTo>
                  <a:pt x="2291788" y="4589193"/>
                </a:lnTo>
                <a:lnTo>
                  <a:pt x="4575730" y="6878733"/>
                </a:lnTo>
                <a:lnTo>
                  <a:pt x="0" y="6878733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DF7DE0E4-3017-90A6-FC6F-21808F16095C}"/>
              </a:ext>
            </a:extLst>
          </p:cNvPr>
          <p:cNvSpPr txBox="1"/>
          <p:nvPr/>
        </p:nvSpPr>
        <p:spPr>
          <a:xfrm>
            <a:off x="5074133" y="1657386"/>
            <a:ext cx="61026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dirty="0"/>
              <a:t>Oliko sinulla työssä riittävästi tekemistä?</a:t>
            </a:r>
            <a:r>
              <a:rPr lang="fi-FI" dirty="0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99108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2340E-6132-CA6F-6BCE-E436F9F37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4695FD8-9C34-19F6-0312-B7B69402E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4BAEC83-48F2-9D8B-13BF-215B089E2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224" y="2292625"/>
            <a:ext cx="8066458" cy="2989711"/>
          </a:xfrm>
          <a:prstGeom prst="rect">
            <a:avLst/>
          </a:prstGeom>
        </p:spPr>
      </p:pic>
      <p:pic>
        <p:nvPicPr>
          <p:cNvPr id="3" name="Kuvan paikkamerkki 2">
            <a:extLst>
              <a:ext uri="{FF2B5EF4-FFF2-40B4-BE49-F238E27FC236}">
                <a16:creationId xmlns:a16="http://schemas.microsoft.com/office/drawing/2014/main" id="{9EAFE424-39A2-0042-1F49-93223FB0740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7005" r="17005"/>
          <a:stretch>
            <a:fillRect/>
          </a:stretch>
        </p:blipFill>
        <p:spPr>
          <a:custGeom>
            <a:avLst/>
            <a:gdLst>
              <a:gd name="csX0" fmla="*/ 0 w 4575730"/>
              <a:gd name="csY0" fmla="*/ 0 h 6878733"/>
              <a:gd name="csX1" fmla="*/ 2288426 w 4575730"/>
              <a:gd name="csY1" fmla="*/ 0 h 6878733"/>
              <a:gd name="csX2" fmla="*/ 4575730 w 4575730"/>
              <a:gd name="csY2" fmla="*/ 2294035 h 6878733"/>
              <a:gd name="csX3" fmla="*/ 2294029 w 4575730"/>
              <a:gd name="csY3" fmla="*/ 4586946 h 6878733"/>
              <a:gd name="csX4" fmla="*/ 2291788 w 4575730"/>
              <a:gd name="csY4" fmla="*/ 4589193 h 6878733"/>
              <a:gd name="csX5" fmla="*/ 4575730 w 4575730"/>
              <a:gd name="csY5" fmla="*/ 6878733 h 6878733"/>
              <a:gd name="csX6" fmla="*/ 0 w 4575730"/>
              <a:gd name="csY6" fmla="*/ 6878733 h 6878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575730" h="6878733">
                <a:moveTo>
                  <a:pt x="0" y="0"/>
                </a:moveTo>
                <a:lnTo>
                  <a:pt x="2288426" y="0"/>
                </a:lnTo>
                <a:cubicBezTo>
                  <a:pt x="3551430" y="0"/>
                  <a:pt x="4575730" y="1030181"/>
                  <a:pt x="4575730" y="2294035"/>
                </a:cubicBezTo>
                <a:cubicBezTo>
                  <a:pt x="4575730" y="3557888"/>
                  <a:pt x="3554792" y="4583576"/>
                  <a:pt x="2294029" y="4586946"/>
                </a:cubicBezTo>
                <a:lnTo>
                  <a:pt x="2291788" y="4589193"/>
                </a:lnTo>
                <a:lnTo>
                  <a:pt x="4575730" y="6878733"/>
                </a:lnTo>
                <a:lnTo>
                  <a:pt x="0" y="6878733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B72E5081-74EE-3CD3-FD36-C24EC55010E2}"/>
              </a:ext>
            </a:extLst>
          </p:cNvPr>
          <p:cNvSpPr txBox="1"/>
          <p:nvPr/>
        </p:nvSpPr>
        <p:spPr>
          <a:xfrm>
            <a:off x="4886739" y="1478481"/>
            <a:ext cx="61026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dirty="0"/>
              <a:t>Oliko työssäsi riittävästi vastuullisia tehtäviä?</a:t>
            </a:r>
            <a:r>
              <a:rPr lang="fi-FI" dirty="0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3894504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F8925-234B-8F1E-D8CA-E6EF63078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566FFAA-C9BD-0F87-944C-5D02C9BF2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EA5D72F-DAFF-0F59-D3A2-EFE7A58F5DEA}"/>
              </a:ext>
            </a:extLst>
          </p:cNvPr>
          <p:cNvSpPr txBox="1"/>
          <p:nvPr/>
        </p:nvSpPr>
        <p:spPr>
          <a:xfrm>
            <a:off x="4807226" y="1630881"/>
            <a:ext cx="61026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dirty="0"/>
              <a:t>Pääsitkö näyttämään taitojasi ja osaamistasi kesän aikana?</a:t>
            </a:r>
            <a:r>
              <a:rPr lang="fi-FI" dirty="0"/>
              <a:t>​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BC50F7AF-6080-3F44-1B82-696DD7559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428" y="2729948"/>
            <a:ext cx="7814597" cy="2898769"/>
          </a:xfrm>
          <a:prstGeom prst="rect">
            <a:avLst/>
          </a:prstGeom>
        </p:spPr>
      </p:pic>
      <p:pic>
        <p:nvPicPr>
          <p:cNvPr id="3" name="Kuvan paikkamerkki 2">
            <a:extLst>
              <a:ext uri="{FF2B5EF4-FFF2-40B4-BE49-F238E27FC236}">
                <a16:creationId xmlns:a16="http://schemas.microsoft.com/office/drawing/2014/main" id="{85E02FE9-23B6-1858-C03C-A798FA5C073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7005" r="17005"/>
          <a:stretch>
            <a:fillRect/>
          </a:stretch>
        </p:blipFill>
        <p:spPr>
          <a:custGeom>
            <a:avLst/>
            <a:gdLst>
              <a:gd name="csX0" fmla="*/ 0 w 4575730"/>
              <a:gd name="csY0" fmla="*/ 0 h 6878733"/>
              <a:gd name="csX1" fmla="*/ 2288426 w 4575730"/>
              <a:gd name="csY1" fmla="*/ 0 h 6878733"/>
              <a:gd name="csX2" fmla="*/ 4575730 w 4575730"/>
              <a:gd name="csY2" fmla="*/ 2294035 h 6878733"/>
              <a:gd name="csX3" fmla="*/ 2294029 w 4575730"/>
              <a:gd name="csY3" fmla="*/ 4586946 h 6878733"/>
              <a:gd name="csX4" fmla="*/ 2291788 w 4575730"/>
              <a:gd name="csY4" fmla="*/ 4589193 h 6878733"/>
              <a:gd name="csX5" fmla="*/ 4575730 w 4575730"/>
              <a:gd name="csY5" fmla="*/ 6878733 h 6878733"/>
              <a:gd name="csX6" fmla="*/ 0 w 4575730"/>
              <a:gd name="csY6" fmla="*/ 6878733 h 6878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575730" h="6878733">
                <a:moveTo>
                  <a:pt x="0" y="0"/>
                </a:moveTo>
                <a:lnTo>
                  <a:pt x="2288426" y="0"/>
                </a:lnTo>
                <a:cubicBezTo>
                  <a:pt x="3551430" y="0"/>
                  <a:pt x="4575730" y="1030181"/>
                  <a:pt x="4575730" y="2294035"/>
                </a:cubicBezTo>
                <a:cubicBezTo>
                  <a:pt x="4575730" y="3557888"/>
                  <a:pt x="3554792" y="4583576"/>
                  <a:pt x="2294029" y="4586946"/>
                </a:cubicBezTo>
                <a:lnTo>
                  <a:pt x="2291788" y="4589193"/>
                </a:lnTo>
                <a:lnTo>
                  <a:pt x="4575730" y="6878733"/>
                </a:lnTo>
                <a:lnTo>
                  <a:pt x="0" y="6878733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</p:spTree>
    <p:extLst>
      <p:ext uri="{BB962C8B-B14F-4D97-AF65-F5344CB8AC3E}">
        <p14:creationId xmlns:p14="http://schemas.microsoft.com/office/powerpoint/2010/main" val="965315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B9F53-2829-D519-A5A0-B3DF76988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024527-D2DB-814B-933F-11B620D13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8319AC2-4261-4596-1854-AA6EF53A8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8950" y="2696816"/>
            <a:ext cx="7921505" cy="3089949"/>
          </a:xfrm>
          <a:prstGeom prst="rect">
            <a:avLst/>
          </a:prstGeom>
        </p:spPr>
      </p:pic>
      <p:pic>
        <p:nvPicPr>
          <p:cNvPr id="3" name="Kuvan paikkamerkki 2">
            <a:extLst>
              <a:ext uri="{FF2B5EF4-FFF2-40B4-BE49-F238E27FC236}">
                <a16:creationId xmlns:a16="http://schemas.microsoft.com/office/drawing/2014/main" id="{68220E73-056D-3CF4-4D67-254B4A62C98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7005" r="17005"/>
          <a:stretch>
            <a:fillRect/>
          </a:stretch>
        </p:blipFill>
        <p:spPr>
          <a:custGeom>
            <a:avLst/>
            <a:gdLst>
              <a:gd name="csX0" fmla="*/ 0 w 4575730"/>
              <a:gd name="csY0" fmla="*/ 0 h 6878733"/>
              <a:gd name="csX1" fmla="*/ 2288426 w 4575730"/>
              <a:gd name="csY1" fmla="*/ 0 h 6878733"/>
              <a:gd name="csX2" fmla="*/ 4575730 w 4575730"/>
              <a:gd name="csY2" fmla="*/ 2294035 h 6878733"/>
              <a:gd name="csX3" fmla="*/ 2294029 w 4575730"/>
              <a:gd name="csY3" fmla="*/ 4586946 h 6878733"/>
              <a:gd name="csX4" fmla="*/ 2291788 w 4575730"/>
              <a:gd name="csY4" fmla="*/ 4589193 h 6878733"/>
              <a:gd name="csX5" fmla="*/ 4575730 w 4575730"/>
              <a:gd name="csY5" fmla="*/ 6878733 h 6878733"/>
              <a:gd name="csX6" fmla="*/ 0 w 4575730"/>
              <a:gd name="csY6" fmla="*/ 6878733 h 6878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575730" h="6878733">
                <a:moveTo>
                  <a:pt x="0" y="0"/>
                </a:moveTo>
                <a:lnTo>
                  <a:pt x="2288426" y="0"/>
                </a:lnTo>
                <a:cubicBezTo>
                  <a:pt x="3551430" y="0"/>
                  <a:pt x="4575730" y="1030181"/>
                  <a:pt x="4575730" y="2294035"/>
                </a:cubicBezTo>
                <a:cubicBezTo>
                  <a:pt x="4575730" y="3557888"/>
                  <a:pt x="3554792" y="4583576"/>
                  <a:pt x="2294029" y="4586946"/>
                </a:cubicBezTo>
                <a:lnTo>
                  <a:pt x="2291788" y="4589193"/>
                </a:lnTo>
                <a:lnTo>
                  <a:pt x="4575730" y="6878733"/>
                </a:lnTo>
                <a:lnTo>
                  <a:pt x="0" y="6878733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1FCFB4EB-5703-F1C9-3998-CA9231C1FF1D}"/>
              </a:ext>
            </a:extLst>
          </p:cNvPr>
          <p:cNvSpPr txBox="1"/>
          <p:nvPr/>
        </p:nvSpPr>
        <p:spPr>
          <a:xfrm>
            <a:off x="5059017" y="1750151"/>
            <a:ext cx="61026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dirty="0"/>
              <a:t>Saitko riittävästi palautetta työstäsi?</a:t>
            </a:r>
          </a:p>
        </p:txBody>
      </p:sp>
    </p:spTree>
    <p:extLst>
      <p:ext uri="{BB962C8B-B14F-4D97-AF65-F5344CB8AC3E}">
        <p14:creationId xmlns:p14="http://schemas.microsoft.com/office/powerpoint/2010/main" val="2439903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BDD1A-4EFC-5A00-3EA4-24F6C14AA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2E4A8A8-88E4-9C98-DB84-F7F429EAC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3E25B-AF7F-4E8F-A13B-44D48A86DEAC}" type="datetime1">
              <a:rPr lang="fi-FI" smtClean="0"/>
              <a:t>21.10.2026</a:t>
            </a:fld>
            <a:endParaRPr lang="aa-ET" dirty="0"/>
          </a:p>
        </p:txBody>
      </p:sp>
      <p:pic>
        <p:nvPicPr>
          <p:cNvPr id="3" name="Kuvan paikkamerkki 2">
            <a:extLst>
              <a:ext uri="{FF2B5EF4-FFF2-40B4-BE49-F238E27FC236}">
                <a16:creationId xmlns:a16="http://schemas.microsoft.com/office/drawing/2014/main" id="{B45127F6-AE43-89BB-6AA5-0722886FBD7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7005" r="17005"/>
          <a:stretch>
            <a:fillRect/>
          </a:stretch>
        </p:blipFill>
        <p:spPr>
          <a:custGeom>
            <a:avLst/>
            <a:gdLst>
              <a:gd name="csX0" fmla="*/ 0 w 4575730"/>
              <a:gd name="csY0" fmla="*/ 0 h 6878733"/>
              <a:gd name="csX1" fmla="*/ 2288426 w 4575730"/>
              <a:gd name="csY1" fmla="*/ 0 h 6878733"/>
              <a:gd name="csX2" fmla="*/ 4575730 w 4575730"/>
              <a:gd name="csY2" fmla="*/ 2294035 h 6878733"/>
              <a:gd name="csX3" fmla="*/ 2294029 w 4575730"/>
              <a:gd name="csY3" fmla="*/ 4586946 h 6878733"/>
              <a:gd name="csX4" fmla="*/ 2291788 w 4575730"/>
              <a:gd name="csY4" fmla="*/ 4589193 h 6878733"/>
              <a:gd name="csX5" fmla="*/ 4575730 w 4575730"/>
              <a:gd name="csY5" fmla="*/ 6878733 h 6878733"/>
              <a:gd name="csX6" fmla="*/ 0 w 4575730"/>
              <a:gd name="csY6" fmla="*/ 6878733 h 6878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575730" h="6878733">
                <a:moveTo>
                  <a:pt x="0" y="0"/>
                </a:moveTo>
                <a:lnTo>
                  <a:pt x="2288426" y="0"/>
                </a:lnTo>
                <a:cubicBezTo>
                  <a:pt x="3551430" y="0"/>
                  <a:pt x="4575730" y="1030181"/>
                  <a:pt x="4575730" y="2294035"/>
                </a:cubicBezTo>
                <a:cubicBezTo>
                  <a:pt x="4575730" y="3557888"/>
                  <a:pt x="3554792" y="4583576"/>
                  <a:pt x="2294029" y="4586946"/>
                </a:cubicBezTo>
                <a:lnTo>
                  <a:pt x="2291788" y="4589193"/>
                </a:lnTo>
                <a:lnTo>
                  <a:pt x="4575730" y="6878733"/>
                </a:lnTo>
                <a:lnTo>
                  <a:pt x="0" y="6878733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523F82A7-0CA0-5F87-21E1-C66C9A275FDC}"/>
              </a:ext>
            </a:extLst>
          </p:cNvPr>
          <p:cNvSpPr txBox="1"/>
          <p:nvPr/>
        </p:nvSpPr>
        <p:spPr>
          <a:xfrm>
            <a:off x="4926496" y="1518886"/>
            <a:ext cx="61026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/>
              <a:t>Kuinka todennäköisesti suosittelisit Riihimäen kaupunkia työpaikkana kavereillesi? (0 ei, 10 kyllä)​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36261C45-455E-53F1-AF87-801362B44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637" y="2590800"/>
            <a:ext cx="7335113" cy="303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274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1F2DDE-F2CB-B3E5-3EB9-A7BC813D7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4" y="2351314"/>
            <a:ext cx="11310257" cy="2732315"/>
          </a:xfrm>
        </p:spPr>
        <p:txBody>
          <a:bodyPr>
            <a:normAutofit/>
          </a:bodyPr>
          <a:lstStyle/>
          <a:p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Kesän 2027 kesätyöpaikat ovat haussa jälleen helmikuussa  kuntarekry.fi- sivustolla.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48BF26E-CAA8-8DA0-3A1A-8028504130AB}"/>
              </a:ext>
            </a:extLst>
          </p:cNvPr>
          <p:cNvSpPr txBox="1"/>
          <p:nvPr/>
        </p:nvSpPr>
        <p:spPr>
          <a:xfrm>
            <a:off x="163285" y="2917372"/>
            <a:ext cx="5954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/>
              <a:t>Kiitos kaikille kesätyökyselyyn vastanneille!</a:t>
            </a:r>
          </a:p>
        </p:txBody>
      </p:sp>
    </p:spTree>
    <p:extLst>
      <p:ext uri="{BB962C8B-B14F-4D97-AF65-F5344CB8AC3E}">
        <p14:creationId xmlns:p14="http://schemas.microsoft.com/office/powerpoint/2010/main" val="349785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ema">
  <a:themeElements>
    <a:clrScheme name="Riihimäki">
      <a:dk1>
        <a:srgbClr val="000000"/>
      </a:dk1>
      <a:lt1>
        <a:srgbClr val="FFFFFF"/>
      </a:lt1>
      <a:dk2>
        <a:srgbClr val="EB054B"/>
      </a:dk2>
      <a:lt2>
        <a:srgbClr val="FFFFFF"/>
      </a:lt2>
      <a:accent1>
        <a:srgbClr val="2359A0"/>
      </a:accent1>
      <a:accent2>
        <a:srgbClr val="59D2BE"/>
      </a:accent2>
      <a:accent3>
        <a:srgbClr val="F5DC14"/>
      </a:accent3>
      <a:accent4>
        <a:srgbClr val="FF8C9B"/>
      </a:accent4>
      <a:accent5>
        <a:srgbClr val="9B0073"/>
      </a:accent5>
      <a:accent6>
        <a:srgbClr val="70AD47"/>
      </a:accent6>
      <a:hlink>
        <a:srgbClr val="0563C1"/>
      </a:hlink>
      <a:folHlink>
        <a:srgbClr val="2359A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iihimaki-esityspohja-kaikki-diat-nakyvissa" id="{08DEB3D3-6E59-410D-8290-FA3E0D0BC281}" vid="{9589A8C6-AEB0-4C38-970F-6D8D53C9DBBA}"/>
    </a:ext>
  </a:extLst>
</a:theme>
</file>

<file path=docMetadata/LabelInfo.xml><?xml version="1.0" encoding="utf-8"?>
<clbl:labelList xmlns:clbl="http://schemas.microsoft.com/office/2020/mipLabelMetadata">
  <clbl:label id="{3700a79c-732c-4b35-8a42-2e701cd88cef}" enabled="0" method="" siteId="{3700a79c-732c-4b35-8a42-2e701cd88ce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240</Words>
  <Application>Microsoft Office PowerPoint</Application>
  <PresentationFormat>Laajakuva</PresentationFormat>
  <Paragraphs>44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13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Open Sans</vt:lpstr>
      <vt:lpstr>Raleway Black</vt:lpstr>
      <vt:lpstr>Office-teema</vt:lpstr>
      <vt:lpstr>1_Office-teema</vt:lpstr>
      <vt:lpstr>Kesätyöntekijöiden palautteet 2026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Kesän 2027 kesätyöpaikat ovat haussa jälleen helmikuussa  kuntarekry.fi- sivustolla.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Vitikka-Yrjölä Selja</dc:creator>
  <cp:lastModifiedBy>Vitikka-Yrjölä Selja</cp:lastModifiedBy>
  <cp:revision>1</cp:revision>
  <dcterms:created xsi:type="dcterms:W3CDTF">2026-10-21T20:23:26Z</dcterms:created>
  <dcterms:modified xsi:type="dcterms:W3CDTF">2026-10-21T20:42:05Z</dcterms:modified>
</cp:coreProperties>
</file>