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</p:sldMasterIdLst>
  <p:notesMasterIdLst>
    <p:notesMasterId r:id="rId3"/>
  </p:notesMasterIdLst>
  <p:sldIdLst>
    <p:sldId id="332" r:id="rId2"/>
  </p:sldIdLst>
  <p:sldSz cx="15119350" cy="10691813"/>
  <p:notesSz cx="10234613" cy="14662150"/>
  <p:defaultTextStyle>
    <a:defPPr>
      <a:defRPr lang="en-US"/>
    </a:defPPr>
    <a:lvl1pPr marL="0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8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4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2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88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04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62" algn="l" defTabSz="45715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pupohja tilapäiselle liikennejärjestelysuunnitelmalle" id="{4A2B9FEC-8BE4-4264-AC12-2C12EEF3F9CF}">
          <p14:sldIdLst>
            <p14:sldId id="33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CD00"/>
    <a:srgbClr val="FBF1A1"/>
    <a:srgbClr val="D0D0D0"/>
    <a:srgbClr val="FF8C9B"/>
    <a:srgbClr val="FFF7D5"/>
    <a:srgbClr val="E4002B"/>
    <a:srgbClr val="FFEEA7"/>
    <a:srgbClr val="E0E0E0"/>
    <a:srgbClr val="1018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CD032-78F3-4D7E-AFD2-860B383B4CE4}" v="4" dt="2025-12-15T12:51:13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47" autoAdjust="0"/>
  </p:normalViewPr>
  <p:slideViewPr>
    <p:cSldViewPr snapToGrid="0" showGuides="1">
      <p:cViewPr varScale="1">
        <p:scale>
          <a:sx n="69" d="100"/>
          <a:sy n="69" d="100"/>
        </p:scale>
        <p:origin x="147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434999" cy="735654"/>
          </a:xfrm>
          <a:prstGeom prst="rect">
            <a:avLst/>
          </a:prstGeom>
        </p:spPr>
        <p:txBody>
          <a:bodyPr vert="horz" lIns="142088" tIns="71044" rIns="142088" bIns="71044" rtlCol="0"/>
          <a:lstStyle>
            <a:lvl1pPr algn="l">
              <a:defRPr sz="19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5797249" y="0"/>
            <a:ext cx="4434999" cy="735654"/>
          </a:xfrm>
          <a:prstGeom prst="rect">
            <a:avLst/>
          </a:prstGeom>
        </p:spPr>
        <p:txBody>
          <a:bodyPr vert="horz" lIns="142088" tIns="71044" rIns="142088" bIns="71044" rtlCol="0"/>
          <a:lstStyle>
            <a:lvl1pPr algn="r">
              <a:defRPr sz="1900"/>
            </a:lvl1pPr>
          </a:lstStyle>
          <a:p>
            <a:fld id="{8A8929B9-7557-469E-BABA-644FF03FFFA0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619250" y="1833563"/>
            <a:ext cx="6996113" cy="49482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088" tIns="71044" rIns="142088" bIns="71044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1023465" y="7056164"/>
            <a:ext cx="8187690" cy="5773222"/>
          </a:xfrm>
          <a:prstGeom prst="rect">
            <a:avLst/>
          </a:prstGeom>
        </p:spPr>
        <p:txBody>
          <a:bodyPr vert="horz" lIns="142088" tIns="71044" rIns="142088" bIns="71044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3" y="13926503"/>
            <a:ext cx="4434999" cy="735652"/>
          </a:xfrm>
          <a:prstGeom prst="rect">
            <a:avLst/>
          </a:prstGeom>
        </p:spPr>
        <p:txBody>
          <a:bodyPr vert="horz" lIns="142088" tIns="71044" rIns="142088" bIns="71044" rtlCol="0" anchor="b"/>
          <a:lstStyle>
            <a:lvl1pPr algn="l">
              <a:defRPr sz="19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5797249" y="13926503"/>
            <a:ext cx="4434999" cy="735652"/>
          </a:xfrm>
          <a:prstGeom prst="rect">
            <a:avLst/>
          </a:prstGeom>
        </p:spPr>
        <p:txBody>
          <a:bodyPr vert="horz" lIns="142088" tIns="71044" rIns="142088" bIns="71044" rtlCol="0" anchor="b"/>
          <a:lstStyle>
            <a:lvl1pPr algn="r">
              <a:defRPr sz="1900"/>
            </a:lvl1pPr>
          </a:lstStyle>
          <a:p>
            <a:fld id="{AE17EB0E-7C16-43F7-BB1B-C5AFC6BDB3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880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5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7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3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78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0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26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8EE36-CA76-7E35-24F6-248D105F5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98FE4E96-4F8E-0F76-6640-1FFCC76008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619250" y="1833563"/>
            <a:ext cx="6996113" cy="4948237"/>
          </a:xfrm>
        </p:spPr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8A759EA3-28C8-496A-8E60-4129F5283B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6F9B1AFC-DD31-CE6B-FFA7-96BFD3EFC9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17EB0E-7C16-43F7-BB1B-C5AFC6BDB3EF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3870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6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20" y="5615679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802" indent="0" algn="ctr">
              <a:buNone/>
              <a:defRPr sz="3118"/>
            </a:lvl2pPr>
            <a:lvl3pPr marL="1425603" indent="0" algn="ctr">
              <a:buNone/>
              <a:defRPr sz="2806"/>
            </a:lvl3pPr>
            <a:lvl4pPr marL="2138404" indent="0" algn="ctr">
              <a:buNone/>
              <a:defRPr sz="2494"/>
            </a:lvl4pPr>
            <a:lvl5pPr marL="2851206" indent="0" algn="ctr">
              <a:buNone/>
              <a:defRPr sz="2494"/>
            </a:lvl5pPr>
            <a:lvl6pPr marL="3564007" indent="0" algn="ctr">
              <a:buNone/>
              <a:defRPr sz="2494"/>
            </a:lvl6pPr>
            <a:lvl7pPr marL="4276809" indent="0" algn="ctr">
              <a:buNone/>
              <a:defRPr sz="2494"/>
            </a:lvl7pPr>
            <a:lvl8pPr marL="4989610" indent="0" algn="ctr">
              <a:buNone/>
              <a:defRPr sz="2494"/>
            </a:lvl8pPr>
            <a:lvl9pPr marL="5702411" indent="0" algn="ctr">
              <a:buNone/>
              <a:defRPr sz="2494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FA5F-CDF4-4C14-A349-F01E081B98A3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74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F175-1B5D-4C40-A5FB-DEC49C254114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519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7" y="569241"/>
            <a:ext cx="3260110" cy="9060817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7" y="569241"/>
            <a:ext cx="9591338" cy="9060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B452-EE7E-4A78-A152-1E7B0B91E695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17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1AA3A-B595-48E8-A016-23D022BFF513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3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3" y="2665533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3" y="7155104"/>
            <a:ext cx="13040439" cy="2338834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1pPr>
            <a:lvl2pPr marL="712802" indent="0">
              <a:buNone/>
              <a:defRPr sz="3118">
                <a:solidFill>
                  <a:schemeClr val="tx1">
                    <a:tint val="82000"/>
                  </a:schemeClr>
                </a:solidFill>
              </a:defRPr>
            </a:lvl2pPr>
            <a:lvl3pPr marL="1425603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3pPr>
            <a:lvl4pPr marL="2138404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4pPr>
            <a:lvl5pPr marL="2851206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5pPr>
            <a:lvl6pPr marL="3564007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6pPr>
            <a:lvl7pPr marL="4276809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7pPr>
            <a:lvl8pPr marL="4989610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8pPr>
            <a:lvl9pPr marL="5702411" indent="0">
              <a:buNone/>
              <a:defRPr sz="249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409E8-1711-4918-9168-6963DFBE3302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97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1"/>
            <a:ext cx="6425724" cy="67838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1"/>
            <a:ext cx="6425724" cy="67838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BBB8B-5AAD-452C-B74A-8EDAA29C1D5B}" type="datetime1">
              <a:rPr lang="fi-FI" smtClean="0"/>
              <a:t>15.12.2025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856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3"/>
            <a:ext cx="13040439" cy="206659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02" indent="0">
              <a:buNone/>
              <a:defRPr sz="3118" b="1"/>
            </a:lvl2pPr>
            <a:lvl3pPr marL="1425603" indent="0">
              <a:buNone/>
              <a:defRPr sz="2806" b="1"/>
            </a:lvl3pPr>
            <a:lvl4pPr marL="2138404" indent="0">
              <a:buNone/>
              <a:defRPr sz="2494" b="1"/>
            </a:lvl4pPr>
            <a:lvl5pPr marL="2851206" indent="0">
              <a:buNone/>
              <a:defRPr sz="2494" b="1"/>
            </a:lvl5pPr>
            <a:lvl6pPr marL="3564007" indent="0">
              <a:buNone/>
              <a:defRPr sz="2494" b="1"/>
            </a:lvl6pPr>
            <a:lvl7pPr marL="4276809" indent="0">
              <a:buNone/>
              <a:defRPr sz="2494" b="1"/>
            </a:lvl7pPr>
            <a:lvl8pPr marL="4989610" indent="0">
              <a:buNone/>
              <a:defRPr sz="2494" b="1"/>
            </a:lvl8pPr>
            <a:lvl9pPr marL="5702411" indent="0">
              <a:buNone/>
              <a:defRPr sz="2494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3"/>
            <a:ext cx="6396193" cy="57443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4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802" indent="0">
              <a:buNone/>
              <a:defRPr sz="3118" b="1"/>
            </a:lvl2pPr>
            <a:lvl3pPr marL="1425603" indent="0">
              <a:buNone/>
              <a:defRPr sz="2806" b="1"/>
            </a:lvl3pPr>
            <a:lvl4pPr marL="2138404" indent="0">
              <a:buNone/>
              <a:defRPr sz="2494" b="1"/>
            </a:lvl4pPr>
            <a:lvl5pPr marL="2851206" indent="0">
              <a:buNone/>
              <a:defRPr sz="2494" b="1"/>
            </a:lvl5pPr>
            <a:lvl6pPr marL="3564007" indent="0">
              <a:buNone/>
              <a:defRPr sz="2494" b="1"/>
            </a:lvl6pPr>
            <a:lvl7pPr marL="4276809" indent="0">
              <a:buNone/>
              <a:defRPr sz="2494" b="1"/>
            </a:lvl7pPr>
            <a:lvl8pPr marL="4989610" indent="0">
              <a:buNone/>
              <a:defRPr sz="2494" b="1"/>
            </a:lvl8pPr>
            <a:lvl9pPr marL="5702411" indent="0">
              <a:buNone/>
              <a:defRPr sz="2494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4" y="3905483"/>
            <a:ext cx="6427693" cy="57443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95FC6-A9E1-41C2-91F5-442C53E8F2CD}" type="datetime1">
              <a:rPr lang="fi-FI" smtClean="0"/>
              <a:t>15.12.2025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0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2D5BB-C88B-45E0-9DE4-89B79E46F128}" type="datetime1">
              <a:rPr lang="fi-FI" smtClean="0"/>
              <a:t>15.12.2025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8268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02E34-C8BD-4E2B-8CE9-8D8203935B58}" type="datetime1">
              <a:rPr lang="fi-FI" smtClean="0"/>
              <a:t>15.12.2025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898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6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4" y="1539426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6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02" indent="0">
              <a:buNone/>
              <a:defRPr sz="2183"/>
            </a:lvl2pPr>
            <a:lvl3pPr marL="1425603" indent="0">
              <a:buNone/>
              <a:defRPr sz="1871"/>
            </a:lvl3pPr>
            <a:lvl4pPr marL="2138404" indent="0">
              <a:buNone/>
              <a:defRPr sz="1559"/>
            </a:lvl4pPr>
            <a:lvl5pPr marL="2851206" indent="0">
              <a:buNone/>
              <a:defRPr sz="1559"/>
            </a:lvl5pPr>
            <a:lvl6pPr marL="3564007" indent="0">
              <a:buNone/>
              <a:defRPr sz="1559"/>
            </a:lvl6pPr>
            <a:lvl7pPr marL="4276809" indent="0">
              <a:buNone/>
              <a:defRPr sz="1559"/>
            </a:lvl7pPr>
            <a:lvl8pPr marL="4989610" indent="0">
              <a:buNone/>
              <a:defRPr sz="1559"/>
            </a:lvl8pPr>
            <a:lvl9pPr marL="5702411" indent="0">
              <a:buNone/>
              <a:defRPr sz="1559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1B082-B099-42A7-93B3-E1705792B370}" type="datetime1">
              <a:rPr lang="fi-FI" smtClean="0"/>
              <a:t>15.12.2025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62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6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4" y="1539426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802" indent="0">
              <a:buNone/>
              <a:defRPr sz="4365"/>
            </a:lvl2pPr>
            <a:lvl3pPr marL="1425603" indent="0">
              <a:buNone/>
              <a:defRPr sz="3742"/>
            </a:lvl3pPr>
            <a:lvl4pPr marL="2138404" indent="0">
              <a:buNone/>
              <a:defRPr sz="3118"/>
            </a:lvl4pPr>
            <a:lvl5pPr marL="2851206" indent="0">
              <a:buNone/>
              <a:defRPr sz="3118"/>
            </a:lvl5pPr>
            <a:lvl6pPr marL="3564007" indent="0">
              <a:buNone/>
              <a:defRPr sz="3118"/>
            </a:lvl6pPr>
            <a:lvl7pPr marL="4276809" indent="0">
              <a:buNone/>
              <a:defRPr sz="3118"/>
            </a:lvl7pPr>
            <a:lvl8pPr marL="4989610" indent="0">
              <a:buNone/>
              <a:defRPr sz="3118"/>
            </a:lvl8pPr>
            <a:lvl9pPr marL="5702411" indent="0">
              <a:buNone/>
              <a:defRPr sz="3118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6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802" indent="0">
              <a:buNone/>
              <a:defRPr sz="2183"/>
            </a:lvl2pPr>
            <a:lvl3pPr marL="1425603" indent="0">
              <a:buNone/>
              <a:defRPr sz="1871"/>
            </a:lvl3pPr>
            <a:lvl4pPr marL="2138404" indent="0">
              <a:buNone/>
              <a:defRPr sz="1559"/>
            </a:lvl4pPr>
            <a:lvl5pPr marL="2851206" indent="0">
              <a:buNone/>
              <a:defRPr sz="1559"/>
            </a:lvl5pPr>
            <a:lvl6pPr marL="3564007" indent="0">
              <a:buNone/>
              <a:defRPr sz="1559"/>
            </a:lvl6pPr>
            <a:lvl7pPr marL="4276809" indent="0">
              <a:buNone/>
              <a:defRPr sz="1559"/>
            </a:lvl7pPr>
            <a:lvl8pPr marL="4989610" indent="0">
              <a:buNone/>
              <a:defRPr sz="1559"/>
            </a:lvl8pPr>
            <a:lvl9pPr marL="5702411" indent="0">
              <a:buNone/>
              <a:defRPr sz="1559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844F-6D46-4443-ABAB-295A83A43CCE}" type="datetime1">
              <a:rPr lang="fi-FI" smtClean="0"/>
              <a:t>15.12.2025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474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7" y="569243"/>
            <a:ext cx="13040439" cy="20665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7" y="2846201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2C2478-F78A-465B-AEC6-A3FD31B37611}" type="datetime1">
              <a:rPr lang="fi-FI" smtClean="0"/>
              <a:t>15.12.2025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6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3B9C0F-D028-4E4A-9219-58C79710753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812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1425603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400" indent="-356400" algn="l" defTabSz="1425603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201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2004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806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607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408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210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6011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813" indent="-356400" algn="l" defTabSz="1425603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802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603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404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206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4007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809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610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411" algn="l" defTabSz="1425603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oria.fi/bitstream/handle/10024/162383/lo_2018-02_sulku_varoituslaitteet_web.pdf?sequence=1&amp;isAllowed=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7CE69-3780-A92E-F975-DFF31F72E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A4B57249-7C90-5A54-4346-712BBACFAD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9759461" y="1"/>
            <a:ext cx="5378031" cy="534590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563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B9EC7DA-8F74-EC0A-4161-B653255A92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1953" y="138626"/>
            <a:ext cx="13515444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numCol="2" rtlCol="0">
            <a:spAutoFit/>
          </a:bodyPr>
          <a:lstStyle/>
          <a:p>
            <a:r>
              <a:rPr lang="fi-FI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Apupohjan käyttö</a:t>
            </a:r>
          </a:p>
          <a:p>
            <a:endParaRPr lang="fi-FI" sz="20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Open Sans" pitchFamily="2" charset="0"/>
                <a:ea typeface="Open Sans" pitchFamily="2" charset="0"/>
                <a:cs typeface="Open Sans" pitchFamily="2" charset="0"/>
              </a:rPr>
              <a:t>Pohjaa voi muokata – kuville, kartalle, selitteille ja nimiölle varattujen alueiden kokoa ja sijaintia voi muuttaa tarpeen mukaan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8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Open Sans" pitchFamily="2" charset="0"/>
                <a:ea typeface="Open Sans" pitchFamily="2" charset="0"/>
                <a:cs typeface="Open Sans" pitchFamily="2" charset="0"/>
              </a:rPr>
              <a:t>Täytä nimiöön kaikki pyydetyt kohdat, </a:t>
            </a:r>
          </a:p>
          <a:p>
            <a:pPr marL="352425" indent="-352425"/>
            <a:r>
              <a:rPr lang="fi-FI" sz="2000" dirty="0">
                <a:latin typeface="Open Sans" pitchFamily="2" charset="0"/>
                <a:ea typeface="Open Sans" pitchFamily="2" charset="0"/>
                <a:cs typeface="Open Sans" pitchFamily="2" charset="0"/>
              </a:rPr>
              <a:t>	lukuun ottamatta päivitys-kohtia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i-FI" sz="20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000" dirty="0">
                <a:latin typeface="Open Sans" pitchFamily="2" charset="0"/>
                <a:ea typeface="Open Sans" pitchFamily="2" charset="0"/>
                <a:cs typeface="Open Sans" pitchFamily="2" charset="0"/>
              </a:rPr>
              <a:t>Poista kaikki apupohjan ohjetekstit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C9DA31EE-0575-7761-2851-FAEF62077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-5" y="9206344"/>
            <a:ext cx="9759466" cy="14854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563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7AD7C3E8-2BE2-71AC-48C0-570E4000F64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742352" y="2424293"/>
            <a:ext cx="34836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TYÖN SIJAINTI</a:t>
            </a:r>
          </a:p>
          <a:p>
            <a:endParaRPr lang="fi-FI" sz="2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Laajempi karttakuva, josta käy ilmi työalueen sijainti</a:t>
            </a:r>
          </a:p>
        </p:txBody>
      </p:sp>
      <p:sp>
        <p:nvSpPr>
          <p:cNvPr id="23" name="Tekstiruutu 22">
            <a:extLst>
              <a:ext uri="{FF2B5EF4-FFF2-40B4-BE49-F238E27FC236}">
                <a16:creationId xmlns:a16="http://schemas.microsoft.com/office/drawing/2014/main" id="{6DDF0EB8-E47E-B336-F532-40CF816D6A2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22876" y="3875272"/>
            <a:ext cx="482855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SUUNNITELMAKUVA</a:t>
            </a:r>
          </a:p>
          <a:p>
            <a:endParaRPr lang="fi-FI" sz="2400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Kopio tai kuvakaappaus mallikuvasta tai –kuvista, joiden mukaan työnaikaiset tilapäiset järjestelyt toteutetaan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DE77AD0B-8AA8-5332-43ED-F987CCF3E0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155" y="9533578"/>
            <a:ext cx="8657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SELITTEET</a:t>
            </a:r>
            <a:r>
              <a:rPr lang="fi-FI" sz="2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		</a:t>
            </a:r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Jos suunnitelmakuvasta ei selviä värien ja 										merkintöjen selitykset, lisätään ne tähän</a:t>
            </a:r>
          </a:p>
        </p:txBody>
      </p:sp>
      <p:grpSp>
        <p:nvGrpSpPr>
          <p:cNvPr id="11" name="Ryhmä 10">
            <a:extLst>
              <a:ext uri="{FF2B5EF4-FFF2-40B4-BE49-F238E27FC236}">
                <a16:creationId xmlns:a16="http://schemas.microsoft.com/office/drawing/2014/main" id="{5BCF4AD7-A4D1-004E-9C78-D9D06D248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-5" y="0"/>
            <a:ext cx="15119350" cy="1970474"/>
            <a:chOff x="-5" y="-2054"/>
            <a:chExt cx="15119350" cy="1970474"/>
          </a:xfrm>
        </p:grpSpPr>
        <p:sp>
          <p:nvSpPr>
            <p:cNvPr id="21" name="Suorakulmio 20">
              <a:extLst>
                <a:ext uri="{FF2B5EF4-FFF2-40B4-BE49-F238E27FC236}">
                  <a16:creationId xmlns:a16="http://schemas.microsoft.com/office/drawing/2014/main" id="{2408D270-33B9-B699-69B2-37201A2E61B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5" y="-2054"/>
              <a:ext cx="15119350" cy="19704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1563" dirty="0"/>
            </a:p>
          </p:txBody>
        </p:sp>
        <p:sp>
          <p:nvSpPr>
            <p:cNvPr id="17" name="Tekstiruutu 16">
              <a:extLst>
                <a:ext uri="{FF2B5EF4-FFF2-40B4-BE49-F238E27FC236}">
                  <a16:creationId xmlns:a16="http://schemas.microsoft.com/office/drawing/2014/main" id="{DF648F82-AEA8-E571-2D4C-3F4FD63CDAA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556871" y="997188"/>
              <a:ext cx="1453902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4400" b="1" dirty="0">
                  <a:solidFill>
                    <a:schemeClr val="bg1"/>
                  </a:solidFill>
                  <a:latin typeface="Raleway" pitchFamily="2" charset="0"/>
                </a:rPr>
                <a:t>Apupohja suunnitelmalle </a:t>
              </a:r>
            </a:p>
          </p:txBody>
        </p:sp>
        <p:sp>
          <p:nvSpPr>
            <p:cNvPr id="3" name="Tekstiruutu 2">
              <a:extLst>
                <a:ext uri="{FF2B5EF4-FFF2-40B4-BE49-F238E27FC236}">
                  <a16:creationId xmlns:a16="http://schemas.microsoft.com/office/drawing/2014/main" id="{D93906AD-E94F-3CD8-BF6D-F3875482719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457100" y="1346958"/>
              <a:ext cx="76304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sz="1600" dirty="0">
                  <a:solidFill>
                    <a:schemeClr val="bg1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Kun otat pohjan käyttöön, poista tämä punainen yläpalkki</a:t>
              </a:r>
            </a:p>
          </p:txBody>
        </p:sp>
      </p:grpSp>
      <p:pic>
        <p:nvPicPr>
          <p:cNvPr id="100" name="Kuva 99">
            <a:extLst>
              <a:ext uri="{FF2B5EF4-FFF2-40B4-BE49-F238E27FC236}">
                <a16:creationId xmlns:a16="http://schemas.microsoft.com/office/drawing/2014/main" id="{AECF6B5C-C9AB-D86F-1962-7BB60D792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3039" y="434483"/>
            <a:ext cx="2212861" cy="761211"/>
          </a:xfrm>
          <a:prstGeom prst="rect">
            <a:avLst/>
          </a:prstGeom>
        </p:spPr>
      </p:pic>
      <p:graphicFrame>
        <p:nvGraphicFramePr>
          <p:cNvPr id="12" name="Taulukko 11" descr="Nimiöön täytetään pyydetyt tiedot">
            <a:extLst>
              <a:ext uri="{FF2B5EF4-FFF2-40B4-BE49-F238E27FC236}">
                <a16:creationId xmlns:a16="http://schemas.microsoft.com/office/drawing/2014/main" id="{E8E12B36-3111-70B8-D579-440C2F5A37E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594359138"/>
              </p:ext>
            </p:extLst>
          </p:nvPr>
        </p:nvGraphicFramePr>
        <p:xfrm>
          <a:off x="9759461" y="5363308"/>
          <a:ext cx="5378031" cy="5347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861">
                  <a:extLst>
                    <a:ext uri="{9D8B030D-6E8A-4147-A177-3AD203B41FA5}">
                      <a16:colId xmlns:a16="http://schemas.microsoft.com/office/drawing/2014/main" val="1000859547"/>
                    </a:ext>
                  </a:extLst>
                </a:gridCol>
                <a:gridCol w="3848170">
                  <a:extLst>
                    <a:ext uri="{9D8B030D-6E8A-4147-A177-3AD203B41FA5}">
                      <a16:colId xmlns:a16="http://schemas.microsoft.com/office/drawing/2014/main" val="292138273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YRITYS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 sz="1600" b="0" dirty="0">
                        <a:solidFill>
                          <a:schemeClr val="tx1"/>
                        </a:solidFill>
                        <a:latin typeface="Open Sans" pitchFamily="2" charset="0"/>
                        <a:ea typeface="Open Sans" pitchFamily="2" charset="0"/>
                        <a:cs typeface="Open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193408"/>
                  </a:ext>
                </a:extLst>
              </a:tr>
              <a:tr h="615975"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PVM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SUUNNITTELIJA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71864"/>
                  </a:ext>
                </a:extLst>
              </a:tr>
              <a:tr h="638628">
                <a:tc>
                  <a:txBody>
                    <a:bodyPr/>
                    <a:lstStyle/>
                    <a:p>
                      <a:endParaRPr lang="fi-FI" sz="1600" b="0" dirty="0">
                        <a:solidFill>
                          <a:schemeClr val="tx1"/>
                        </a:solidFill>
                        <a:latin typeface="Open Sans" pitchFamily="2" charset="0"/>
                        <a:ea typeface="Open Sans" pitchFamily="2" charset="0"/>
                        <a:cs typeface="Open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TIETURVA II –KORTTI SUORITETTU   </a:t>
                      </a:r>
                    </a:p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JA VOIMASSA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235416"/>
                  </a:ext>
                </a:extLst>
              </a:tr>
              <a:tr h="873134"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TYÖNKESTO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VASTAAVA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1216668"/>
                  </a:ext>
                </a:extLst>
              </a:tr>
              <a:tr h="2145324">
                <a:tc>
                  <a:txBody>
                    <a:bodyPr/>
                    <a:lstStyle/>
                    <a:p>
                      <a:pPr marL="0" marR="0" lvl="0" indent="0" algn="l" defTabSz="14256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TOIMINTA-YMPÄRISTÖ-LUOKKA</a:t>
                      </a:r>
                    </a:p>
                    <a:p>
                      <a:endParaRPr lang="fi-FI" sz="1600" b="0" dirty="0">
                        <a:solidFill>
                          <a:schemeClr val="tx1"/>
                        </a:solidFill>
                        <a:latin typeface="Open Sans" pitchFamily="2" charset="0"/>
                        <a:ea typeface="Open Sans" pitchFamily="2" charset="0"/>
                        <a:cs typeface="Open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256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i-FI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KUVAUS TYÖSTÄ</a:t>
                      </a:r>
                    </a:p>
                    <a:p>
                      <a:endParaRPr lang="fi-FI" sz="1600" b="0" dirty="0">
                        <a:solidFill>
                          <a:schemeClr val="tx1"/>
                        </a:solidFill>
                        <a:latin typeface="Open Sans" pitchFamily="2" charset="0"/>
                        <a:ea typeface="Open Sans" pitchFamily="2" charset="0"/>
                        <a:cs typeface="Open Sans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703741"/>
                  </a:ext>
                </a:extLst>
              </a:tr>
              <a:tr h="617246"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PÄIVITYS PVM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tx1"/>
                          </a:solidFill>
                          <a:latin typeface="Open Sans" pitchFamily="2" charset="0"/>
                          <a:ea typeface="Open Sans" pitchFamily="2" charset="0"/>
                          <a:cs typeface="Open Sans" pitchFamily="2" charset="0"/>
                        </a:rPr>
                        <a:t>PÄIVITTÄJÄ</a:t>
                      </a:r>
                    </a:p>
                  </a:txBody>
                  <a:tcPr>
                    <a:lnL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423517"/>
                  </a:ext>
                </a:extLst>
              </a:tr>
            </a:tbl>
          </a:graphicData>
        </a:graphic>
      </p:graphicFrame>
      <p:sp>
        <p:nvSpPr>
          <p:cNvPr id="13" name="Tekstiruutu 12">
            <a:extLst>
              <a:ext uri="{FF2B5EF4-FFF2-40B4-BE49-F238E27FC236}">
                <a16:creationId xmlns:a16="http://schemas.microsoft.com/office/drawing/2014/main" id="{057393C2-D8C8-6A21-C121-BE00A0AA8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52894" y="6105532"/>
            <a:ext cx="12485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xx.xx.202x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DEF4274F-5A7E-FC00-87B8-4665EB633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52893" y="7353942"/>
            <a:ext cx="12485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xx.xx.-xx.xx.202x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C15CE767-7A06-3DF4-7CE5-A6E1AAF28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52892" y="8739348"/>
            <a:ext cx="12485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1D299B92-7F87-CEF5-1D00-8EE2EB4FD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476891" y="7353957"/>
            <a:ext cx="1887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6B26987-0EED-8FF8-6261-8C81D71B1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476890" y="6112105"/>
            <a:ext cx="1887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7DF1A70-247A-0279-ADAC-35502001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742352" y="5401833"/>
            <a:ext cx="1887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x</a:t>
            </a:r>
          </a:p>
        </p:txBody>
      </p:sp>
      <p:sp>
        <p:nvSpPr>
          <p:cNvPr id="22" name="Tekstiruutu 21">
            <a:extLst>
              <a:ext uri="{FF2B5EF4-FFF2-40B4-BE49-F238E27FC236}">
                <a16:creationId xmlns:a16="http://schemas.microsoft.com/office/drawing/2014/main" id="{66C789AA-070E-A324-1B85-9C3003DA4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476888" y="8249935"/>
            <a:ext cx="3276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latin typeface="Open Sans" pitchFamily="2" charset="0"/>
                <a:ea typeface="Open Sans" pitchFamily="2" charset="0"/>
                <a:cs typeface="Open Sans" pitchFamily="2" charset="0"/>
              </a:rPr>
              <a:t>Missä, mitä, miksi ja miten?</a:t>
            </a:r>
          </a:p>
        </p:txBody>
      </p:sp>
      <p:sp>
        <p:nvSpPr>
          <p:cNvPr id="2" name="Tekstiruutu 1">
            <a:hlinkClick r:id="rId4"/>
            <a:extLst>
              <a:ext uri="{FF2B5EF4-FFF2-40B4-BE49-F238E27FC236}">
                <a16:creationId xmlns:a16="http://schemas.microsoft.com/office/drawing/2014/main" id="{E1AF5EBC-6301-6741-4A04-4A886B236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09922" y="9308811"/>
            <a:ext cx="14411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>
                <a:latin typeface="Open Sans" pitchFamily="2" charset="0"/>
                <a:ea typeface="Open Sans" pitchFamily="2" charset="0"/>
                <a:cs typeface="Open Sans" pitchFamily="2" charset="0"/>
              </a:rPr>
              <a:t>Liikenneviraston ohjeita 2/2018 SULKU- JA VAROITUSLAITTEET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B99F4BE9-1BEA-C79F-0F16-A6506FE38F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747436" y="6740384"/>
            <a:ext cx="214103" cy="214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28" name="Tekstiruutu 27">
            <a:extLst>
              <a:ext uri="{FF2B5EF4-FFF2-40B4-BE49-F238E27FC236}">
                <a16:creationId xmlns:a16="http://schemas.microsoft.com/office/drawing/2014/main" id="{ACE87746-1FEC-B171-5EB2-350C67E92A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21310" y="6665095"/>
            <a:ext cx="284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6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713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Riksu">
      <a:dk1>
        <a:sysClr val="windowText" lastClr="000000"/>
      </a:dk1>
      <a:lt1>
        <a:sysClr val="window" lastClr="FFFFFF"/>
      </a:lt1>
      <a:dk2>
        <a:srgbClr val="EB054B"/>
      </a:dk2>
      <a:lt2>
        <a:srgbClr val="FFFFFF"/>
      </a:lt2>
      <a:accent1>
        <a:srgbClr val="EB054B"/>
      </a:accent1>
      <a:accent2>
        <a:srgbClr val="235AA0"/>
      </a:accent2>
      <a:accent3>
        <a:srgbClr val="5AD2BE"/>
      </a:accent3>
      <a:accent4>
        <a:srgbClr val="F5DC14"/>
      </a:accent4>
      <a:accent5>
        <a:srgbClr val="FF8C9B"/>
      </a:accent5>
      <a:accent6>
        <a:srgbClr val="9B0073"/>
      </a:accent6>
      <a:hlink>
        <a:srgbClr val="000000"/>
      </a:hlink>
      <a:folHlink>
        <a:srgbClr val="FF8C9B"/>
      </a:folHlink>
    </a:clrScheme>
    <a:fontScheme name="Office-te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148</Words>
  <Application>Microsoft Office PowerPoint</Application>
  <PresentationFormat>Mukautettu</PresentationFormat>
  <Paragraphs>38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Open Sans</vt:lpstr>
      <vt:lpstr>Raleway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2025-12-15T12:51:13Z</dcterms:created>
  <dcterms:modified xsi:type="dcterms:W3CDTF">2025-12-15T14:33:59Z</dcterms:modified>
</cp:coreProperties>
</file>