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</p:sldIdLst>
  <p:sldSz cx="12192000" cy="6858000"/>
  <p:notesSz cx="6858000" cy="9144000"/>
  <p:embeddedFontLst>
    <p:embeddedFont>
      <p:font typeface="Open Sans" pitchFamily="2" charset="0"/>
      <p:regular r:id="rId19"/>
      <p:bold r:id="rId20"/>
      <p:italic r:id="rId21"/>
      <p:boldItalic r:id="rId22"/>
    </p:embeddedFont>
    <p:embeddedFont>
      <p:font typeface="Raleway Black" pitchFamily="2" charset="0"/>
      <p:bold r:id="rId23"/>
      <p:boldItalic r:id="rId24"/>
    </p:embeddedFont>
  </p:embeddedFontLst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35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5" autoAdjust="0"/>
    <p:restoredTop sz="86383" autoAdjust="0"/>
  </p:normalViewPr>
  <p:slideViewPr>
    <p:cSldViewPr snapToGrid="0" snapToObjects="1">
      <p:cViewPr varScale="1">
        <p:scale>
          <a:sx n="85" d="100"/>
          <a:sy n="85" d="100"/>
        </p:scale>
        <p:origin x="76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9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37C83-1D82-5A4D-ADDF-3C1E81FF008F}" type="datetimeFigureOut">
              <a:rPr lang="aa-ET" smtClean="0"/>
              <a:t>10/31/2025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318E2-56D7-C241-AF6F-1453373C03B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3749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318E2-56D7-C241-AF6F-1453373C03B3}" type="slidenum">
              <a:rPr lang="aa-ET" smtClean="0"/>
              <a:t>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8338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318E2-56D7-C241-AF6F-1453373C03B3}" type="slidenum">
              <a:rPr lang="aa-ET" smtClean="0"/>
              <a:t>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7974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4F13-32FF-3C46-AE8B-E59387CE0C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1116" y="1534942"/>
            <a:ext cx="6460627" cy="34731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84ABC-62EB-6040-B4B5-10ED31DAE3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1116" y="5120640"/>
            <a:ext cx="6460627" cy="64821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subtitle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6BEE2-B614-B248-B12F-F03F7F83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43E25B-AF7F-4E8F-A13B-44D48A86DEAC}" type="datetime1">
              <a:rPr lang="fi-FI" smtClean="0"/>
              <a:t>31.10.2025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6AC8F-CE6F-184B-9398-B527E57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030D6-E4C1-E548-B23C-A365842D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6A04-F93C-FC4D-B47E-6C7D04E5F87A}" type="slidenum">
              <a:rPr lang="aa-ET" smtClean="0"/>
              <a:t>‹#›</a:t>
            </a:fld>
            <a:endParaRPr lang="aa-ET"/>
          </a:p>
        </p:txBody>
      </p:sp>
      <p:pic>
        <p:nvPicPr>
          <p:cNvPr id="7" name="Picture 6" descr="Riihimäki logo">
            <a:extLst>
              <a:ext uri="{FF2B5EF4-FFF2-40B4-BE49-F238E27FC236}">
                <a16:creationId xmlns:a16="http://schemas.microsoft.com/office/drawing/2014/main" id="{8830A2D7-E7A4-734C-8D59-DB77D97C9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507272"/>
            <a:ext cx="1892300" cy="630767"/>
          </a:xfrm>
          <a:prstGeom prst="rect">
            <a:avLst/>
          </a:prstGeom>
        </p:spPr>
      </p:pic>
      <p:pic>
        <p:nvPicPr>
          <p:cNvPr id="8" name="Picture 7" descr="Riihimäen punainen R-merkki">
            <a:extLst>
              <a:ext uri="{FF2B5EF4-FFF2-40B4-BE49-F238E27FC236}">
                <a16:creationId xmlns:a16="http://schemas.microsoft.com/office/drawing/2014/main" id="{37126037-0BA1-4945-9B66-4B2376A45D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2801" y="1174589"/>
            <a:ext cx="3074751" cy="44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ihimäen R-merkistä koostettu värikäs taustakuvio">
            <a:extLst>
              <a:ext uri="{FF2B5EF4-FFF2-40B4-BE49-F238E27FC236}">
                <a16:creationId xmlns:a16="http://schemas.microsoft.com/office/drawing/2014/main" id="{58C165BA-5085-064D-8265-8389CCCC2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340"/>
            <a:ext cx="12192000" cy="6699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37620-DDF5-6F42-8A0E-263D015655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9" y="2318040"/>
            <a:ext cx="12106941" cy="162098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aa-E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0E4A1-15D8-4646-9A0A-F672D054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2A4FEA-D00B-462A-A580-93DC1BDFF8AB}" type="datetime1">
              <a:rPr lang="fi-FI" smtClean="0"/>
              <a:pPr/>
              <a:t>31.10.2025</a:t>
            </a:fld>
            <a:endParaRPr lang="aa-E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50682-0F87-9F44-AF88-5C95CE0B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55214-BD98-074A-8F36-6EF68D51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6B6A04-F93C-FC4D-B47E-6C7D04E5F87A}" type="slidenum">
              <a:rPr lang="aa-ET" smtClean="0"/>
              <a:pPr/>
              <a:t>‹#›</a:t>
            </a:fld>
            <a:endParaRPr lang="aa-E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9F321B-3523-8C4A-860C-289B68DBA9F2}"/>
              </a:ext>
            </a:extLst>
          </p:cNvPr>
          <p:cNvSpPr/>
          <p:nvPr userDrawn="1"/>
        </p:nvSpPr>
        <p:spPr>
          <a:xfrm>
            <a:off x="42529" y="30200"/>
            <a:ext cx="12106941" cy="6785269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2922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B93E-37E4-844D-91EC-B09737A80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CDA8-CB17-3A47-9A8F-B183ED3827C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0891-C156-CE40-9DD7-1B251D39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6205CF-61B7-4FDD-BD00-9E358B89D021}" type="datetime1">
              <a:rPr lang="fi-FI" smtClean="0"/>
              <a:t>31.10.2025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32526-7BD7-0145-B986-CA929540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C8DE2-76EE-CA42-92C0-82D5D506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6A04-F93C-FC4D-B47E-6C7D04E5F87A}" type="slidenum">
              <a:rPr lang="aa-ET" smtClean="0"/>
              <a:t>‹#›</a:t>
            </a:fld>
            <a:endParaRPr lang="aa-ET"/>
          </a:p>
        </p:txBody>
      </p:sp>
      <p:pic>
        <p:nvPicPr>
          <p:cNvPr id="7" name="Picture 6" descr="Riihimäki logo">
            <a:extLst>
              <a:ext uri="{FF2B5EF4-FFF2-40B4-BE49-F238E27FC236}">
                <a16:creationId xmlns:a16="http://schemas.microsoft.com/office/drawing/2014/main" id="{0A5CAB55-A76A-7D47-A7B5-8996ED8F0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507272"/>
            <a:ext cx="1892300" cy="6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nainen väli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E371-ACDA-FC40-A28E-C05B9C3BF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35583"/>
            <a:ext cx="10515600" cy="285273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18863-7A9D-E74F-A4BC-5A5E917E9B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2795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194A-07AF-AC44-A553-C79D2ED4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8BCA29-DA1B-43F1-A93D-6B2E8768CA8A}" type="datetime1">
              <a:rPr lang="fi-FI" smtClean="0"/>
              <a:t>31.10.2025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4520-8302-7F44-A7AE-5D1C85ED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1F172-9158-2D4D-8D98-D05B2E1B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6B6A04-F93C-FC4D-B47E-6C7D04E5F87A}" type="slidenum">
              <a:rPr lang="aa-ET" smtClean="0"/>
              <a:pPr/>
              <a:t>‹#›</a:t>
            </a:fld>
            <a:endParaRPr lang="aa-E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2B948-BF57-CC42-9AD3-A83507B15BAD}"/>
              </a:ext>
            </a:extLst>
          </p:cNvPr>
          <p:cNvSpPr/>
          <p:nvPr userDrawn="1"/>
        </p:nvSpPr>
        <p:spPr>
          <a:xfrm>
            <a:off x="42529" y="30200"/>
            <a:ext cx="12106941" cy="6785269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7563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ninen väliotsikkodia">
    <p:bg>
      <p:bgPr>
        <a:solidFill>
          <a:srgbClr val="235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E371-ACDA-FC40-A28E-C05B9C3BF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35583"/>
            <a:ext cx="10515600" cy="285273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18863-7A9D-E74F-A4BC-5A5E917E9B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2795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194A-07AF-AC44-A553-C79D2ED4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BB20D-4636-4036-863E-99BABADD3A4B}" type="datetime1">
              <a:rPr lang="fi-FI" smtClean="0"/>
              <a:t>31.10.2025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4520-8302-7F44-A7AE-5D1C85ED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1F172-9158-2D4D-8D98-D05B2E1B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6B6A04-F93C-FC4D-B47E-6C7D04E5F87A}" type="slidenum">
              <a:rPr lang="aa-ET" smtClean="0"/>
              <a:pPr/>
              <a:t>‹#›</a:t>
            </a:fld>
            <a:endParaRPr lang="aa-E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2B948-BF57-CC42-9AD3-A83507B15BAD}"/>
              </a:ext>
            </a:extLst>
          </p:cNvPr>
          <p:cNvSpPr/>
          <p:nvPr userDrawn="1"/>
        </p:nvSpPr>
        <p:spPr>
          <a:xfrm>
            <a:off x="42529" y="30200"/>
            <a:ext cx="12106941" cy="6785269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9313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hreä väli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E371-ACDA-FC40-A28E-C05B9C3BF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35583"/>
            <a:ext cx="10515600" cy="285273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18863-7A9D-E74F-A4BC-5A5E917E9B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2795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194A-07AF-AC44-A553-C79D2ED4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FE7F3C-CB57-47B6-8BFE-9B68E5EDCF5A}" type="datetime1">
              <a:rPr lang="fi-FI" smtClean="0"/>
              <a:t>31.10.2025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4520-8302-7F44-A7AE-5D1C85ED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1F172-9158-2D4D-8D98-D05B2E1B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6B6A04-F93C-FC4D-B47E-6C7D04E5F87A}" type="slidenum">
              <a:rPr lang="aa-ET" smtClean="0"/>
              <a:pPr/>
              <a:t>‹#›</a:t>
            </a:fld>
            <a:endParaRPr lang="aa-E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2B948-BF57-CC42-9AD3-A83507B15BAD}"/>
              </a:ext>
            </a:extLst>
          </p:cNvPr>
          <p:cNvSpPr/>
          <p:nvPr userDrawn="1"/>
        </p:nvSpPr>
        <p:spPr>
          <a:xfrm>
            <a:off x="42529" y="30200"/>
            <a:ext cx="12106941" cy="6785269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6481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, teksti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C8D7-68AB-F640-881C-5B220FC3E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765"/>
            <a:ext cx="5181600" cy="132556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7D771-4293-8F45-885A-BD48C179A5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81265"/>
            <a:ext cx="5181600" cy="4351338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C3438-3706-8A49-84F6-E6E5A8353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655" y="224647"/>
            <a:ext cx="5755532" cy="6438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D2EFF-4AFC-8449-9354-96726520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501E-D33D-47D1-B2EE-4EA2AD0771A6}" type="datetime1">
              <a:rPr lang="fi-FI" smtClean="0"/>
              <a:t>31.10.2025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1E7F6-47FB-4840-B6A7-14F05815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A0686-031F-6D4A-843D-A28A99CB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6A04-F93C-FC4D-B47E-6C7D04E5F87A}" type="slidenum">
              <a:rPr lang="aa-ET" smtClean="0"/>
              <a:t>‹#›</a:t>
            </a:fld>
            <a:endParaRPr lang="aa-ET"/>
          </a:p>
        </p:txBody>
      </p:sp>
      <p:pic>
        <p:nvPicPr>
          <p:cNvPr id="8" name="Picture 7" descr="Riihimäki logo">
            <a:extLst>
              <a:ext uri="{FF2B5EF4-FFF2-40B4-BE49-F238E27FC236}">
                <a16:creationId xmlns:a16="http://schemas.microsoft.com/office/drawing/2014/main" id="{DC5FB40F-C5D2-0A4C-B6EB-4395D2C88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507272"/>
            <a:ext cx="1892300" cy="6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tsikko ja vertailtavat sisällö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ED87-2FC8-DA4F-9857-3CFF21DE5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1310"/>
            <a:ext cx="10515600" cy="132556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91FC8-BB24-B042-90E5-E5FECCEC56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34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4377D-C4EA-4F40-B1FB-B1903C72F9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41260"/>
            <a:ext cx="5157787" cy="3684588"/>
          </a:xfrm>
        </p:spPr>
        <p:txBody>
          <a:bodyPr/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8B853-BF1B-0F45-9ED4-FD5A767F347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34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797BA-55E8-D74C-ABD7-714658B570E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41260"/>
            <a:ext cx="5183188" cy="3684588"/>
          </a:xfrm>
        </p:spPr>
        <p:txBody>
          <a:bodyPr/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3965A-7ADC-A044-88BD-2D67945E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7EB9-B96B-4A4A-B885-128F6DC0A3DE}" type="datetime1">
              <a:rPr lang="fi-FI" smtClean="0"/>
              <a:t>31.10.2025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96DB-B3C0-9E49-BBD9-094BA3FF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E6C63-E17C-1749-8F06-4AD62D60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6A04-F93C-FC4D-B47E-6C7D04E5F87A}" type="slidenum">
              <a:rPr lang="aa-ET" smtClean="0"/>
              <a:t>‹#›</a:t>
            </a:fld>
            <a:endParaRPr lang="aa-ET"/>
          </a:p>
        </p:txBody>
      </p:sp>
      <p:pic>
        <p:nvPicPr>
          <p:cNvPr id="10" name="Picture 9" descr="Riihimäki logo">
            <a:extLst>
              <a:ext uri="{FF2B5EF4-FFF2-40B4-BE49-F238E27FC236}">
                <a16:creationId xmlns:a16="http://schemas.microsoft.com/office/drawing/2014/main" id="{C1A9F864-0B66-7649-A655-21FFA5ECB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507272"/>
            <a:ext cx="1892300" cy="6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4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ja taust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ustakuvana auringonkukkia turkoosia taivasta vasten">
            <a:extLst>
              <a:ext uri="{FF2B5EF4-FFF2-40B4-BE49-F238E27FC236}">
                <a16:creationId xmlns:a16="http://schemas.microsoft.com/office/drawing/2014/main" id="{AF37644C-01BA-B04A-B21B-51B7A16F3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9" t="20326" b="1451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37620-DDF5-6F42-8A0E-263D015655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4438"/>
            <a:ext cx="5465323" cy="367705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0E4A1-15D8-4646-9A0A-F672D054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3608-2F1C-410A-B757-70FA583BD388}" type="datetime1">
              <a:rPr lang="fi-FI" smtClean="0"/>
              <a:t>31.10.2025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50682-0F87-9F44-AF88-5C95CE0B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aa-E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55214-BD98-074A-8F36-6EF68D51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6B6A04-F93C-FC4D-B47E-6C7D04E5F87A}" type="slidenum">
              <a:rPr lang="aa-ET" smtClean="0"/>
              <a:pPr/>
              <a:t>‹#›</a:t>
            </a:fld>
            <a:endParaRPr lang="aa-E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9F321B-3523-8C4A-860C-289B68DBA9F2}"/>
              </a:ext>
            </a:extLst>
          </p:cNvPr>
          <p:cNvSpPr/>
          <p:nvPr userDrawn="1"/>
        </p:nvSpPr>
        <p:spPr>
          <a:xfrm>
            <a:off x="42529" y="30200"/>
            <a:ext cx="12106941" cy="6785269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7245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46909-3D1C-074A-9CA5-C6811A36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76AA-88FD-4C79-B47C-8A07E7992FAC}" type="datetime1">
              <a:rPr lang="fi-FI" smtClean="0"/>
              <a:t>31.10.2025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5B5B4-B1A4-F24B-820B-B2B985C7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80F69-7079-7B4D-B6AF-903EC14F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6A04-F93C-FC4D-B47E-6C7D04E5F87A}" type="slidenum">
              <a:rPr lang="aa-ET" smtClean="0"/>
              <a:t>‹#›</a:t>
            </a:fld>
            <a:endParaRPr lang="aa-ET"/>
          </a:p>
        </p:txBody>
      </p:sp>
      <p:pic>
        <p:nvPicPr>
          <p:cNvPr id="5" name="Picture 4" descr="Riihimäki logo">
            <a:extLst>
              <a:ext uri="{FF2B5EF4-FFF2-40B4-BE49-F238E27FC236}">
                <a16:creationId xmlns:a16="http://schemas.microsoft.com/office/drawing/2014/main" id="{63F243C5-6BB8-5041-9096-BEE8CDF65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507272"/>
            <a:ext cx="1892300" cy="6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0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4EFDB-2B99-E844-80E5-F6C83497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3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B83A7-465F-AF45-BDF0-1B18A6A4E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18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299D0-2ED3-3E47-A2B2-C487B2340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D19598A-BF3D-46A9-B476-289FF6C20430}" type="datetime1">
              <a:rPr lang="fi-FI" noProof="0" smtClean="0"/>
              <a:t>31.10.2025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3ADCD-3E12-2A43-98C9-AE80B29E3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050FC-9A22-4B45-952E-557340D27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268" y="205193"/>
            <a:ext cx="593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16B6A04-F93C-FC4D-B47E-6C7D04E5F87A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9048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Raleway Black" panose="020B06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4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ts val="34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ts val="34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ts val="34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ts val="34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24CD-304A-5D45-BCD5-0E7E0874D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116" y="616602"/>
            <a:ext cx="6460627" cy="31587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3200" dirty="0"/>
              <a:t>Kesätyöntekijöiden palautekysely syksyllä 2025</a:t>
            </a:r>
            <a:br>
              <a:rPr lang="fi-FI" sz="3200" dirty="0"/>
            </a:br>
            <a:endParaRPr lang="fi-FI" sz="2000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9866BE4-A07A-D7CA-B184-C0CF67DEE370}"/>
              </a:ext>
            </a:extLst>
          </p:cNvPr>
          <p:cNvSpPr txBox="1"/>
          <p:nvPr/>
        </p:nvSpPr>
        <p:spPr>
          <a:xfrm>
            <a:off x="4767209" y="4602822"/>
            <a:ext cx="546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Riihimäen kaupungin </a:t>
            </a:r>
            <a:r>
              <a:rPr lang="fi-FI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työllisyyspalvelut</a:t>
            </a:r>
            <a:endParaRPr lang="fi-FI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fi-FI" dirty="0">
                <a:latin typeface="Open Sans" pitchFamily="2" charset="0"/>
                <a:ea typeface="Open Sans" pitchFamily="2" charset="0"/>
                <a:cs typeface="Open Sans" pitchFamily="2" charset="0"/>
              </a:rPr>
              <a:t>Vastausprosentti 14,3</a:t>
            </a:r>
            <a:endParaRPr lang="fi-FI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7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2B9E7-C8F8-25B7-F8F5-273EC8CE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26"/>
            <a:ext cx="10515600" cy="1325563"/>
          </a:xfrm>
        </p:spPr>
        <p:txBody>
          <a:bodyPr/>
          <a:lstStyle/>
          <a:p>
            <a:r>
              <a:rPr lang="fi-FI" dirty="0"/>
              <a:t>9. Saitko riittävästi palautetta työstäsi?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40AF0FC-45C5-9040-9E7D-75855727A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44" y="1581375"/>
            <a:ext cx="11705855" cy="48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3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AE0FE2-0311-D0EF-BCE6-1C1153E55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676"/>
            <a:ext cx="5157787" cy="823912"/>
          </a:xfrm>
        </p:spPr>
        <p:txBody>
          <a:bodyPr>
            <a:normAutofit/>
          </a:bodyPr>
          <a:lstStyle/>
          <a:p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EB054B"/>
                </a:solidFill>
                <a:effectLst/>
                <a:uLnTx/>
                <a:uFillTx/>
                <a:latin typeface="Raleway Black" panose="020B0603030101060003" pitchFamily="34" charset="77"/>
                <a:ea typeface="+mj-ea"/>
                <a:cs typeface="+mj-cs"/>
              </a:rPr>
              <a:t>10. Kehitysideoita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046431-90F9-BACB-3A62-CAD7531C5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121486"/>
            <a:ext cx="5157787" cy="3684588"/>
          </a:xfrm>
        </p:spPr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11253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Mahdollisuus </a:t>
            </a:r>
            <a:r>
              <a:rPr lang="fi-FI" dirty="0">
                <a:solidFill>
                  <a:srgbClr val="112539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valita työparit itse </a:t>
            </a:r>
          </a:p>
          <a:p>
            <a:pPr algn="l"/>
            <a:r>
              <a:rPr lang="fi-FI" b="0" i="0" dirty="0">
                <a:solidFill>
                  <a:srgbClr val="11253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Tauot pidempiä</a:t>
            </a:r>
          </a:p>
          <a:p>
            <a:pPr algn="l"/>
            <a:r>
              <a:rPr lang="fi-FI" dirty="0">
                <a:solidFill>
                  <a:srgbClr val="112539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Enemmän tekemistä</a:t>
            </a:r>
          </a:p>
          <a:p>
            <a:pPr algn="l"/>
            <a:r>
              <a:rPr lang="fi-FI" b="0" i="0" dirty="0">
                <a:solidFill>
                  <a:srgbClr val="11253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Jos joku vaan istuskelee, annettaisiin lisää hommia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545AE1-5DCB-D12B-0BB8-472E11056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03640"/>
            <a:ext cx="5183188" cy="823912"/>
          </a:xfrm>
        </p:spPr>
        <p:txBody>
          <a:bodyPr>
            <a:normAutofit/>
          </a:bodyPr>
          <a:lstStyle/>
          <a:p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EB054B"/>
                </a:solidFill>
                <a:effectLst/>
                <a:uLnTx/>
                <a:uFillTx/>
                <a:latin typeface="Raleway Black" panose="020B0603030101060003" pitchFamily="34" charset="77"/>
                <a:ea typeface="+mj-ea"/>
                <a:cs typeface="+mj-cs"/>
              </a:rPr>
              <a:t>11. Mukavinta oli 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67F7FF9-56F4-691E-E969-2A991DE14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1663"/>
            <a:ext cx="5183188" cy="4345167"/>
          </a:xfrm>
        </p:spPr>
        <p:txBody>
          <a:bodyPr>
            <a:normAutofit/>
          </a:bodyPr>
          <a:lstStyle/>
          <a:p>
            <a:r>
              <a:rPr lang="fi-FI" dirty="0"/>
              <a:t>Tuntipalkka oli kohdillaan</a:t>
            </a:r>
          </a:p>
          <a:p>
            <a:r>
              <a:rPr lang="fi-FI" dirty="0"/>
              <a:t>Ihmisten kanssa oleminen</a:t>
            </a:r>
          </a:p>
          <a:p>
            <a:r>
              <a:rPr lang="fi-FI" dirty="0"/>
              <a:t>Tauot</a:t>
            </a:r>
          </a:p>
          <a:p>
            <a:r>
              <a:rPr lang="fi-FI" dirty="0"/>
              <a:t>Kielitaidon kehittyminen</a:t>
            </a:r>
          </a:p>
          <a:p>
            <a:r>
              <a:rPr lang="fi-FI" dirty="0"/>
              <a:t>Uudet kokemukset</a:t>
            </a:r>
          </a:p>
          <a:p>
            <a:r>
              <a:rPr lang="fi-FI" dirty="0"/>
              <a:t>Erilaisiin ihmisiin tutustuminen</a:t>
            </a:r>
          </a:p>
          <a:p>
            <a:r>
              <a:rPr lang="fi-FI" dirty="0"/>
              <a:t>Lapsien kanssa leikkiminen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075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32C7E8-CB9E-8853-81EC-B5EE19B3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9" y="136525"/>
            <a:ext cx="10515600" cy="1325563"/>
          </a:xfrm>
        </p:spPr>
        <p:txBody>
          <a:bodyPr/>
          <a:lstStyle/>
          <a:p>
            <a:r>
              <a:rPr lang="fi-FI" dirty="0"/>
              <a:t>12. Suosittelisitko ystävillesi Riihimäen kaupunkia työnantajana?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F9DF463-E119-62BA-2011-002C97842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03" y="1462089"/>
            <a:ext cx="11682804" cy="414264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380D441-575C-21F8-D0A7-26C2E1388843}"/>
              </a:ext>
            </a:extLst>
          </p:cNvPr>
          <p:cNvSpPr txBox="1"/>
          <p:nvPr/>
        </p:nvSpPr>
        <p:spPr>
          <a:xfrm>
            <a:off x="247427" y="5963310"/>
            <a:ext cx="1168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NPS- mittari (Net </a:t>
            </a:r>
            <a:r>
              <a:rPr lang="fi-FI" dirty="0" err="1"/>
              <a:t>promoter</a:t>
            </a:r>
            <a:r>
              <a:rPr lang="fi-FI" dirty="0"/>
              <a:t> </a:t>
            </a:r>
            <a:r>
              <a:rPr lang="fi-FI" dirty="0" err="1"/>
              <a:t>score</a:t>
            </a:r>
            <a:r>
              <a:rPr lang="fi-FI" dirty="0"/>
              <a:t>) vaihtelee välillä – 100 - + 100. Mitä korkeampi luku, sitä tyytyväisempiä vastaajat ovat. </a:t>
            </a:r>
          </a:p>
        </p:txBody>
      </p:sp>
    </p:spTree>
    <p:extLst>
      <p:ext uri="{BB962C8B-B14F-4D97-AF65-F5344CB8AC3E}">
        <p14:creationId xmlns:p14="http://schemas.microsoft.com/office/powerpoint/2010/main" val="121252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EA20BE-47D9-D80B-895C-1AA88253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623350E-880F-216A-08E0-5C2B8E9B3ADC}"/>
              </a:ext>
            </a:extLst>
          </p:cNvPr>
          <p:cNvSpPr txBox="1"/>
          <p:nvPr/>
        </p:nvSpPr>
        <p:spPr>
          <a:xfrm>
            <a:off x="8517276" y="5987018"/>
            <a:ext cx="325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tyollisyyspalvelut@riihimaki.fi</a:t>
            </a:r>
          </a:p>
        </p:txBody>
      </p:sp>
    </p:spTree>
    <p:extLst>
      <p:ext uri="{BB962C8B-B14F-4D97-AF65-F5344CB8AC3E}">
        <p14:creationId xmlns:p14="http://schemas.microsoft.com/office/powerpoint/2010/main" val="345494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27E70-3731-25D1-4788-2E111CCC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29" y="-244050"/>
            <a:ext cx="10515600" cy="1325563"/>
          </a:xfrm>
        </p:spPr>
        <p:txBody>
          <a:bodyPr/>
          <a:lstStyle/>
          <a:p>
            <a:r>
              <a:rPr lang="fi-FI" dirty="0"/>
              <a:t>1. Kesätyöhön hakiessasi olit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1F09263-3D2C-AEF3-23EF-B5AD7D9AA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14" y="882128"/>
            <a:ext cx="11536904" cy="58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92AA58-11A2-AFAD-B980-11EB860C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86" y="136525"/>
            <a:ext cx="10515600" cy="1325563"/>
          </a:xfrm>
        </p:spPr>
        <p:txBody>
          <a:bodyPr/>
          <a:lstStyle/>
          <a:p>
            <a:r>
              <a:rPr lang="fi-FI" dirty="0"/>
              <a:t>2. Oletko aiemmin ollut </a:t>
            </a:r>
            <a:br>
              <a:rPr lang="fi-FI" dirty="0"/>
            </a:br>
            <a:r>
              <a:rPr lang="fi-FI" dirty="0"/>
              <a:t>kaupungilla kesätöissä?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5B22A5D-59EB-1821-E9F5-A7A5D5D88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194" y="1530892"/>
            <a:ext cx="10645030" cy="53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41713-B231-DA65-66F5-C95BC559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9656"/>
            <a:ext cx="10515600" cy="1325563"/>
          </a:xfrm>
        </p:spPr>
        <p:txBody>
          <a:bodyPr/>
          <a:lstStyle/>
          <a:p>
            <a:r>
              <a:rPr lang="fi-FI" dirty="0"/>
              <a:t>3. Mistä sait tiedon kesätyöpaikoista?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4A44679-5B17-E165-44FE-BB4B539C0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6447"/>
            <a:ext cx="11865911" cy="57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4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906B88-5E03-D32D-AE8C-AB60C3E8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351678"/>
            <a:ext cx="10515600" cy="1325563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4. Miten työsuhteeseen liittyvien asioiden hoito sujui? </a:t>
            </a:r>
            <a:r>
              <a:rPr lang="fi-FI" sz="3100" b="0" dirty="0"/>
              <a:t>Esim. palkkaus-, </a:t>
            </a:r>
            <a:br>
              <a:rPr lang="fi-FI" sz="3100" b="0" dirty="0"/>
            </a:br>
            <a:r>
              <a:rPr lang="fi-FI" sz="3100" b="0" dirty="0"/>
              <a:t>verokortti- ja työsopimusasiat?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79626DF-D48F-25CD-EAC9-32683F3E6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425" y="1631522"/>
            <a:ext cx="11394111" cy="4927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6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D8209-8065-9B06-550A-118CC842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67" y="136525"/>
            <a:ext cx="10515600" cy="1325563"/>
          </a:xfrm>
        </p:spPr>
        <p:txBody>
          <a:bodyPr/>
          <a:lstStyle/>
          <a:p>
            <a:r>
              <a:rPr lang="fi-FI" dirty="0"/>
              <a:t>5. Saitko riittävästi perehdytystä tehtäviisi?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D14FEC7-3766-D813-FC28-117B5917A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42" y="1450378"/>
            <a:ext cx="11913233" cy="49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AA5D3-B653-1330-FA7F-C655129E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61472"/>
            <a:ext cx="10515600" cy="1325563"/>
          </a:xfrm>
        </p:spPr>
        <p:txBody>
          <a:bodyPr/>
          <a:lstStyle/>
          <a:p>
            <a:r>
              <a:rPr lang="fi-FI" dirty="0"/>
              <a:t>6. Vastasiko työ odotuksiasi?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89EF568-FAB5-C55C-92CC-F13232A03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10" y="1387736"/>
            <a:ext cx="11785831" cy="539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0829C-3366-2814-AC05-AFBD3412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81" y="123841"/>
            <a:ext cx="10515600" cy="1325563"/>
          </a:xfrm>
        </p:spPr>
        <p:txBody>
          <a:bodyPr/>
          <a:lstStyle/>
          <a:p>
            <a:r>
              <a:rPr lang="fi-FI" dirty="0"/>
              <a:t>7. Oliko sinulla riittävästi työtehtäviä? 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C11B9E3-66EA-ACF3-4877-24BDAFE60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88" y="1312433"/>
            <a:ext cx="11660473" cy="54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AEB8F-2E27-B5D6-EF06-6FF374CA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83998"/>
            <a:ext cx="10515600" cy="1325563"/>
          </a:xfrm>
        </p:spPr>
        <p:txBody>
          <a:bodyPr/>
          <a:lstStyle/>
          <a:p>
            <a:r>
              <a:rPr lang="fi-FI" dirty="0"/>
              <a:t>8. Saitko riittävästi vastuuta?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58D40B6-4B2D-66A5-6C9A-A8176B979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5" y="1140311"/>
            <a:ext cx="12134309" cy="56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Riihimäki">
      <a:dk1>
        <a:srgbClr val="000000"/>
      </a:dk1>
      <a:lt1>
        <a:srgbClr val="FFFFFF"/>
      </a:lt1>
      <a:dk2>
        <a:srgbClr val="EB054B"/>
      </a:dk2>
      <a:lt2>
        <a:srgbClr val="FFFFFF"/>
      </a:lt2>
      <a:accent1>
        <a:srgbClr val="2359A0"/>
      </a:accent1>
      <a:accent2>
        <a:srgbClr val="59D2BE"/>
      </a:accent2>
      <a:accent3>
        <a:srgbClr val="F5DC14"/>
      </a:accent3>
      <a:accent4>
        <a:srgbClr val="FF8C9B"/>
      </a:accent4>
      <a:accent5>
        <a:srgbClr val="9B0073"/>
      </a:accent5>
      <a:accent6>
        <a:srgbClr val="70AD47"/>
      </a:accent6>
      <a:hlink>
        <a:srgbClr val="0563C1"/>
      </a:hlink>
      <a:folHlink>
        <a:srgbClr val="2359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ihimaki-esityspohja-kaikki-diat-nakyvissa" id="{08DEB3D3-6E59-410D-8290-FA3E0D0BC281}" vid="{9589A8C6-AEB0-4C38-970F-6D8D53C9DB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bccbee-b3ec-4eaf-8efe-fd0d90604152" xsi:nil="true"/>
    <lcf76f155ced4ddcb4097134ff3c332f xmlns="eb9cd8e5-243f-41c3-95f5-f85043b9d7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7DA0EC1251541A8BAE98315B3EB9D" ma:contentTypeVersion="11" ma:contentTypeDescription="Create a new document." ma:contentTypeScope="" ma:versionID="48df16f49580fac3337b58bc985c1049">
  <xsd:schema xmlns:xsd="http://www.w3.org/2001/XMLSchema" xmlns:xs="http://www.w3.org/2001/XMLSchema" xmlns:p="http://schemas.microsoft.com/office/2006/metadata/properties" xmlns:ns2="eb9cd8e5-243f-41c3-95f5-f85043b9d745" xmlns:ns3="2fbccbee-b3ec-4eaf-8efe-fd0d90604152" targetNamespace="http://schemas.microsoft.com/office/2006/metadata/properties" ma:root="true" ma:fieldsID="dd66be1014c86bc9afbb1aa465756965" ns2:_="" ns3:_="">
    <xsd:import namespace="eb9cd8e5-243f-41c3-95f5-f85043b9d745"/>
    <xsd:import namespace="2fbccbee-b3ec-4eaf-8efe-fd0d906041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cd8e5-243f-41c3-95f5-f85043b9d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7b0b3e0-862d-42f5-8355-223d7f25d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ccbee-b3ec-4eaf-8efe-fd0d9060415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32afe0-69fd-4f34-b293-4571e6afed53}" ma:internalName="TaxCatchAll" ma:showField="CatchAllData" ma:web="2fbccbee-b3ec-4eaf-8efe-fd0d906041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9B609E-715C-4877-B3D1-6CAB5C54554E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229b1977-f174-4672-b176-8b7c8a732eed"/>
    <ds:schemaRef ds:uri="http://purl.org/dc/terms/"/>
    <ds:schemaRef ds:uri="http://schemas.openxmlformats.org/package/2006/metadata/core-properties"/>
    <ds:schemaRef ds:uri="http://www.w3.org/XML/1998/namespace"/>
    <ds:schemaRef ds:uri="a78ad127-b597-4f22-b488-33d37a205942"/>
    <ds:schemaRef ds:uri="http://schemas.microsoft.com/office/2006/metadata/properties"/>
    <ds:schemaRef ds:uri="http://purl.org/dc/dcmitype/"/>
    <ds:schemaRef ds:uri="2fbccbee-b3ec-4eaf-8efe-fd0d90604152"/>
    <ds:schemaRef ds:uri="eb9cd8e5-243f-41c3-95f5-f85043b9d745"/>
  </ds:schemaRefs>
</ds:datastoreItem>
</file>

<file path=customXml/itemProps2.xml><?xml version="1.0" encoding="utf-8"?>
<ds:datastoreItem xmlns:ds="http://schemas.openxmlformats.org/officeDocument/2006/customXml" ds:itemID="{CFC04621-CD90-4273-A0C6-101324B4C8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26AAB-B514-42D0-BBB6-A8906D049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9cd8e5-243f-41c3-95f5-f85043b9d745"/>
    <ds:schemaRef ds:uri="2fbccbee-b3ec-4eaf-8efe-fd0d906041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Riihimaki-esityspohja-kaikki-diat-nakyvissa</Template>
  <TotalTime>341</TotalTime>
  <Words>163</Words>
  <Application>Microsoft Office PowerPoint</Application>
  <PresentationFormat>Laajakuva</PresentationFormat>
  <Paragraphs>32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Calibri</vt:lpstr>
      <vt:lpstr>Open Sans</vt:lpstr>
      <vt:lpstr>Raleway Black</vt:lpstr>
      <vt:lpstr>Arial</vt:lpstr>
      <vt:lpstr>Office-teema</vt:lpstr>
      <vt:lpstr>Kesätyöntekijöiden palautekysely syksyllä 2025 </vt:lpstr>
      <vt:lpstr>1. Kesätyöhön hakiessasi olit</vt:lpstr>
      <vt:lpstr>2. Oletko aiemmin ollut  kaupungilla kesätöissä?</vt:lpstr>
      <vt:lpstr>3. Mistä sait tiedon kesätyöpaikoista? </vt:lpstr>
      <vt:lpstr>4. Miten työsuhteeseen liittyvien asioiden hoito sujui? Esim. palkkaus-,  verokortti- ja työsopimusasiat?</vt:lpstr>
      <vt:lpstr>5. Saitko riittävästi perehdytystä tehtäviisi?</vt:lpstr>
      <vt:lpstr>6. Vastasiko työ odotuksiasi? </vt:lpstr>
      <vt:lpstr>7. Oliko sinulla riittävästi työtehtäviä?  </vt:lpstr>
      <vt:lpstr>8. Saitko riittävästi vastuuta?</vt:lpstr>
      <vt:lpstr>9. Saitko riittävästi palautetta työstäsi? </vt:lpstr>
      <vt:lpstr>PowerPoint-esitys</vt:lpstr>
      <vt:lpstr>12. Suosittelisitko ystävillesi Riihimäen kaupunkia työnantajana?</vt:lpstr>
      <vt:lpstr>Kiitos!</vt:lpstr>
    </vt:vector>
  </TitlesOfParts>
  <Company>Riihimaen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Vitikka-Yrjölä Selja</dc:creator>
  <cp:lastModifiedBy>Vitikka-Yrjölä Selja</cp:lastModifiedBy>
  <cp:revision>11</cp:revision>
  <dcterms:created xsi:type="dcterms:W3CDTF">2024-07-30T11:54:17Z</dcterms:created>
  <dcterms:modified xsi:type="dcterms:W3CDTF">2025-10-31T13:28:36Z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0x010100D097DA0EC1251541A8BAE98315B3EB9D</vt:lpwstr>
  </property>
  <property fmtid="{D5CDD505-2E9C-101B-9397-08002B2CF9AE}" pid="3" name="Order">
    <vt:r8>75900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