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2D_3320F4E8.xml" ContentType="application/vnd.ms-powerpoint.comment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4"/>
  </p:sldMasterIdLst>
  <p:notesMasterIdLst>
    <p:notesMasterId r:id="rId23"/>
  </p:notesMasterIdLst>
  <p:handoutMasterIdLst>
    <p:handoutMasterId r:id="rId24"/>
  </p:handoutMasterIdLst>
  <p:sldIdLst>
    <p:sldId id="288" r:id="rId5"/>
    <p:sldId id="292" r:id="rId6"/>
    <p:sldId id="290" r:id="rId7"/>
    <p:sldId id="291" r:id="rId8"/>
    <p:sldId id="298" r:id="rId9"/>
    <p:sldId id="294" r:id="rId10"/>
    <p:sldId id="293" r:id="rId11"/>
    <p:sldId id="304" r:id="rId12"/>
    <p:sldId id="296" r:id="rId13"/>
    <p:sldId id="295" r:id="rId14"/>
    <p:sldId id="303" r:id="rId15"/>
    <p:sldId id="300" r:id="rId16"/>
    <p:sldId id="301" r:id="rId17"/>
    <p:sldId id="302" r:id="rId18"/>
    <p:sldId id="307" r:id="rId19"/>
    <p:sldId id="309" r:id="rId20"/>
    <p:sldId id="308" r:id="rId21"/>
    <p:sldId id="3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BB7307-7293-CBBA-9589-05C8EDE14D82}" name="Teemu Nojonen" initials="" userId="S::teemu.nojonen@amerikka.fi::9a57b0a5-bd7f-40fd-a451-eb53e3c6a918" providerId="AD"/>
  <p188:author id="{5EDDC343-AF56-4D0B-F4EA-310B39043337}" name="Keinänen Kristian" initials="KK" userId="S::kristian.keinanen@riihimaki.fi::c3679b6f-05d1-46db-82f2-be71e5f6b7ac" providerId="AD"/>
  <p188:author id="{C03B6068-42E5-E8C9-3439-A7F9DE0FE369}" name="Harju Mirva" initials="HM" userId="S::mirva.harju@riihimaki.fi::362ce1a8-9cdb-4209-98f6-184738210a0f" providerId="AD"/>
  <p188:author id="{DF41A06A-6A81-1E10-CCBF-C30EE68CFB23}" name="Tuuli Korjus" initials="TK" userId="S::tuuli.korjus@amerikka.fi::ad6b5b75-6c2c-40f9-8fbc-b62b222a948d" providerId="AD"/>
  <p188:author id="{9A3D57C0-341D-37A1-AD98-DAA686E3301E}" name="Eho Jouni" initials="EJ" userId="S::jouni.eho@riihimaki.fi::de4b4982-7577-4fa3-a0b0-fde2b55cf4f0" providerId="AD"/>
  <p188:author id="{5AE8BFD0-0D67-F5F3-80F2-C82D6D635698}" name="Kujala Anna-Riitta" initials="KA" userId="S::anna-riitta.kujala@riihimaki.fi::5154e0c3-0e5d-437b-a359-0aef04dd901e" providerId="AD"/>
  <p188:author id="{A61B95ED-E098-870A-7C6A-8DE3F8EBB1CF}" name="Tomi Jokinen" initials="TJ" userId="S::Tomi.Jokinen@amerikka.fi::ba56ff10-e333-4f3e-adc0-5cf73edf1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2D1"/>
    <a:srgbClr val="224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895CC-9DA0-A321-6AE3-36365EF938E1}" v="1" dt="2025-04-16T06:39:06.754"/>
    <p1510:client id="{436A7EA8-575A-49EE-5CA4-BECD19B018D1}" v="1" dt="2025-04-15T13:32:53.776"/>
    <p1510:client id="{9CD89648-1CA9-0C43-B95B-ECE96CA0393F}" v="2" dt="2025-04-15T13:22:01.864"/>
    <p1510:client id="{AC8F5C89-E597-4E37-8D1E-B3F26E90BF2D}" v="115" dt="2025-04-15T08:42:58.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omments/modernComment_12D_3320F4E8.xml><?xml version="1.0" encoding="utf-8"?>
<p188:cmLst xmlns:a="http://schemas.openxmlformats.org/drawingml/2006/main" xmlns:r="http://schemas.openxmlformats.org/officeDocument/2006/relationships" xmlns:p188="http://schemas.microsoft.com/office/powerpoint/2018/8/main">
  <p188:cm id="{56A5D6E5-6263-4464-A327-6C0D3C9AA539}" authorId="{C03B6068-42E5-E8C9-3439-A7F9DE0FE369}" status="resolved" created="2025-04-15T13:22:01.864" complete="100000">
    <ac:txMkLst xmlns:ac="http://schemas.microsoft.com/office/drawing/2013/main/command">
      <pc:docMk xmlns:pc="http://schemas.microsoft.com/office/powerpoint/2013/main/command"/>
      <pc:sldMk xmlns:pc="http://schemas.microsoft.com/office/powerpoint/2013/main/command" cId="857797864" sldId="301"/>
      <ac:spMk id="8" creationId="{C79EA1F9-D873-A637-BF44-E2925650F53C}"/>
      <ac:txMk cp="423" len="8">
        <ac:context len="813" hash="1637332181"/>
      </ac:txMk>
    </ac:txMkLst>
    <p188:pos x="1393371" y="2688771"/>
    <p188:txBody>
      <a:bodyPr/>
      <a:lstStyle/>
      <a:p>
        <a:r>
          <a:rPr lang="fi-FI"/>
          <a:t>Tiedotteessa lukee, että Millogin testausfasiltiteetit sijaitsevat Veturitalleilla. Olisiko se olennaista mainita tässä? Toki varmasti muuallakin Suomessa.
"Puolustusalan elinkaarenhallinta-, logistiikka- ja asiantuntijapalveluja tarjoava Millog Oy on vahvasti mukana Define-innovaatioverkostossa ja se on sijoittanut Veturitalleille testaus- ja mittauspalveluita."</a:t>
        </a:r>
      </a:p>
    </p188:txBody>
    <p188:extLst>
      <p:ext xmlns:p="http://schemas.openxmlformats.org/presentationml/2006/main" uri="{57CB4572-C831-44C2-8A1C-0ADB6CCDFE69}">
        <p223:reactions xmlns:p223="http://schemas.microsoft.com/office/powerpoint/2022/03/main">
          <p223:rxn type="👍">
            <p223:instance time="2025-04-15T13:32:53.776" authorId="{5EDDC343-AF56-4D0B-F4EA-310B39043337}"/>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AC437B-9D06-B55C-6251-BB98CA0EB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A1B4B0-23F8-2555-D0D5-0A19EC5C1F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421644-94C7-438E-A36E-2B66A391269B}" type="datetimeFigureOut">
              <a:rPr lang="en-US" smtClean="0"/>
              <a:t>4/15/2025</a:t>
            </a:fld>
            <a:endParaRPr lang="en-US"/>
          </a:p>
        </p:txBody>
      </p:sp>
      <p:sp>
        <p:nvSpPr>
          <p:cNvPr id="4" name="Footer Placeholder 3">
            <a:extLst>
              <a:ext uri="{FF2B5EF4-FFF2-40B4-BE49-F238E27FC236}">
                <a16:creationId xmlns:a16="http://schemas.microsoft.com/office/drawing/2014/main" id="{92E8689D-A588-E8A4-7A5D-3384B8FB32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B000AB-8683-A4A1-2310-748F618229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1F27A1-E5BB-418A-B5D1-8C2D31A2D764}" type="slidenum">
              <a:rPr lang="en-US" smtClean="0"/>
              <a:t>‹#›</a:t>
            </a:fld>
            <a:endParaRPr lang="en-US"/>
          </a:p>
        </p:txBody>
      </p:sp>
    </p:spTree>
    <p:extLst>
      <p:ext uri="{BB962C8B-B14F-4D97-AF65-F5344CB8AC3E}">
        <p14:creationId xmlns:p14="http://schemas.microsoft.com/office/powerpoint/2010/main" val="1713323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AE2DE-49AF-8046-B157-A3742D2D812C}" type="datetimeFigureOut">
              <a:rPr lang="fi-FI" smtClean="0"/>
              <a:t>15.4.2025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58D34-D488-F84B-879B-8A5060435EAA}" type="slidenum">
              <a:rPr lang="fi-FI" smtClean="0"/>
              <a:t>‹#›</a:t>
            </a:fld>
            <a:endParaRPr lang="fi-FI"/>
          </a:p>
        </p:txBody>
      </p:sp>
    </p:spTree>
    <p:extLst>
      <p:ext uri="{BB962C8B-B14F-4D97-AF65-F5344CB8AC3E}">
        <p14:creationId xmlns:p14="http://schemas.microsoft.com/office/powerpoint/2010/main" val="186516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latin typeface="Calibri"/>
                <a:ea typeface="Calibri"/>
                <a:cs typeface="Calibri"/>
              </a:rPr>
              <a:t>Sen </a:t>
            </a:r>
            <a:r>
              <a:rPr lang="en-US" err="1">
                <a:latin typeface="Calibri"/>
                <a:ea typeface="Calibri"/>
                <a:cs typeface="Calibri"/>
              </a:rPr>
              <a:t>jälkeen</a:t>
            </a:r>
            <a:r>
              <a:rPr lang="en-US">
                <a:latin typeface="Calibri"/>
                <a:ea typeface="Calibri"/>
                <a:cs typeface="Calibri"/>
              </a:rPr>
              <a:t> </a:t>
            </a:r>
            <a:r>
              <a:rPr lang="en-US" err="1">
                <a:latin typeface="Calibri"/>
                <a:ea typeface="Calibri"/>
                <a:cs typeface="Calibri"/>
              </a:rPr>
              <a:t>neljäs</a:t>
            </a:r>
            <a:r>
              <a:rPr lang="en-US">
                <a:latin typeface="Calibri"/>
                <a:ea typeface="Calibri"/>
                <a:cs typeface="Calibri"/>
              </a:rPr>
              <a:t> </a:t>
            </a:r>
            <a:r>
              <a:rPr lang="en-US" err="1">
                <a:latin typeface="Calibri"/>
                <a:ea typeface="Calibri"/>
                <a:cs typeface="Calibri"/>
              </a:rPr>
              <a:t>kalvo</a:t>
            </a:r>
            <a:r>
              <a:rPr lang="en-US">
                <a:latin typeface="Calibri"/>
                <a:ea typeface="Calibri"/>
                <a:cs typeface="Calibri"/>
              </a:rPr>
              <a:t> </a:t>
            </a:r>
            <a:r>
              <a:rPr lang="en-US" err="1">
                <a:latin typeface="Calibri"/>
                <a:ea typeface="Calibri"/>
                <a:cs typeface="Calibri"/>
              </a:rPr>
              <a:t>voisi</a:t>
            </a:r>
            <a:r>
              <a:rPr lang="en-US">
                <a:latin typeface="Calibri"/>
                <a:ea typeface="Calibri"/>
                <a:cs typeface="Calibri"/>
              </a:rPr>
              <a:t> </a:t>
            </a:r>
            <a:r>
              <a:rPr lang="en-US" err="1">
                <a:latin typeface="Calibri"/>
                <a:ea typeface="Calibri"/>
                <a:cs typeface="Calibri"/>
              </a:rPr>
              <a:t>zoomata</a:t>
            </a:r>
            <a:r>
              <a:rPr lang="en-US">
                <a:latin typeface="Calibri"/>
                <a:ea typeface="Calibri"/>
                <a:cs typeface="Calibri"/>
              </a:rPr>
              <a:t> </a:t>
            </a:r>
            <a:r>
              <a:rPr lang="en-US" err="1">
                <a:latin typeface="Calibri"/>
                <a:ea typeface="Calibri"/>
                <a:cs typeface="Calibri"/>
              </a:rPr>
              <a:t>tähän</a:t>
            </a:r>
            <a:r>
              <a:rPr lang="en-US">
                <a:latin typeface="Calibri"/>
                <a:ea typeface="Calibri"/>
                <a:cs typeface="Calibri"/>
              </a:rPr>
              <a:t> </a:t>
            </a:r>
            <a:r>
              <a:rPr lang="en-US" err="1">
                <a:latin typeface="Calibri"/>
                <a:ea typeface="Calibri"/>
                <a:cs typeface="Calibri"/>
              </a:rPr>
              <a:t>Asemanseutuun</a:t>
            </a:r>
            <a:r>
              <a:rPr lang="en-US">
                <a:latin typeface="Calibri"/>
                <a:ea typeface="Calibri"/>
                <a:cs typeface="Calibri"/>
              </a:rPr>
              <a:t>.</a:t>
            </a:r>
          </a:p>
        </p:txBody>
      </p:sp>
      <p:sp>
        <p:nvSpPr>
          <p:cNvPr id="4" name="Dian numeron paikkamerkki 3"/>
          <p:cNvSpPr>
            <a:spLocks noGrp="1"/>
          </p:cNvSpPr>
          <p:nvPr>
            <p:ph type="sldNum" sz="quarter" idx="5"/>
          </p:nvPr>
        </p:nvSpPr>
        <p:spPr/>
        <p:txBody>
          <a:bodyPr/>
          <a:lstStyle/>
          <a:p>
            <a:fld id="{3CC58D34-D488-F84B-879B-8A5060435EAA}" type="slidenum">
              <a:rPr lang="fi-FI" smtClean="0"/>
              <a:t>2</a:t>
            </a:fld>
            <a:endParaRPr lang="fi-FI"/>
          </a:p>
        </p:txBody>
      </p:sp>
    </p:spTree>
    <p:extLst>
      <p:ext uri="{BB962C8B-B14F-4D97-AF65-F5344CB8AC3E}">
        <p14:creationId xmlns:p14="http://schemas.microsoft.com/office/powerpoint/2010/main" val="391484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latin typeface="Calibri"/>
                <a:ea typeface="Calibri"/>
                <a:cs typeface="Calibri"/>
              </a:rPr>
              <a:t>Statement </a:t>
            </a:r>
            <a:r>
              <a:rPr lang="en-US" err="1">
                <a:latin typeface="Calibri"/>
                <a:ea typeface="Calibri"/>
                <a:cs typeface="Calibri"/>
              </a:rPr>
              <a:t>kalvon</a:t>
            </a:r>
            <a:r>
              <a:rPr lang="en-US">
                <a:latin typeface="Calibri"/>
                <a:ea typeface="Calibri"/>
                <a:cs typeface="Calibri"/>
              </a:rPr>
              <a:t> </a:t>
            </a:r>
            <a:r>
              <a:rPr lang="en-US" err="1">
                <a:latin typeface="Calibri"/>
                <a:ea typeface="Calibri"/>
                <a:cs typeface="Calibri"/>
              </a:rPr>
              <a:t>jälkeen</a:t>
            </a:r>
            <a:r>
              <a:rPr lang="en-US">
                <a:latin typeface="Calibri"/>
                <a:ea typeface="Calibri"/>
                <a:cs typeface="Calibri"/>
              </a:rPr>
              <a:t> </a:t>
            </a:r>
            <a:r>
              <a:rPr lang="en-US" err="1">
                <a:latin typeface="Calibri"/>
                <a:ea typeface="Calibri"/>
                <a:cs typeface="Calibri"/>
              </a:rPr>
              <a:t>sitä</a:t>
            </a:r>
            <a:r>
              <a:rPr lang="en-US">
                <a:latin typeface="Calibri"/>
                <a:ea typeface="Calibri"/>
                <a:cs typeface="Calibri"/>
              </a:rPr>
              <a:t> </a:t>
            </a:r>
            <a:r>
              <a:rPr lang="en-US" err="1">
                <a:latin typeface="Calibri"/>
                <a:ea typeface="Calibri"/>
                <a:cs typeface="Calibri"/>
              </a:rPr>
              <a:t>täydentävä</a:t>
            </a:r>
            <a:r>
              <a:rPr lang="en-US">
                <a:latin typeface="Calibri"/>
                <a:ea typeface="Calibri"/>
                <a:cs typeface="Calibri"/>
              </a:rPr>
              <a:t> </a:t>
            </a:r>
            <a:r>
              <a:rPr lang="en-US" err="1">
                <a:latin typeface="Calibri"/>
                <a:ea typeface="Calibri"/>
                <a:cs typeface="Calibri"/>
              </a:rPr>
              <a:t>dia</a:t>
            </a:r>
            <a:r>
              <a:rPr lang="en-US">
                <a:latin typeface="Calibri"/>
                <a:ea typeface="Calibri"/>
                <a:cs typeface="Calibri"/>
              </a:rPr>
              <a:t>, </a:t>
            </a:r>
            <a:r>
              <a:rPr lang="en-US" err="1">
                <a:latin typeface="Calibri"/>
                <a:ea typeface="Calibri"/>
                <a:cs typeface="Calibri"/>
              </a:rPr>
              <a:t>joka</a:t>
            </a:r>
            <a:r>
              <a:rPr lang="en-US">
                <a:latin typeface="Calibri"/>
                <a:ea typeface="Calibri"/>
                <a:cs typeface="Calibri"/>
              </a:rPr>
              <a:t> </a:t>
            </a:r>
            <a:r>
              <a:rPr lang="en-US" err="1">
                <a:latin typeface="Calibri"/>
                <a:ea typeface="Calibri"/>
                <a:cs typeface="Calibri"/>
              </a:rPr>
              <a:t>kuvaa</a:t>
            </a:r>
            <a:r>
              <a:rPr lang="en-US">
                <a:latin typeface="Calibri"/>
                <a:ea typeface="Calibri"/>
                <a:cs typeface="Calibri"/>
              </a:rPr>
              <a:t> "jo </a:t>
            </a:r>
            <a:r>
              <a:rPr lang="en-US" err="1">
                <a:latin typeface="Calibri"/>
                <a:ea typeface="Calibri"/>
                <a:cs typeface="Calibri"/>
              </a:rPr>
              <a:t>tekeillä</a:t>
            </a:r>
            <a:r>
              <a:rPr lang="en-US">
                <a:latin typeface="Calibri"/>
                <a:ea typeface="Calibri"/>
                <a:cs typeface="Calibri"/>
              </a:rPr>
              <a:t> </a:t>
            </a:r>
            <a:r>
              <a:rPr lang="en-US" err="1">
                <a:latin typeface="Calibri"/>
                <a:ea typeface="Calibri"/>
                <a:cs typeface="Calibri"/>
              </a:rPr>
              <a:t>olevaa</a:t>
            </a:r>
            <a:r>
              <a:rPr lang="en-US">
                <a:latin typeface="Calibri"/>
                <a:ea typeface="Calibri"/>
                <a:cs typeface="Calibri"/>
              </a:rPr>
              <a:t> </a:t>
            </a:r>
            <a:r>
              <a:rPr lang="en-US" err="1">
                <a:latin typeface="Calibri"/>
                <a:ea typeface="Calibri"/>
                <a:cs typeface="Calibri"/>
              </a:rPr>
              <a:t>meininkiä</a:t>
            </a:r>
            <a:r>
              <a:rPr lang="en-US">
                <a:latin typeface="Calibri"/>
                <a:ea typeface="Calibri"/>
                <a:cs typeface="Calibri"/>
              </a:rPr>
              <a:t>" ja </a:t>
            </a:r>
            <a:r>
              <a:rPr lang="en-US" err="1">
                <a:latin typeface="Calibri"/>
                <a:ea typeface="Calibri"/>
                <a:cs typeface="Calibri"/>
              </a:rPr>
              <a:t>potentiaalia</a:t>
            </a:r>
          </a:p>
        </p:txBody>
      </p:sp>
      <p:sp>
        <p:nvSpPr>
          <p:cNvPr id="4" name="Dian numeron paikkamerkki 3"/>
          <p:cNvSpPr>
            <a:spLocks noGrp="1"/>
          </p:cNvSpPr>
          <p:nvPr>
            <p:ph type="sldNum" sz="quarter" idx="5"/>
          </p:nvPr>
        </p:nvSpPr>
        <p:spPr/>
        <p:txBody>
          <a:bodyPr/>
          <a:lstStyle/>
          <a:p>
            <a:fld id="{3CC58D34-D488-F84B-879B-8A5060435EAA}" type="slidenum">
              <a:rPr lang="fi-FI" smtClean="0"/>
              <a:t>3</a:t>
            </a:fld>
            <a:endParaRPr lang="fi-FI"/>
          </a:p>
        </p:txBody>
      </p:sp>
    </p:spTree>
    <p:extLst>
      <p:ext uri="{BB962C8B-B14F-4D97-AF65-F5344CB8AC3E}">
        <p14:creationId xmlns:p14="http://schemas.microsoft.com/office/powerpoint/2010/main" val="11623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3CC58D34-D488-F84B-879B-8A5060435EAA}" type="slidenum">
              <a:rPr lang="fi-FI" smtClean="0"/>
              <a:t>6</a:t>
            </a:fld>
            <a:endParaRPr lang="fi-FI"/>
          </a:p>
        </p:txBody>
      </p:sp>
    </p:spTree>
    <p:extLst>
      <p:ext uri="{BB962C8B-B14F-4D97-AF65-F5344CB8AC3E}">
        <p14:creationId xmlns:p14="http://schemas.microsoft.com/office/powerpoint/2010/main" val="362555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latin typeface="Calibri"/>
                <a:ea typeface="Calibri"/>
                <a:cs typeface="Calibri"/>
              </a:rPr>
              <a:t>Lähtisin</a:t>
            </a:r>
            <a:r>
              <a:rPr lang="en-US">
                <a:latin typeface="Calibri"/>
                <a:ea typeface="Calibri"/>
                <a:cs typeface="Calibri"/>
              </a:rPr>
              <a:t> </a:t>
            </a:r>
            <a:r>
              <a:rPr lang="en-US" err="1">
                <a:latin typeface="Calibri"/>
                <a:ea typeface="Calibri"/>
                <a:cs typeface="Calibri"/>
              </a:rPr>
              <a:t>presessä</a:t>
            </a:r>
            <a:r>
              <a:rPr lang="en-US">
                <a:latin typeface="Calibri"/>
                <a:ea typeface="Calibri"/>
                <a:cs typeface="Calibri"/>
              </a:rPr>
              <a:t> </a:t>
            </a:r>
            <a:r>
              <a:rPr lang="en-US" err="1">
                <a:latin typeface="Calibri"/>
                <a:ea typeface="Calibri"/>
                <a:cs typeface="Calibri"/>
              </a:rPr>
              <a:t>tällaisella</a:t>
            </a:r>
            <a:r>
              <a:rPr lang="en-US">
                <a:latin typeface="Calibri"/>
                <a:ea typeface="Calibri"/>
                <a:cs typeface="Calibri"/>
              </a:rPr>
              <a:t> "</a:t>
            </a:r>
            <a:r>
              <a:rPr lang="en-US" err="1">
                <a:latin typeface="Calibri"/>
                <a:ea typeface="Calibri"/>
                <a:cs typeface="Calibri"/>
              </a:rPr>
              <a:t>statementilla</a:t>
            </a:r>
            <a:r>
              <a:rPr lang="en-US">
                <a:latin typeface="Calibri"/>
                <a:ea typeface="Calibri"/>
                <a:cs typeface="Calibri"/>
              </a:rPr>
              <a:t>" </a:t>
            </a:r>
          </a:p>
        </p:txBody>
      </p:sp>
      <p:sp>
        <p:nvSpPr>
          <p:cNvPr id="4" name="Dian numeron paikkamerkki 3"/>
          <p:cNvSpPr>
            <a:spLocks noGrp="1"/>
          </p:cNvSpPr>
          <p:nvPr>
            <p:ph type="sldNum" sz="quarter" idx="5"/>
          </p:nvPr>
        </p:nvSpPr>
        <p:spPr/>
        <p:txBody>
          <a:bodyPr/>
          <a:lstStyle/>
          <a:p>
            <a:fld id="{3CC58D34-D488-F84B-879B-8A5060435EAA}" type="slidenum">
              <a:rPr lang="fi-FI" smtClean="0"/>
              <a:t>11</a:t>
            </a:fld>
            <a:endParaRPr lang="fi-FI"/>
          </a:p>
        </p:txBody>
      </p:sp>
    </p:spTree>
    <p:extLst>
      <p:ext uri="{BB962C8B-B14F-4D97-AF65-F5344CB8AC3E}">
        <p14:creationId xmlns:p14="http://schemas.microsoft.com/office/powerpoint/2010/main" val="201279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CC58D34-D488-F84B-879B-8A5060435EAA}" type="slidenum">
              <a:rPr lang="fi-FI" smtClean="0"/>
              <a:t>16</a:t>
            </a:fld>
            <a:endParaRPr lang="fi-FI"/>
          </a:p>
        </p:txBody>
      </p:sp>
    </p:spTree>
    <p:extLst>
      <p:ext uri="{BB962C8B-B14F-4D97-AF65-F5344CB8AC3E}">
        <p14:creationId xmlns:p14="http://schemas.microsoft.com/office/powerpoint/2010/main" val="1495992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13" name="Kuvan paikkamerkki 12">
            <a:extLst>
              <a:ext uri="{FF2B5EF4-FFF2-40B4-BE49-F238E27FC236}">
                <a16:creationId xmlns:a16="http://schemas.microsoft.com/office/drawing/2014/main" id="{E6C271E5-BAB5-ED91-CA44-4A0C83B9CE07}"/>
              </a:ext>
            </a:extLst>
          </p:cNvPr>
          <p:cNvSpPr>
            <a:spLocks noGrp="1"/>
          </p:cNvSpPr>
          <p:nvPr>
            <p:ph type="pic" sz="quarter" idx="10"/>
          </p:nvPr>
        </p:nvSpPr>
        <p:spPr>
          <a:xfrm>
            <a:off x="0" y="0"/>
            <a:ext cx="12192000" cy="6858000"/>
          </a:xfrm>
          <a:prstGeom prst="rect">
            <a:avLst/>
          </a:prstGeom>
        </p:spPr>
        <p:txBody>
          <a:bodyPr/>
          <a:lstStyle/>
          <a:p>
            <a:endParaRPr lang="fi-FI"/>
          </a:p>
        </p:txBody>
      </p:sp>
      <p:sp>
        <p:nvSpPr>
          <p:cNvPr id="8" name="Otsikon paikkamerkki 9">
            <a:extLst>
              <a:ext uri="{FF2B5EF4-FFF2-40B4-BE49-F238E27FC236}">
                <a16:creationId xmlns:a16="http://schemas.microsoft.com/office/drawing/2014/main" id="{5C6378EE-C9A2-D7AB-5E70-4DA3C1A0CD09}"/>
              </a:ext>
            </a:extLst>
          </p:cNvPr>
          <p:cNvSpPr>
            <a:spLocks noGrp="1"/>
          </p:cNvSpPr>
          <p:nvPr>
            <p:ph type="title"/>
          </p:nvPr>
        </p:nvSpPr>
        <p:spPr>
          <a:xfrm>
            <a:off x="551969" y="1454070"/>
            <a:ext cx="10215349" cy="3111223"/>
          </a:xfrm>
          <a:prstGeom prst="rect">
            <a:avLst/>
          </a:prstGeom>
        </p:spPr>
        <p:txBody>
          <a:bodyPr vert="horz" lIns="91440" tIns="45720" rIns="91440" bIns="45720" rtlCol="0" anchor="b">
            <a:noAutofit/>
          </a:bodyPr>
          <a:lstStyle>
            <a:lvl1pPr>
              <a:lnSpc>
                <a:spcPts val="12000"/>
              </a:lnSpc>
              <a:defRPr sz="14000">
                <a:solidFill>
                  <a:srgbClr val="224117"/>
                </a:solidFill>
                <a:latin typeface="Bebas Neue" panose="020B0606020202050201" pitchFamily="34" charset="77"/>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5" name="Tekstin paikkamerkki 14">
            <a:extLst>
              <a:ext uri="{FF2B5EF4-FFF2-40B4-BE49-F238E27FC236}">
                <a16:creationId xmlns:a16="http://schemas.microsoft.com/office/drawing/2014/main" id="{B43079CC-C4B4-47F7-B5BE-7FF1F69167D9}"/>
              </a:ext>
            </a:extLst>
          </p:cNvPr>
          <p:cNvSpPr>
            <a:spLocks noGrp="1"/>
          </p:cNvSpPr>
          <p:nvPr>
            <p:ph type="body" sz="quarter" idx="11"/>
          </p:nvPr>
        </p:nvSpPr>
        <p:spPr>
          <a:xfrm>
            <a:off x="603339" y="4529035"/>
            <a:ext cx="5492661" cy="1912938"/>
          </a:xfrm>
          <a:prstGeom prst="rect">
            <a:avLst/>
          </a:prstGeom>
        </p:spPr>
        <p:txBody>
          <a:bodyPr/>
          <a:lstStyle>
            <a:lvl1pPr>
              <a:lnSpc>
                <a:spcPct val="90000"/>
              </a:lnSpc>
              <a:buFontTx/>
              <a:buNone/>
              <a:defRPr sz="2800">
                <a:latin typeface="Bebas Neue" panose="020B0606020202050201" pitchFamily="34" charset="77"/>
              </a:defRPr>
            </a:lvl1pPr>
            <a:lvl2pPr marL="9525" indent="0">
              <a:lnSpc>
                <a:spcPct val="70000"/>
              </a:lnSpc>
              <a:spcBef>
                <a:spcPts val="2700"/>
              </a:spcBef>
              <a:buFontTx/>
              <a:buNone/>
              <a:tabLst/>
              <a:defRPr sz="1100"/>
            </a:lvl2pPr>
            <a:lvl3pPr marL="9525" indent="0">
              <a:buFontTx/>
              <a:buNone/>
              <a:tabLst/>
              <a:defRPr sz="1100"/>
            </a:lvl3pPr>
            <a:lvl4pPr marL="9525" indent="0">
              <a:buFontTx/>
              <a:buNone/>
              <a:tabLst/>
              <a:defRPr sz="1100"/>
            </a:lvl4pPr>
            <a:lvl5pPr marL="9525" indent="0">
              <a:buFontTx/>
              <a:buNone/>
              <a:tabLst/>
              <a:defRPr sz="11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Päivämäärän paikkamerkki 3">
            <a:extLst>
              <a:ext uri="{FF2B5EF4-FFF2-40B4-BE49-F238E27FC236}">
                <a16:creationId xmlns:a16="http://schemas.microsoft.com/office/drawing/2014/main" id="{3F7B2128-87BC-2DC8-3215-DC5D116388FE}"/>
              </a:ext>
            </a:extLst>
          </p:cNvPr>
          <p:cNvSpPr>
            <a:spLocks noGrp="1"/>
          </p:cNvSpPr>
          <p:nvPr>
            <p:ph type="dt" sz="half" idx="2"/>
          </p:nvPr>
        </p:nvSpPr>
        <p:spPr>
          <a:xfrm>
            <a:off x="4691063" y="359594"/>
            <a:ext cx="2743200" cy="225215"/>
          </a:xfrm>
          <a:prstGeom prst="rect">
            <a:avLst/>
          </a:prstGeom>
        </p:spPr>
        <p:txBody>
          <a:bodyPr vert="horz" lIns="91440" tIns="45720" rIns="91440" bIns="45720" rtlCol="0" anchor="ctr"/>
          <a:lstStyle>
            <a:lvl1pPr algn="l">
              <a:defRPr sz="800">
                <a:solidFill>
                  <a:schemeClr val="tx1">
                    <a:tint val="82000"/>
                  </a:schemeClr>
                </a:solidFill>
                <a:latin typeface="Barlow Semi Condensed" pitchFamily="2" charset="77"/>
              </a:defRPr>
            </a:lvl1pPr>
          </a:lstStyle>
          <a:p>
            <a:fld id="{ADA75B63-A1D5-BC44-9862-1DAC42B1C21F}" type="datetime1">
              <a:rPr lang="fi-FI" smtClean="0"/>
              <a:t>15.4.2025</a:t>
            </a:fld>
            <a:endParaRPr lang="fi-FI"/>
          </a:p>
        </p:txBody>
      </p:sp>
      <p:sp>
        <p:nvSpPr>
          <p:cNvPr id="17" name="Alatunnisteen paikkamerkki 4">
            <a:extLst>
              <a:ext uri="{FF2B5EF4-FFF2-40B4-BE49-F238E27FC236}">
                <a16:creationId xmlns:a16="http://schemas.microsoft.com/office/drawing/2014/main" id="{2773165E-544C-06CD-0C01-BC76EB64CEF5}"/>
              </a:ext>
            </a:extLst>
          </p:cNvPr>
          <p:cNvSpPr>
            <a:spLocks noGrp="1"/>
          </p:cNvSpPr>
          <p:nvPr>
            <p:ph type="ftr" sz="quarter" idx="3"/>
          </p:nvPr>
        </p:nvSpPr>
        <p:spPr>
          <a:xfrm>
            <a:off x="618697" y="359595"/>
            <a:ext cx="3830013" cy="225214"/>
          </a:xfrm>
          <a:prstGeom prst="rect">
            <a:avLst/>
          </a:prstGeom>
        </p:spPr>
        <p:txBody>
          <a:bodyPr vert="horz" lIns="91440" tIns="45720" rIns="91440" bIns="45720" rtlCol="0" anchor="ctr"/>
          <a:lstStyle>
            <a:lvl1pPr marL="0" indent="0" algn="l">
              <a:tabLst>
                <a:tab pos="1944688" algn="l"/>
              </a:tabLst>
              <a:defRPr sz="800">
                <a:solidFill>
                  <a:schemeClr val="tx1">
                    <a:tint val="82000"/>
                  </a:schemeClr>
                </a:solidFill>
                <a:latin typeface="Barlow Semi Condensed" pitchFamily="2" charset="77"/>
              </a:defRPr>
            </a:lvl1pPr>
          </a:lstStyle>
          <a:p>
            <a:endParaRPr lang="fi-FI"/>
          </a:p>
        </p:txBody>
      </p:sp>
      <p:pic>
        <p:nvPicPr>
          <p:cNvPr id="19" name="Graphic 34">
            <a:extLst>
              <a:ext uri="{FF2B5EF4-FFF2-40B4-BE49-F238E27FC236}">
                <a16:creationId xmlns:a16="http://schemas.microsoft.com/office/drawing/2014/main" id="{1928FFE4-2FD1-ED7C-61A6-9ADE5B1D0D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73556" y="315646"/>
            <a:ext cx="279921" cy="279921"/>
          </a:xfrm>
          <a:prstGeom prst="rect">
            <a:avLst/>
          </a:prstGeom>
        </p:spPr>
      </p:pic>
    </p:spTree>
    <p:extLst>
      <p:ext uri="{BB962C8B-B14F-4D97-AF65-F5344CB8AC3E}">
        <p14:creationId xmlns:p14="http://schemas.microsoft.com/office/powerpoint/2010/main" val="2592315838"/>
      </p:ext>
    </p:extLst>
  </p:cSld>
  <p:clrMapOvr>
    <a:masterClrMapping/>
  </p:clrMapOvr>
  <p:extLst>
    <p:ext uri="{DCECCB84-F9BA-43D5-87BE-67443E8EF086}">
      <p15:sldGuideLst xmlns:p15="http://schemas.microsoft.com/office/powerpoint/2012/main">
        <p15:guide id="1" pos="438" userDrawn="1">
          <p15:clr>
            <a:srgbClr val="FBAE40"/>
          </p15:clr>
        </p15:guide>
        <p15:guide id="2" orient="horz" pos="346" userDrawn="1">
          <p15:clr>
            <a:srgbClr val="FBAE40"/>
          </p15:clr>
        </p15:guide>
        <p15:guide id="3" orient="horz" pos="2614" userDrawn="1">
          <p15:clr>
            <a:srgbClr val="FBAE40"/>
          </p15:clr>
        </p15:guide>
        <p15:guide id="4" orient="horz" pos="29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B7C39BE7-EAFA-91F8-FFCB-D1E484E7C309}"/>
              </a:ext>
            </a:extLst>
          </p:cNvPr>
          <p:cNvSpPr>
            <a:spLocks noGrp="1"/>
          </p:cNvSpPr>
          <p:nvPr>
            <p:ph type="pic" sz="quarter" idx="13"/>
          </p:nvPr>
        </p:nvSpPr>
        <p:spPr>
          <a:xfrm>
            <a:off x="7158058" y="0"/>
            <a:ext cx="5033941" cy="6858000"/>
          </a:xfrm>
          <a:prstGeom prst="rect">
            <a:avLst/>
          </a:prstGeom>
        </p:spPr>
        <p:txBody>
          <a:bodyPr/>
          <a:lstStyle/>
          <a:p>
            <a:endParaRPr lang="fi-FI"/>
          </a:p>
        </p:txBody>
      </p:sp>
      <p:sp>
        <p:nvSpPr>
          <p:cNvPr id="4" name="Päivämäärän paikkamerkki 3">
            <a:extLst>
              <a:ext uri="{FF2B5EF4-FFF2-40B4-BE49-F238E27FC236}">
                <a16:creationId xmlns:a16="http://schemas.microsoft.com/office/drawing/2014/main" id="{D02C43FC-74CB-91C7-B91E-01D45CB3A29D}"/>
              </a:ext>
            </a:extLst>
          </p:cNvPr>
          <p:cNvSpPr>
            <a:spLocks noGrp="1"/>
          </p:cNvSpPr>
          <p:nvPr>
            <p:ph type="dt" sz="half" idx="10"/>
          </p:nvPr>
        </p:nvSpPr>
        <p:spPr>
          <a:xfrm>
            <a:off x="4691063" y="359595"/>
            <a:ext cx="2389187" cy="225214"/>
          </a:xfrm>
        </p:spPr>
        <p:txBody>
          <a:bodyPr/>
          <a:lstStyle/>
          <a:p>
            <a:fld id="{8BA46C87-7A70-A540-9701-2BA783E65824}" type="datetime1">
              <a:rPr lang="fi-FI" smtClean="0"/>
              <a:t>15.4.2025</a:t>
            </a:fld>
            <a:endParaRPr lang="fi-FI"/>
          </a:p>
        </p:txBody>
      </p:sp>
      <p:sp>
        <p:nvSpPr>
          <p:cNvPr id="5" name="Alatunnisteen paikkamerkki 4">
            <a:extLst>
              <a:ext uri="{FF2B5EF4-FFF2-40B4-BE49-F238E27FC236}">
                <a16:creationId xmlns:a16="http://schemas.microsoft.com/office/drawing/2014/main" id="{E1E190D3-6291-ACEF-06D5-F4826C5D4E84}"/>
              </a:ext>
            </a:extLst>
          </p:cNvPr>
          <p:cNvSpPr>
            <a:spLocks noGrp="1"/>
          </p:cNvSpPr>
          <p:nvPr>
            <p:ph type="ftr" sz="quarter" idx="11"/>
          </p:nvPr>
        </p:nvSpPr>
        <p:spPr/>
        <p:txBody>
          <a:bodyPr/>
          <a:lstStyle/>
          <a:p>
            <a:endParaRPr lang="fi-FI"/>
          </a:p>
        </p:txBody>
      </p:sp>
      <p:sp>
        <p:nvSpPr>
          <p:cNvPr id="15" name="Otsikko 1">
            <a:extLst>
              <a:ext uri="{FF2B5EF4-FFF2-40B4-BE49-F238E27FC236}">
                <a16:creationId xmlns:a16="http://schemas.microsoft.com/office/drawing/2014/main" id="{8CD68106-1187-66BE-A265-446C7DC4D7DC}"/>
              </a:ext>
            </a:extLst>
          </p:cNvPr>
          <p:cNvSpPr>
            <a:spLocks noGrp="1"/>
          </p:cNvSpPr>
          <p:nvPr>
            <p:ph type="title"/>
          </p:nvPr>
        </p:nvSpPr>
        <p:spPr>
          <a:xfrm>
            <a:off x="595901" y="1102206"/>
            <a:ext cx="4676743"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6" name="Sisällön paikkamerkki 2">
            <a:extLst>
              <a:ext uri="{FF2B5EF4-FFF2-40B4-BE49-F238E27FC236}">
                <a16:creationId xmlns:a16="http://schemas.microsoft.com/office/drawing/2014/main" id="{6980DAFC-1C78-F1BB-4A57-0FC31F1411B7}"/>
              </a:ext>
            </a:extLst>
          </p:cNvPr>
          <p:cNvSpPr>
            <a:spLocks noGrp="1"/>
          </p:cNvSpPr>
          <p:nvPr>
            <p:ph idx="1"/>
          </p:nvPr>
        </p:nvSpPr>
        <p:spPr>
          <a:xfrm>
            <a:off x="595900" y="2411663"/>
            <a:ext cx="6173035" cy="977046"/>
          </a:xfrm>
          <a:prstGeom prst="rect">
            <a:avLst/>
          </a:prstGeom>
        </p:spPr>
        <p:txBody>
          <a:bodyPr/>
          <a:lstStyle>
            <a:lvl1pPr>
              <a:lnSpc>
                <a:spcPts val="1780"/>
              </a:lnSpc>
              <a:defRPr/>
            </a:lvl1pPr>
            <a:lvl2pPr>
              <a:lnSpc>
                <a:spcPts val="1780"/>
              </a:lnSpc>
              <a:defRPr/>
            </a:lvl2pPr>
            <a:lvl3pPr>
              <a:lnSpc>
                <a:spcPts val="1780"/>
              </a:lnSpc>
              <a:defRPr/>
            </a:lvl3pPr>
            <a:lvl4pPr marL="490538" indent="-173038">
              <a:lnSpc>
                <a:spcPts val="1780"/>
              </a:lnSpc>
              <a:tabLst/>
              <a:defRPr/>
            </a:lvl4pPr>
            <a:lvl5pPr marL="674688" indent="-184150">
              <a:lnSpc>
                <a:spcPts val="1780"/>
              </a:lnSpc>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8" name="Tekstin paikkamerkki 17">
            <a:extLst>
              <a:ext uri="{FF2B5EF4-FFF2-40B4-BE49-F238E27FC236}">
                <a16:creationId xmlns:a16="http://schemas.microsoft.com/office/drawing/2014/main" id="{F9A3A456-3525-3F6D-F817-611515AA78B3}"/>
              </a:ext>
            </a:extLst>
          </p:cNvPr>
          <p:cNvSpPr>
            <a:spLocks noGrp="1"/>
          </p:cNvSpPr>
          <p:nvPr>
            <p:ph type="body" sz="quarter" idx="15"/>
          </p:nvPr>
        </p:nvSpPr>
        <p:spPr>
          <a:xfrm>
            <a:off x="815581" y="3858330"/>
            <a:ext cx="1829022" cy="323195"/>
          </a:xfrm>
          <a:prstGeom prst="rect">
            <a:avLst/>
          </a:prstGeom>
        </p:spPr>
        <p:txBody>
          <a:bodyPr anchor="b">
            <a:noAutofit/>
          </a:bodyPr>
          <a:lstStyle>
            <a:lvl1pPr>
              <a:buFontTx/>
              <a:buNone/>
              <a:defRPr sz="1400">
                <a:solidFill>
                  <a:schemeClr val="bg1"/>
                </a:solidFill>
                <a:latin typeface="Bebas Neue" panose="020B0606020202050201" pitchFamily="34" charset="77"/>
              </a:defRPr>
            </a:lvl1pPr>
            <a:lvl2pPr marL="9525" indent="0">
              <a:buFontTx/>
              <a:buNone/>
              <a:defRPr sz="1400">
                <a:solidFill>
                  <a:schemeClr val="bg1"/>
                </a:solidFill>
                <a:latin typeface="Bebas Neue" panose="020B0606020202050201" pitchFamily="34" charset="77"/>
              </a:defRPr>
            </a:lvl2pPr>
            <a:lvl3pPr marL="184150" indent="0">
              <a:buFontTx/>
              <a:buNone/>
              <a:defRPr sz="1400">
                <a:solidFill>
                  <a:schemeClr val="bg1"/>
                </a:solidFill>
                <a:latin typeface="Bebas Neue" panose="020B0606020202050201" pitchFamily="34" charset="77"/>
              </a:defRPr>
            </a:lvl3pPr>
            <a:lvl4pPr marL="1371600" indent="0">
              <a:buFontTx/>
              <a:buNone/>
              <a:defRPr sz="1400">
                <a:solidFill>
                  <a:schemeClr val="bg1"/>
                </a:solidFill>
                <a:latin typeface="Bebas Neue" panose="020B0606020202050201" pitchFamily="34" charset="77"/>
              </a:defRPr>
            </a:lvl4pPr>
            <a:lvl5pPr marL="1828800" indent="0">
              <a:buFontTx/>
              <a:buNone/>
              <a:defRPr sz="14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Tekstin paikkamerkki 13">
            <a:extLst>
              <a:ext uri="{FF2B5EF4-FFF2-40B4-BE49-F238E27FC236}">
                <a16:creationId xmlns:a16="http://schemas.microsoft.com/office/drawing/2014/main" id="{B4C3B119-B735-7A9F-036F-84982A869110}"/>
              </a:ext>
            </a:extLst>
          </p:cNvPr>
          <p:cNvSpPr>
            <a:spLocks noGrp="1"/>
          </p:cNvSpPr>
          <p:nvPr>
            <p:ph type="body" sz="quarter" idx="14"/>
          </p:nvPr>
        </p:nvSpPr>
        <p:spPr>
          <a:xfrm>
            <a:off x="815581" y="4266498"/>
            <a:ext cx="1835181" cy="1672572"/>
          </a:xfrm>
          <a:prstGeom prst="rect">
            <a:avLst/>
          </a:prstGeom>
        </p:spPr>
        <p:txBody>
          <a:bodyPr>
            <a:normAutofit/>
          </a:bodyPr>
          <a:lstStyle>
            <a:lvl1pPr>
              <a:lnSpc>
                <a:spcPct val="100000"/>
              </a:lnSpc>
              <a:spcBef>
                <a:spcPts val="600"/>
              </a:spcBef>
              <a:defRPr sz="800">
                <a:solidFill>
                  <a:schemeClr val="bg1"/>
                </a:solidFill>
              </a:defRPr>
            </a:lvl1pPr>
            <a:lvl2pPr>
              <a:lnSpc>
                <a:spcPct val="100000"/>
              </a:lnSpc>
              <a:spcBef>
                <a:spcPts val="600"/>
              </a:spcBef>
              <a:defRPr sz="800">
                <a:solidFill>
                  <a:schemeClr val="bg1"/>
                </a:solidFill>
              </a:defRPr>
            </a:lvl2pPr>
            <a:lvl3pPr>
              <a:lnSpc>
                <a:spcPct val="100000"/>
              </a:lnSpc>
              <a:spcBef>
                <a:spcPts val="600"/>
              </a:spcBef>
              <a:defRPr sz="800">
                <a:solidFill>
                  <a:schemeClr val="bg1"/>
                </a:solidFill>
              </a:defRPr>
            </a:lvl3pPr>
            <a:lvl4pPr>
              <a:lnSpc>
                <a:spcPct val="100000"/>
              </a:lnSpc>
              <a:spcBef>
                <a:spcPts val="600"/>
              </a:spcBef>
              <a:defRPr sz="800">
                <a:solidFill>
                  <a:schemeClr val="bg1"/>
                </a:solidFill>
              </a:defRPr>
            </a:lvl4pPr>
            <a:lvl5pPr>
              <a:lnSpc>
                <a:spcPct val="100000"/>
              </a:lnSpc>
              <a:spcBef>
                <a:spcPts val="600"/>
              </a:spcBef>
              <a:defRPr sz="8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1" name="Tekstin paikkamerkki 17">
            <a:extLst>
              <a:ext uri="{FF2B5EF4-FFF2-40B4-BE49-F238E27FC236}">
                <a16:creationId xmlns:a16="http://schemas.microsoft.com/office/drawing/2014/main" id="{9801E376-F2A7-FBEE-0AF0-1147AD8E112E}"/>
              </a:ext>
            </a:extLst>
          </p:cNvPr>
          <p:cNvSpPr>
            <a:spLocks noGrp="1"/>
          </p:cNvSpPr>
          <p:nvPr>
            <p:ph type="body" sz="quarter" idx="16"/>
          </p:nvPr>
        </p:nvSpPr>
        <p:spPr>
          <a:xfrm>
            <a:off x="2980826" y="3858330"/>
            <a:ext cx="1823613" cy="323195"/>
          </a:xfrm>
          <a:prstGeom prst="rect">
            <a:avLst/>
          </a:prstGeom>
        </p:spPr>
        <p:txBody>
          <a:bodyPr anchor="b">
            <a:noAutofit/>
          </a:bodyPr>
          <a:lstStyle>
            <a:lvl1pPr>
              <a:buFontTx/>
              <a:buNone/>
              <a:defRPr sz="1400">
                <a:solidFill>
                  <a:schemeClr val="bg1"/>
                </a:solidFill>
                <a:latin typeface="Bebas Neue" panose="020B0606020202050201" pitchFamily="34" charset="77"/>
              </a:defRPr>
            </a:lvl1pPr>
            <a:lvl2pPr marL="9525" indent="0">
              <a:buFontTx/>
              <a:buNone/>
              <a:defRPr sz="1400">
                <a:solidFill>
                  <a:schemeClr val="bg1"/>
                </a:solidFill>
                <a:latin typeface="Bebas Neue" panose="020B0606020202050201" pitchFamily="34" charset="77"/>
              </a:defRPr>
            </a:lvl2pPr>
            <a:lvl3pPr marL="184150" indent="0">
              <a:buFontTx/>
              <a:buNone/>
              <a:defRPr sz="1400">
                <a:solidFill>
                  <a:schemeClr val="bg1"/>
                </a:solidFill>
                <a:latin typeface="Bebas Neue" panose="020B0606020202050201" pitchFamily="34" charset="77"/>
              </a:defRPr>
            </a:lvl3pPr>
            <a:lvl4pPr marL="1371600" indent="0">
              <a:buFontTx/>
              <a:buNone/>
              <a:defRPr sz="1400">
                <a:solidFill>
                  <a:schemeClr val="bg1"/>
                </a:solidFill>
                <a:latin typeface="Bebas Neue" panose="020B0606020202050201" pitchFamily="34" charset="77"/>
              </a:defRPr>
            </a:lvl4pPr>
            <a:lvl5pPr marL="1828800" indent="0">
              <a:buFontTx/>
              <a:buNone/>
              <a:defRPr sz="14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2" name="Tekstin paikkamerkki 13">
            <a:extLst>
              <a:ext uri="{FF2B5EF4-FFF2-40B4-BE49-F238E27FC236}">
                <a16:creationId xmlns:a16="http://schemas.microsoft.com/office/drawing/2014/main" id="{EA646758-C73F-B725-0312-37AE59C5437D}"/>
              </a:ext>
            </a:extLst>
          </p:cNvPr>
          <p:cNvSpPr>
            <a:spLocks noGrp="1"/>
          </p:cNvSpPr>
          <p:nvPr>
            <p:ph type="body" sz="quarter" idx="17"/>
          </p:nvPr>
        </p:nvSpPr>
        <p:spPr>
          <a:xfrm>
            <a:off x="2980827" y="4266498"/>
            <a:ext cx="1823614" cy="1672572"/>
          </a:xfrm>
          <a:prstGeom prst="rect">
            <a:avLst/>
          </a:prstGeom>
        </p:spPr>
        <p:txBody>
          <a:bodyPr>
            <a:normAutofit/>
          </a:bodyPr>
          <a:lstStyle>
            <a:lvl1pPr>
              <a:lnSpc>
                <a:spcPct val="100000"/>
              </a:lnSpc>
              <a:spcBef>
                <a:spcPts val="600"/>
              </a:spcBef>
              <a:defRPr sz="800">
                <a:solidFill>
                  <a:schemeClr val="bg1"/>
                </a:solidFill>
              </a:defRPr>
            </a:lvl1pPr>
            <a:lvl2pPr>
              <a:lnSpc>
                <a:spcPct val="100000"/>
              </a:lnSpc>
              <a:spcBef>
                <a:spcPts val="600"/>
              </a:spcBef>
              <a:defRPr sz="800">
                <a:solidFill>
                  <a:schemeClr val="bg1"/>
                </a:solidFill>
              </a:defRPr>
            </a:lvl2pPr>
            <a:lvl3pPr>
              <a:lnSpc>
                <a:spcPct val="100000"/>
              </a:lnSpc>
              <a:spcBef>
                <a:spcPts val="600"/>
              </a:spcBef>
              <a:defRPr sz="800">
                <a:solidFill>
                  <a:schemeClr val="bg1"/>
                </a:solidFill>
              </a:defRPr>
            </a:lvl3pPr>
            <a:lvl4pPr>
              <a:lnSpc>
                <a:spcPct val="100000"/>
              </a:lnSpc>
              <a:spcBef>
                <a:spcPts val="600"/>
              </a:spcBef>
              <a:defRPr sz="800">
                <a:solidFill>
                  <a:schemeClr val="bg1"/>
                </a:solidFill>
              </a:defRPr>
            </a:lvl4pPr>
            <a:lvl5pPr>
              <a:lnSpc>
                <a:spcPct val="100000"/>
              </a:lnSpc>
              <a:spcBef>
                <a:spcPts val="600"/>
              </a:spcBef>
              <a:defRPr sz="8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4" name="Tekstin paikkamerkki 17">
            <a:extLst>
              <a:ext uri="{FF2B5EF4-FFF2-40B4-BE49-F238E27FC236}">
                <a16:creationId xmlns:a16="http://schemas.microsoft.com/office/drawing/2014/main" id="{0C824BDD-D7F5-BBEA-CFB0-0FFD82E9C27A}"/>
              </a:ext>
            </a:extLst>
          </p:cNvPr>
          <p:cNvSpPr>
            <a:spLocks noGrp="1"/>
          </p:cNvSpPr>
          <p:nvPr>
            <p:ph type="body" sz="quarter" idx="18"/>
          </p:nvPr>
        </p:nvSpPr>
        <p:spPr>
          <a:xfrm>
            <a:off x="5146072" y="3858330"/>
            <a:ext cx="1847054" cy="323195"/>
          </a:xfrm>
          <a:prstGeom prst="rect">
            <a:avLst/>
          </a:prstGeom>
        </p:spPr>
        <p:txBody>
          <a:bodyPr anchor="b">
            <a:noAutofit/>
          </a:bodyPr>
          <a:lstStyle>
            <a:lvl1pPr>
              <a:buFontTx/>
              <a:buNone/>
              <a:defRPr sz="1400">
                <a:solidFill>
                  <a:schemeClr val="bg1"/>
                </a:solidFill>
                <a:latin typeface="Bebas Neue" panose="020B0606020202050201" pitchFamily="34" charset="77"/>
              </a:defRPr>
            </a:lvl1pPr>
            <a:lvl2pPr marL="9525" indent="0">
              <a:buFontTx/>
              <a:buNone/>
              <a:defRPr sz="1400">
                <a:solidFill>
                  <a:schemeClr val="bg1"/>
                </a:solidFill>
                <a:latin typeface="Bebas Neue" panose="020B0606020202050201" pitchFamily="34" charset="77"/>
              </a:defRPr>
            </a:lvl2pPr>
            <a:lvl3pPr marL="184150" indent="0">
              <a:buFontTx/>
              <a:buNone/>
              <a:defRPr sz="1400">
                <a:solidFill>
                  <a:schemeClr val="bg1"/>
                </a:solidFill>
                <a:latin typeface="Bebas Neue" panose="020B0606020202050201" pitchFamily="34" charset="77"/>
              </a:defRPr>
            </a:lvl3pPr>
            <a:lvl4pPr marL="1371600" indent="0">
              <a:buFontTx/>
              <a:buNone/>
              <a:defRPr sz="1400">
                <a:solidFill>
                  <a:schemeClr val="bg1"/>
                </a:solidFill>
                <a:latin typeface="Bebas Neue" panose="020B0606020202050201" pitchFamily="34" charset="77"/>
              </a:defRPr>
            </a:lvl4pPr>
            <a:lvl5pPr marL="1828800" indent="0">
              <a:buFontTx/>
              <a:buNone/>
              <a:defRPr sz="14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5" name="Tekstin paikkamerkki 13">
            <a:extLst>
              <a:ext uri="{FF2B5EF4-FFF2-40B4-BE49-F238E27FC236}">
                <a16:creationId xmlns:a16="http://schemas.microsoft.com/office/drawing/2014/main" id="{3FE39DA1-7E80-B60A-A97F-35048E9FD852}"/>
              </a:ext>
            </a:extLst>
          </p:cNvPr>
          <p:cNvSpPr>
            <a:spLocks noGrp="1"/>
          </p:cNvSpPr>
          <p:nvPr>
            <p:ph type="body" sz="quarter" idx="19"/>
          </p:nvPr>
        </p:nvSpPr>
        <p:spPr>
          <a:xfrm>
            <a:off x="5146072" y="4266498"/>
            <a:ext cx="1847055" cy="1672572"/>
          </a:xfrm>
          <a:prstGeom prst="rect">
            <a:avLst/>
          </a:prstGeom>
        </p:spPr>
        <p:txBody>
          <a:bodyPr>
            <a:normAutofit/>
          </a:bodyPr>
          <a:lstStyle>
            <a:lvl1pPr>
              <a:lnSpc>
                <a:spcPct val="100000"/>
              </a:lnSpc>
              <a:spcBef>
                <a:spcPts val="600"/>
              </a:spcBef>
              <a:defRPr sz="800">
                <a:solidFill>
                  <a:schemeClr val="bg1"/>
                </a:solidFill>
              </a:defRPr>
            </a:lvl1pPr>
            <a:lvl2pPr>
              <a:lnSpc>
                <a:spcPct val="100000"/>
              </a:lnSpc>
              <a:spcBef>
                <a:spcPts val="600"/>
              </a:spcBef>
              <a:defRPr sz="800">
                <a:solidFill>
                  <a:schemeClr val="bg1"/>
                </a:solidFill>
              </a:defRPr>
            </a:lvl2pPr>
            <a:lvl3pPr>
              <a:lnSpc>
                <a:spcPct val="100000"/>
              </a:lnSpc>
              <a:spcBef>
                <a:spcPts val="600"/>
              </a:spcBef>
              <a:defRPr sz="800">
                <a:solidFill>
                  <a:schemeClr val="bg1"/>
                </a:solidFill>
              </a:defRPr>
            </a:lvl3pPr>
            <a:lvl4pPr>
              <a:lnSpc>
                <a:spcPct val="100000"/>
              </a:lnSpc>
              <a:spcBef>
                <a:spcPts val="600"/>
              </a:spcBef>
              <a:defRPr sz="800">
                <a:solidFill>
                  <a:schemeClr val="bg1"/>
                </a:solidFill>
              </a:defRPr>
            </a:lvl4pPr>
            <a:lvl5pPr>
              <a:lnSpc>
                <a:spcPct val="100000"/>
              </a:lnSpc>
              <a:spcBef>
                <a:spcPts val="600"/>
              </a:spcBef>
              <a:defRPr sz="8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64273337"/>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B7C39BE7-EAFA-91F8-FFCB-D1E484E7C309}"/>
              </a:ext>
            </a:extLst>
          </p:cNvPr>
          <p:cNvSpPr>
            <a:spLocks noGrp="1"/>
          </p:cNvSpPr>
          <p:nvPr>
            <p:ph type="pic" sz="quarter" idx="13"/>
          </p:nvPr>
        </p:nvSpPr>
        <p:spPr>
          <a:xfrm>
            <a:off x="7080250" y="0"/>
            <a:ext cx="5111750" cy="6858000"/>
          </a:xfrm>
          <a:prstGeom prst="rect">
            <a:avLst/>
          </a:prstGeom>
        </p:spPr>
        <p:txBody>
          <a:bodyPr/>
          <a:lstStyle/>
          <a:p>
            <a:endParaRPr lang="fi-FI"/>
          </a:p>
        </p:txBody>
      </p:sp>
      <p:sp>
        <p:nvSpPr>
          <p:cNvPr id="4" name="Päivämäärän paikkamerkki 3">
            <a:extLst>
              <a:ext uri="{FF2B5EF4-FFF2-40B4-BE49-F238E27FC236}">
                <a16:creationId xmlns:a16="http://schemas.microsoft.com/office/drawing/2014/main" id="{D02C43FC-74CB-91C7-B91E-01D45CB3A29D}"/>
              </a:ext>
            </a:extLst>
          </p:cNvPr>
          <p:cNvSpPr>
            <a:spLocks noGrp="1"/>
          </p:cNvSpPr>
          <p:nvPr>
            <p:ph type="dt" sz="half" idx="10"/>
          </p:nvPr>
        </p:nvSpPr>
        <p:spPr>
          <a:xfrm>
            <a:off x="4691063" y="359595"/>
            <a:ext cx="2389187" cy="225214"/>
          </a:xfrm>
        </p:spPr>
        <p:txBody>
          <a:bodyPr/>
          <a:lstStyle/>
          <a:p>
            <a:fld id="{8BA46C87-7A70-A540-9701-2BA783E65824}" type="datetime1">
              <a:rPr lang="fi-FI" smtClean="0"/>
              <a:t>15.4.2025</a:t>
            </a:fld>
            <a:endParaRPr lang="fi-FI"/>
          </a:p>
        </p:txBody>
      </p:sp>
      <p:sp>
        <p:nvSpPr>
          <p:cNvPr id="5" name="Alatunnisteen paikkamerkki 4">
            <a:extLst>
              <a:ext uri="{FF2B5EF4-FFF2-40B4-BE49-F238E27FC236}">
                <a16:creationId xmlns:a16="http://schemas.microsoft.com/office/drawing/2014/main" id="{E1E190D3-6291-ACEF-06D5-F4826C5D4E84}"/>
              </a:ext>
            </a:extLst>
          </p:cNvPr>
          <p:cNvSpPr>
            <a:spLocks noGrp="1"/>
          </p:cNvSpPr>
          <p:nvPr>
            <p:ph type="ftr" sz="quarter" idx="11"/>
          </p:nvPr>
        </p:nvSpPr>
        <p:spPr/>
        <p:txBody>
          <a:bodyPr/>
          <a:lstStyle/>
          <a:p>
            <a:endParaRPr lang="fi-FI"/>
          </a:p>
        </p:txBody>
      </p:sp>
      <p:sp>
        <p:nvSpPr>
          <p:cNvPr id="15" name="Otsikko 1">
            <a:extLst>
              <a:ext uri="{FF2B5EF4-FFF2-40B4-BE49-F238E27FC236}">
                <a16:creationId xmlns:a16="http://schemas.microsoft.com/office/drawing/2014/main" id="{8CD68106-1187-66BE-A265-446C7DC4D7DC}"/>
              </a:ext>
            </a:extLst>
          </p:cNvPr>
          <p:cNvSpPr>
            <a:spLocks noGrp="1"/>
          </p:cNvSpPr>
          <p:nvPr>
            <p:ph type="title"/>
          </p:nvPr>
        </p:nvSpPr>
        <p:spPr>
          <a:xfrm>
            <a:off x="595902" y="1102206"/>
            <a:ext cx="4095162"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6" name="Sisällön paikkamerkki 2">
            <a:extLst>
              <a:ext uri="{FF2B5EF4-FFF2-40B4-BE49-F238E27FC236}">
                <a16:creationId xmlns:a16="http://schemas.microsoft.com/office/drawing/2014/main" id="{6980DAFC-1C78-F1BB-4A57-0FC31F1411B7}"/>
              </a:ext>
            </a:extLst>
          </p:cNvPr>
          <p:cNvSpPr>
            <a:spLocks noGrp="1"/>
          </p:cNvSpPr>
          <p:nvPr>
            <p:ph idx="1"/>
          </p:nvPr>
        </p:nvSpPr>
        <p:spPr>
          <a:xfrm>
            <a:off x="607776" y="2423537"/>
            <a:ext cx="4083287" cy="3561627"/>
          </a:xfrm>
          <a:prstGeom prst="rect">
            <a:avLst/>
          </a:prstGeom>
        </p:spPr>
        <p:txBody>
          <a:bodyPr/>
          <a:lstStyle>
            <a:lvl1pPr>
              <a:lnSpc>
                <a:spcPts val="1780"/>
              </a:lnSpc>
              <a:defRPr/>
            </a:lvl1pPr>
            <a:lvl2pPr>
              <a:lnSpc>
                <a:spcPts val="1780"/>
              </a:lnSpc>
              <a:defRPr/>
            </a:lvl2pPr>
            <a:lvl3pPr>
              <a:lnSpc>
                <a:spcPts val="1780"/>
              </a:lnSpc>
              <a:defRPr/>
            </a:lvl3pPr>
            <a:lvl4pPr marL="490538" indent="-173038">
              <a:lnSpc>
                <a:spcPts val="1780"/>
              </a:lnSpc>
              <a:tabLst/>
              <a:defRPr/>
            </a:lvl4pPr>
            <a:lvl5pPr marL="674688" indent="-184150">
              <a:lnSpc>
                <a:spcPts val="1780"/>
              </a:lnSpc>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8" name="Tekstin paikkamerkki 17">
            <a:extLst>
              <a:ext uri="{FF2B5EF4-FFF2-40B4-BE49-F238E27FC236}">
                <a16:creationId xmlns:a16="http://schemas.microsoft.com/office/drawing/2014/main" id="{F9A3A456-3525-3F6D-F817-611515AA78B3}"/>
              </a:ext>
            </a:extLst>
          </p:cNvPr>
          <p:cNvSpPr>
            <a:spLocks noGrp="1"/>
          </p:cNvSpPr>
          <p:nvPr>
            <p:ph type="body" sz="quarter" idx="15"/>
          </p:nvPr>
        </p:nvSpPr>
        <p:spPr>
          <a:xfrm>
            <a:off x="5678120" y="526404"/>
            <a:ext cx="2634607" cy="2620556"/>
          </a:xfrm>
          <a:prstGeom prst="rect">
            <a:avLst/>
          </a:prstGeom>
        </p:spPr>
        <p:txBody>
          <a:bodyPr anchor="ctr">
            <a:noAutofit/>
          </a:bodyPr>
          <a:lstStyle>
            <a:lvl1pPr>
              <a:lnSpc>
                <a:spcPct val="100000"/>
              </a:lnSpc>
              <a:buFontTx/>
              <a:buNone/>
              <a:defRPr sz="2400">
                <a:solidFill>
                  <a:srgbClr val="224117"/>
                </a:solidFill>
                <a:latin typeface="Bebas Neue" panose="020B0606020202050201" pitchFamily="34" charset="77"/>
              </a:defRPr>
            </a:lvl1pPr>
            <a:lvl2pPr marL="9525" indent="0">
              <a:lnSpc>
                <a:spcPct val="100000"/>
              </a:lnSpc>
              <a:buFontTx/>
              <a:buNone/>
              <a:defRPr sz="2400">
                <a:solidFill>
                  <a:srgbClr val="224117"/>
                </a:solidFill>
                <a:latin typeface="Bebas Neue" panose="020B0606020202050201" pitchFamily="34" charset="77"/>
              </a:defRPr>
            </a:lvl2pPr>
            <a:lvl3pPr marL="184150" indent="0">
              <a:lnSpc>
                <a:spcPct val="100000"/>
              </a:lnSpc>
              <a:buFontTx/>
              <a:buNone/>
              <a:defRPr sz="2400">
                <a:solidFill>
                  <a:srgbClr val="224117"/>
                </a:solidFill>
                <a:latin typeface="Bebas Neue" panose="020B0606020202050201" pitchFamily="34" charset="77"/>
              </a:defRPr>
            </a:lvl3pPr>
            <a:lvl4pPr marL="1371600" indent="0">
              <a:lnSpc>
                <a:spcPct val="100000"/>
              </a:lnSpc>
              <a:buFontTx/>
              <a:buNone/>
              <a:defRPr sz="2400">
                <a:solidFill>
                  <a:srgbClr val="224117"/>
                </a:solidFill>
                <a:latin typeface="Bebas Neue" panose="020B0606020202050201" pitchFamily="34" charset="77"/>
              </a:defRPr>
            </a:lvl4pPr>
            <a:lvl5pPr marL="1828800" indent="0">
              <a:lnSpc>
                <a:spcPct val="100000"/>
              </a:lnSpc>
              <a:buFontTx/>
              <a:buNone/>
              <a:defRPr sz="2400">
                <a:solidFill>
                  <a:srgbClr val="224117"/>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Tekstin paikkamerkki 17">
            <a:extLst>
              <a:ext uri="{FF2B5EF4-FFF2-40B4-BE49-F238E27FC236}">
                <a16:creationId xmlns:a16="http://schemas.microsoft.com/office/drawing/2014/main" id="{631A3414-6109-8531-EFD3-45B3259F40F7}"/>
              </a:ext>
            </a:extLst>
          </p:cNvPr>
          <p:cNvSpPr>
            <a:spLocks noGrp="1"/>
          </p:cNvSpPr>
          <p:nvPr>
            <p:ph type="body" sz="quarter" idx="16"/>
          </p:nvPr>
        </p:nvSpPr>
        <p:spPr>
          <a:xfrm>
            <a:off x="8730078" y="526404"/>
            <a:ext cx="2634607" cy="2620556"/>
          </a:xfrm>
          <a:prstGeom prst="rect">
            <a:avLst/>
          </a:prstGeom>
        </p:spPr>
        <p:txBody>
          <a:bodyPr anchor="ctr">
            <a:noAutofit/>
          </a:bodyPr>
          <a:lstStyle>
            <a:lvl1pPr>
              <a:lnSpc>
                <a:spcPct val="100000"/>
              </a:lnSpc>
              <a:buFontTx/>
              <a:buNone/>
              <a:defRPr sz="2400">
                <a:solidFill>
                  <a:schemeClr val="bg1"/>
                </a:solidFill>
                <a:latin typeface="Bebas Neue" panose="020B0606020202050201" pitchFamily="34" charset="77"/>
              </a:defRPr>
            </a:lvl1pPr>
            <a:lvl2pPr marL="9525" indent="0">
              <a:lnSpc>
                <a:spcPct val="100000"/>
              </a:lnSpc>
              <a:buFontTx/>
              <a:buNone/>
              <a:defRPr sz="2400">
                <a:solidFill>
                  <a:schemeClr val="bg1"/>
                </a:solidFill>
                <a:latin typeface="Bebas Neue" panose="020B0606020202050201" pitchFamily="34" charset="77"/>
              </a:defRPr>
            </a:lvl2pPr>
            <a:lvl3pPr marL="184150" indent="0">
              <a:lnSpc>
                <a:spcPct val="100000"/>
              </a:lnSpc>
              <a:buFontTx/>
              <a:buNone/>
              <a:defRPr sz="2400">
                <a:solidFill>
                  <a:schemeClr val="bg1"/>
                </a:solidFill>
                <a:latin typeface="Bebas Neue" panose="020B0606020202050201" pitchFamily="34" charset="77"/>
              </a:defRPr>
            </a:lvl3pPr>
            <a:lvl4pPr marL="1371600" indent="0">
              <a:lnSpc>
                <a:spcPct val="100000"/>
              </a:lnSpc>
              <a:buFontTx/>
              <a:buNone/>
              <a:defRPr sz="2400">
                <a:solidFill>
                  <a:schemeClr val="bg1"/>
                </a:solidFill>
                <a:latin typeface="Bebas Neue" panose="020B0606020202050201" pitchFamily="34" charset="77"/>
              </a:defRPr>
            </a:lvl4pPr>
            <a:lvl5pPr marL="1828800" indent="0">
              <a:lnSpc>
                <a:spcPct val="100000"/>
              </a:lnSpc>
              <a:buFontTx/>
              <a:buNone/>
              <a:defRPr sz="24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Tekstin paikkamerkki 17">
            <a:extLst>
              <a:ext uri="{FF2B5EF4-FFF2-40B4-BE49-F238E27FC236}">
                <a16:creationId xmlns:a16="http://schemas.microsoft.com/office/drawing/2014/main" id="{DBFD3E4A-179A-03A9-7B89-38BD4BB16FE9}"/>
              </a:ext>
            </a:extLst>
          </p:cNvPr>
          <p:cNvSpPr>
            <a:spLocks noGrp="1"/>
          </p:cNvSpPr>
          <p:nvPr>
            <p:ph type="body" sz="quarter" idx="18"/>
          </p:nvPr>
        </p:nvSpPr>
        <p:spPr>
          <a:xfrm>
            <a:off x="5678120" y="3756493"/>
            <a:ext cx="2634607" cy="2620556"/>
          </a:xfrm>
          <a:prstGeom prst="rect">
            <a:avLst/>
          </a:prstGeom>
        </p:spPr>
        <p:txBody>
          <a:bodyPr anchor="ctr">
            <a:noAutofit/>
          </a:bodyPr>
          <a:lstStyle>
            <a:lvl1pPr>
              <a:lnSpc>
                <a:spcPct val="100000"/>
              </a:lnSpc>
              <a:buFontTx/>
              <a:buNone/>
              <a:defRPr sz="2400">
                <a:solidFill>
                  <a:schemeClr val="bg1"/>
                </a:solidFill>
                <a:latin typeface="Bebas Neue" panose="020B0606020202050201" pitchFamily="34" charset="77"/>
              </a:defRPr>
            </a:lvl1pPr>
            <a:lvl2pPr marL="9525" indent="0">
              <a:lnSpc>
                <a:spcPct val="100000"/>
              </a:lnSpc>
              <a:buFontTx/>
              <a:buNone/>
              <a:defRPr sz="2400">
                <a:solidFill>
                  <a:schemeClr val="bg1"/>
                </a:solidFill>
                <a:latin typeface="Bebas Neue" panose="020B0606020202050201" pitchFamily="34" charset="77"/>
              </a:defRPr>
            </a:lvl2pPr>
            <a:lvl3pPr marL="184150" indent="0">
              <a:lnSpc>
                <a:spcPct val="100000"/>
              </a:lnSpc>
              <a:buFontTx/>
              <a:buNone/>
              <a:defRPr sz="2400">
                <a:solidFill>
                  <a:schemeClr val="bg1"/>
                </a:solidFill>
                <a:latin typeface="Bebas Neue" panose="020B0606020202050201" pitchFamily="34" charset="77"/>
              </a:defRPr>
            </a:lvl3pPr>
            <a:lvl4pPr marL="1371600" indent="0">
              <a:lnSpc>
                <a:spcPct val="100000"/>
              </a:lnSpc>
              <a:buFontTx/>
              <a:buNone/>
              <a:defRPr sz="2400">
                <a:solidFill>
                  <a:schemeClr val="bg1"/>
                </a:solidFill>
                <a:latin typeface="Bebas Neue" panose="020B0606020202050201" pitchFamily="34" charset="77"/>
              </a:defRPr>
            </a:lvl4pPr>
            <a:lvl5pPr marL="1828800" indent="0">
              <a:lnSpc>
                <a:spcPct val="100000"/>
              </a:lnSpc>
              <a:buFontTx/>
              <a:buNone/>
              <a:defRPr sz="24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2" name="Tekstin paikkamerkki 17">
            <a:extLst>
              <a:ext uri="{FF2B5EF4-FFF2-40B4-BE49-F238E27FC236}">
                <a16:creationId xmlns:a16="http://schemas.microsoft.com/office/drawing/2014/main" id="{810AF055-9A39-A190-AFF0-8057C1626F09}"/>
              </a:ext>
            </a:extLst>
          </p:cNvPr>
          <p:cNvSpPr>
            <a:spLocks noGrp="1"/>
          </p:cNvSpPr>
          <p:nvPr>
            <p:ph type="body" sz="quarter" idx="20"/>
          </p:nvPr>
        </p:nvSpPr>
        <p:spPr>
          <a:xfrm>
            <a:off x="8730078" y="3756493"/>
            <a:ext cx="2634607" cy="2620556"/>
          </a:xfrm>
          <a:prstGeom prst="rect">
            <a:avLst/>
          </a:prstGeom>
        </p:spPr>
        <p:txBody>
          <a:bodyPr anchor="ctr">
            <a:noAutofit/>
          </a:bodyPr>
          <a:lstStyle>
            <a:lvl1pPr>
              <a:lnSpc>
                <a:spcPct val="100000"/>
              </a:lnSpc>
              <a:buFontTx/>
              <a:buNone/>
              <a:defRPr sz="2400">
                <a:solidFill>
                  <a:srgbClr val="224117"/>
                </a:solidFill>
                <a:latin typeface="Bebas Neue" panose="020B0606020202050201" pitchFamily="34" charset="77"/>
              </a:defRPr>
            </a:lvl1pPr>
            <a:lvl2pPr marL="9525" indent="0">
              <a:lnSpc>
                <a:spcPct val="100000"/>
              </a:lnSpc>
              <a:buFontTx/>
              <a:buNone/>
              <a:defRPr sz="2400">
                <a:solidFill>
                  <a:srgbClr val="224117"/>
                </a:solidFill>
                <a:latin typeface="Bebas Neue" panose="020B0606020202050201" pitchFamily="34" charset="77"/>
              </a:defRPr>
            </a:lvl2pPr>
            <a:lvl3pPr marL="184150" indent="0">
              <a:lnSpc>
                <a:spcPct val="100000"/>
              </a:lnSpc>
              <a:buFontTx/>
              <a:buNone/>
              <a:defRPr sz="2400">
                <a:solidFill>
                  <a:srgbClr val="224117"/>
                </a:solidFill>
                <a:latin typeface="Bebas Neue" panose="020B0606020202050201" pitchFamily="34" charset="77"/>
              </a:defRPr>
            </a:lvl3pPr>
            <a:lvl4pPr marL="1371600" indent="0">
              <a:lnSpc>
                <a:spcPct val="100000"/>
              </a:lnSpc>
              <a:buFontTx/>
              <a:buNone/>
              <a:defRPr sz="2400">
                <a:solidFill>
                  <a:srgbClr val="224117"/>
                </a:solidFill>
                <a:latin typeface="Bebas Neue" panose="020B0606020202050201" pitchFamily="34" charset="77"/>
              </a:defRPr>
            </a:lvl4pPr>
            <a:lvl5pPr marL="1828800" indent="0">
              <a:lnSpc>
                <a:spcPct val="100000"/>
              </a:lnSpc>
              <a:buFontTx/>
              <a:buNone/>
              <a:defRPr sz="2400">
                <a:solidFill>
                  <a:srgbClr val="224117"/>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68689115"/>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B7C39BE7-EAFA-91F8-FFCB-D1E484E7C309}"/>
              </a:ext>
            </a:extLst>
          </p:cNvPr>
          <p:cNvSpPr>
            <a:spLocks noGrp="1"/>
          </p:cNvSpPr>
          <p:nvPr>
            <p:ph type="pic" sz="quarter" idx="13"/>
          </p:nvPr>
        </p:nvSpPr>
        <p:spPr>
          <a:xfrm>
            <a:off x="7080250" y="0"/>
            <a:ext cx="5111750" cy="6858000"/>
          </a:xfrm>
          <a:prstGeom prst="rect">
            <a:avLst/>
          </a:prstGeom>
        </p:spPr>
        <p:txBody>
          <a:bodyPr/>
          <a:lstStyle/>
          <a:p>
            <a:endParaRPr lang="fi-FI"/>
          </a:p>
        </p:txBody>
      </p:sp>
      <p:sp>
        <p:nvSpPr>
          <p:cNvPr id="4" name="Päivämäärän paikkamerkki 3">
            <a:extLst>
              <a:ext uri="{FF2B5EF4-FFF2-40B4-BE49-F238E27FC236}">
                <a16:creationId xmlns:a16="http://schemas.microsoft.com/office/drawing/2014/main" id="{D02C43FC-74CB-91C7-B91E-01D45CB3A29D}"/>
              </a:ext>
            </a:extLst>
          </p:cNvPr>
          <p:cNvSpPr>
            <a:spLocks noGrp="1"/>
          </p:cNvSpPr>
          <p:nvPr>
            <p:ph type="dt" sz="half" idx="10"/>
          </p:nvPr>
        </p:nvSpPr>
        <p:spPr>
          <a:xfrm>
            <a:off x="4691063" y="359595"/>
            <a:ext cx="2389187" cy="225214"/>
          </a:xfrm>
        </p:spPr>
        <p:txBody>
          <a:bodyPr/>
          <a:lstStyle/>
          <a:p>
            <a:fld id="{8BA46C87-7A70-A540-9701-2BA783E65824}" type="datetime1">
              <a:rPr lang="fi-FI" smtClean="0"/>
              <a:t>15.4.2025</a:t>
            </a:fld>
            <a:endParaRPr lang="fi-FI"/>
          </a:p>
        </p:txBody>
      </p:sp>
      <p:sp>
        <p:nvSpPr>
          <p:cNvPr id="5" name="Alatunnisteen paikkamerkki 4">
            <a:extLst>
              <a:ext uri="{FF2B5EF4-FFF2-40B4-BE49-F238E27FC236}">
                <a16:creationId xmlns:a16="http://schemas.microsoft.com/office/drawing/2014/main" id="{E1E190D3-6291-ACEF-06D5-F4826C5D4E84}"/>
              </a:ext>
            </a:extLst>
          </p:cNvPr>
          <p:cNvSpPr>
            <a:spLocks noGrp="1"/>
          </p:cNvSpPr>
          <p:nvPr>
            <p:ph type="ftr" sz="quarter" idx="11"/>
          </p:nvPr>
        </p:nvSpPr>
        <p:spPr/>
        <p:txBody>
          <a:bodyPr/>
          <a:lstStyle/>
          <a:p>
            <a:endParaRPr lang="fi-FI"/>
          </a:p>
        </p:txBody>
      </p:sp>
      <p:sp>
        <p:nvSpPr>
          <p:cNvPr id="15" name="Otsikko 1">
            <a:extLst>
              <a:ext uri="{FF2B5EF4-FFF2-40B4-BE49-F238E27FC236}">
                <a16:creationId xmlns:a16="http://schemas.microsoft.com/office/drawing/2014/main" id="{8CD68106-1187-66BE-A265-446C7DC4D7DC}"/>
              </a:ext>
            </a:extLst>
          </p:cNvPr>
          <p:cNvSpPr>
            <a:spLocks noGrp="1"/>
          </p:cNvSpPr>
          <p:nvPr>
            <p:ph type="title"/>
          </p:nvPr>
        </p:nvSpPr>
        <p:spPr>
          <a:xfrm>
            <a:off x="595902" y="1102206"/>
            <a:ext cx="4095162"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6" name="Sisällön paikkamerkki 2">
            <a:extLst>
              <a:ext uri="{FF2B5EF4-FFF2-40B4-BE49-F238E27FC236}">
                <a16:creationId xmlns:a16="http://schemas.microsoft.com/office/drawing/2014/main" id="{6980DAFC-1C78-F1BB-4A57-0FC31F1411B7}"/>
              </a:ext>
            </a:extLst>
          </p:cNvPr>
          <p:cNvSpPr>
            <a:spLocks noGrp="1"/>
          </p:cNvSpPr>
          <p:nvPr>
            <p:ph idx="1"/>
          </p:nvPr>
        </p:nvSpPr>
        <p:spPr>
          <a:xfrm>
            <a:off x="607776" y="2423537"/>
            <a:ext cx="4083287" cy="3561627"/>
          </a:xfrm>
          <a:prstGeom prst="rect">
            <a:avLst/>
          </a:prstGeom>
        </p:spPr>
        <p:txBody>
          <a:bodyPr/>
          <a:lstStyle>
            <a:lvl1pPr>
              <a:lnSpc>
                <a:spcPts val="1780"/>
              </a:lnSpc>
              <a:defRPr/>
            </a:lvl1pPr>
            <a:lvl2pPr>
              <a:lnSpc>
                <a:spcPts val="1780"/>
              </a:lnSpc>
              <a:defRPr/>
            </a:lvl2pPr>
            <a:lvl3pPr>
              <a:lnSpc>
                <a:spcPts val="1780"/>
              </a:lnSpc>
              <a:defRPr/>
            </a:lvl3pPr>
            <a:lvl4pPr marL="490538" indent="-173038">
              <a:lnSpc>
                <a:spcPts val="1780"/>
              </a:lnSpc>
              <a:tabLst/>
              <a:defRPr/>
            </a:lvl4pPr>
            <a:lvl5pPr marL="674688" indent="-184150">
              <a:lnSpc>
                <a:spcPts val="1780"/>
              </a:lnSpc>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Rectangle 27">
            <a:extLst>
              <a:ext uri="{FF2B5EF4-FFF2-40B4-BE49-F238E27FC236}">
                <a16:creationId xmlns:a16="http://schemas.microsoft.com/office/drawing/2014/main" id="{63ED7F6B-F960-5C36-6940-DF9EAE97F3D9}"/>
              </a:ext>
            </a:extLst>
          </p:cNvPr>
          <p:cNvSpPr/>
          <p:nvPr userDrawn="1"/>
        </p:nvSpPr>
        <p:spPr>
          <a:xfrm>
            <a:off x="5483574" y="3488168"/>
            <a:ext cx="2970169" cy="3173506"/>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224117"/>
              </a:highlight>
            </a:endParaRPr>
          </a:p>
        </p:txBody>
      </p:sp>
      <p:sp>
        <p:nvSpPr>
          <p:cNvPr id="10" name="Rectangle 28">
            <a:extLst>
              <a:ext uri="{FF2B5EF4-FFF2-40B4-BE49-F238E27FC236}">
                <a16:creationId xmlns:a16="http://schemas.microsoft.com/office/drawing/2014/main" id="{FAE86F49-050E-105E-048B-A0EF3E451FBF}"/>
              </a:ext>
            </a:extLst>
          </p:cNvPr>
          <p:cNvSpPr/>
          <p:nvPr userDrawn="1"/>
        </p:nvSpPr>
        <p:spPr>
          <a:xfrm>
            <a:off x="5483574" y="196327"/>
            <a:ext cx="2970169" cy="3173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29">
            <a:extLst>
              <a:ext uri="{FF2B5EF4-FFF2-40B4-BE49-F238E27FC236}">
                <a16:creationId xmlns:a16="http://schemas.microsoft.com/office/drawing/2014/main" id="{01DD8ABE-B513-4468-D3D6-23A823DECD0C}"/>
              </a:ext>
            </a:extLst>
          </p:cNvPr>
          <p:cNvSpPr/>
          <p:nvPr userDrawn="1"/>
        </p:nvSpPr>
        <p:spPr>
          <a:xfrm>
            <a:off x="8579471" y="3488168"/>
            <a:ext cx="2970169" cy="3173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30">
            <a:extLst>
              <a:ext uri="{FF2B5EF4-FFF2-40B4-BE49-F238E27FC236}">
                <a16:creationId xmlns:a16="http://schemas.microsoft.com/office/drawing/2014/main" id="{C9B2A8E7-D4E5-7549-EF6F-23339628E2A9}"/>
              </a:ext>
            </a:extLst>
          </p:cNvPr>
          <p:cNvSpPr/>
          <p:nvPr userDrawn="1"/>
        </p:nvSpPr>
        <p:spPr>
          <a:xfrm>
            <a:off x="8579471" y="196327"/>
            <a:ext cx="2970169" cy="3173506"/>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224117"/>
              </a:highlight>
            </a:endParaRPr>
          </a:p>
        </p:txBody>
      </p:sp>
      <p:sp>
        <p:nvSpPr>
          <p:cNvPr id="18" name="Tekstin paikkamerkki 17">
            <a:extLst>
              <a:ext uri="{FF2B5EF4-FFF2-40B4-BE49-F238E27FC236}">
                <a16:creationId xmlns:a16="http://schemas.microsoft.com/office/drawing/2014/main" id="{F9A3A456-3525-3F6D-F817-611515AA78B3}"/>
              </a:ext>
            </a:extLst>
          </p:cNvPr>
          <p:cNvSpPr>
            <a:spLocks noGrp="1"/>
          </p:cNvSpPr>
          <p:nvPr>
            <p:ph type="body" sz="quarter" idx="15"/>
          </p:nvPr>
        </p:nvSpPr>
        <p:spPr>
          <a:xfrm>
            <a:off x="5678120" y="526404"/>
            <a:ext cx="2634607" cy="457052"/>
          </a:xfrm>
          <a:prstGeom prst="rect">
            <a:avLst/>
          </a:prstGeom>
        </p:spPr>
        <p:txBody>
          <a:bodyPr anchor="b">
            <a:noAutofit/>
          </a:bodyPr>
          <a:lstStyle>
            <a:lvl1pPr>
              <a:buFontTx/>
              <a:buNone/>
              <a:defRPr sz="1600">
                <a:solidFill>
                  <a:srgbClr val="224117"/>
                </a:solidFill>
                <a:latin typeface="Bebas Neue" panose="020B0606020202050201" pitchFamily="34" charset="77"/>
              </a:defRPr>
            </a:lvl1pPr>
            <a:lvl2pPr marL="9525" indent="0">
              <a:buFontTx/>
              <a:buNone/>
              <a:defRPr sz="1600">
                <a:solidFill>
                  <a:srgbClr val="224117"/>
                </a:solidFill>
                <a:latin typeface="Bebas Neue" panose="020B0606020202050201" pitchFamily="34" charset="77"/>
              </a:defRPr>
            </a:lvl2pPr>
            <a:lvl3pPr marL="184150" indent="0">
              <a:buFontTx/>
              <a:buNone/>
              <a:defRPr sz="1600">
                <a:solidFill>
                  <a:srgbClr val="224117"/>
                </a:solidFill>
                <a:latin typeface="Bebas Neue" panose="020B0606020202050201" pitchFamily="34" charset="77"/>
              </a:defRPr>
            </a:lvl3pPr>
            <a:lvl4pPr marL="1371600" indent="0">
              <a:buFontTx/>
              <a:buNone/>
              <a:defRPr sz="1600">
                <a:solidFill>
                  <a:srgbClr val="224117"/>
                </a:solidFill>
                <a:latin typeface="Bebas Neue" panose="020B0606020202050201" pitchFamily="34" charset="77"/>
              </a:defRPr>
            </a:lvl4pPr>
            <a:lvl5pPr marL="1828800" indent="0">
              <a:buFontTx/>
              <a:buNone/>
              <a:defRPr sz="1600">
                <a:solidFill>
                  <a:srgbClr val="224117"/>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Tekstin paikkamerkki 13">
            <a:extLst>
              <a:ext uri="{FF2B5EF4-FFF2-40B4-BE49-F238E27FC236}">
                <a16:creationId xmlns:a16="http://schemas.microsoft.com/office/drawing/2014/main" id="{B4C3B119-B735-7A9F-036F-84982A869110}"/>
              </a:ext>
            </a:extLst>
          </p:cNvPr>
          <p:cNvSpPr>
            <a:spLocks noGrp="1"/>
          </p:cNvSpPr>
          <p:nvPr>
            <p:ph type="body" sz="quarter" idx="14"/>
          </p:nvPr>
        </p:nvSpPr>
        <p:spPr>
          <a:xfrm>
            <a:off x="5687432" y="983456"/>
            <a:ext cx="2625295" cy="2175380"/>
          </a:xfrm>
          <a:prstGeom prst="rect">
            <a:avLst/>
          </a:prstGeom>
        </p:spPr>
        <p:txBody>
          <a:bodyPr/>
          <a:lstStyle>
            <a:lvl1pPr>
              <a:lnSpc>
                <a:spcPct val="100000"/>
              </a:lnSpc>
              <a:defRPr sz="1200">
                <a:solidFill>
                  <a:schemeClr val="tx1"/>
                </a:solidFill>
              </a:defRPr>
            </a:lvl1pPr>
            <a:lvl2pPr>
              <a:lnSpc>
                <a:spcPct val="100000"/>
              </a:lnSpc>
              <a:defRPr sz="1200">
                <a:solidFill>
                  <a:schemeClr val="tx1"/>
                </a:solidFill>
              </a:defRPr>
            </a:lvl2pPr>
            <a:lvl3pPr>
              <a:lnSpc>
                <a:spcPct val="100000"/>
              </a:lnSpc>
              <a:defRPr sz="1200">
                <a:solidFill>
                  <a:schemeClr val="tx1"/>
                </a:solidFill>
              </a:defRPr>
            </a:lvl3pPr>
            <a:lvl4pPr>
              <a:lnSpc>
                <a:spcPct val="100000"/>
              </a:lnSpc>
              <a:defRPr sz="1200">
                <a:solidFill>
                  <a:schemeClr val="tx1"/>
                </a:solidFill>
              </a:defRPr>
            </a:lvl4pPr>
            <a:lvl5pPr>
              <a:lnSpc>
                <a:spcPct val="100000"/>
              </a:lnSpc>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Tekstin paikkamerkki 17">
            <a:extLst>
              <a:ext uri="{FF2B5EF4-FFF2-40B4-BE49-F238E27FC236}">
                <a16:creationId xmlns:a16="http://schemas.microsoft.com/office/drawing/2014/main" id="{631A3414-6109-8531-EFD3-45B3259F40F7}"/>
              </a:ext>
            </a:extLst>
          </p:cNvPr>
          <p:cNvSpPr>
            <a:spLocks noGrp="1"/>
          </p:cNvSpPr>
          <p:nvPr>
            <p:ph type="body" sz="quarter" idx="16"/>
          </p:nvPr>
        </p:nvSpPr>
        <p:spPr>
          <a:xfrm>
            <a:off x="8730078" y="526404"/>
            <a:ext cx="2634607" cy="457052"/>
          </a:xfrm>
          <a:prstGeom prst="rect">
            <a:avLst/>
          </a:prstGeom>
        </p:spPr>
        <p:txBody>
          <a:bodyPr anchor="b">
            <a:noAutofit/>
          </a:bodyPr>
          <a:lstStyle>
            <a:lvl1pPr>
              <a:buFontTx/>
              <a:buNone/>
              <a:defRPr sz="1600">
                <a:solidFill>
                  <a:schemeClr val="bg1"/>
                </a:solidFill>
                <a:latin typeface="Bebas Neue" panose="020B0606020202050201" pitchFamily="34" charset="77"/>
              </a:defRPr>
            </a:lvl1pPr>
            <a:lvl2pPr marL="9525" indent="0">
              <a:buFontTx/>
              <a:buNone/>
              <a:defRPr sz="1600">
                <a:solidFill>
                  <a:schemeClr val="bg1"/>
                </a:solidFill>
                <a:latin typeface="Bebas Neue" panose="020B0606020202050201" pitchFamily="34" charset="77"/>
              </a:defRPr>
            </a:lvl2pPr>
            <a:lvl3pPr marL="184150" indent="0">
              <a:buFontTx/>
              <a:buNone/>
              <a:defRPr sz="1600">
                <a:solidFill>
                  <a:schemeClr val="bg1"/>
                </a:solidFill>
                <a:latin typeface="Bebas Neue" panose="020B0606020202050201" pitchFamily="34" charset="77"/>
              </a:defRPr>
            </a:lvl3pPr>
            <a:lvl4pPr marL="1371600" indent="0">
              <a:buFontTx/>
              <a:buNone/>
              <a:defRPr sz="1600">
                <a:solidFill>
                  <a:schemeClr val="bg1"/>
                </a:solidFill>
                <a:latin typeface="Bebas Neue" panose="020B0606020202050201" pitchFamily="34" charset="77"/>
              </a:defRPr>
            </a:lvl4pPr>
            <a:lvl5pPr marL="1828800" indent="0">
              <a:buFontTx/>
              <a:buNone/>
              <a:defRPr sz="16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9" name="Tekstin paikkamerkki 13">
            <a:extLst>
              <a:ext uri="{FF2B5EF4-FFF2-40B4-BE49-F238E27FC236}">
                <a16:creationId xmlns:a16="http://schemas.microsoft.com/office/drawing/2014/main" id="{9323BF92-ACA1-0578-527D-7F4B394EF028}"/>
              </a:ext>
            </a:extLst>
          </p:cNvPr>
          <p:cNvSpPr>
            <a:spLocks noGrp="1"/>
          </p:cNvSpPr>
          <p:nvPr>
            <p:ph type="body" sz="quarter" idx="17"/>
          </p:nvPr>
        </p:nvSpPr>
        <p:spPr>
          <a:xfrm>
            <a:off x="8730078" y="983456"/>
            <a:ext cx="2625295" cy="2175380"/>
          </a:xfrm>
          <a:prstGeom prst="rect">
            <a:avLst/>
          </a:prstGeo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0" name="Tekstin paikkamerkki 17">
            <a:extLst>
              <a:ext uri="{FF2B5EF4-FFF2-40B4-BE49-F238E27FC236}">
                <a16:creationId xmlns:a16="http://schemas.microsoft.com/office/drawing/2014/main" id="{DBFD3E4A-179A-03A9-7B89-38BD4BB16FE9}"/>
              </a:ext>
            </a:extLst>
          </p:cNvPr>
          <p:cNvSpPr>
            <a:spLocks noGrp="1"/>
          </p:cNvSpPr>
          <p:nvPr>
            <p:ph type="body" sz="quarter" idx="18"/>
          </p:nvPr>
        </p:nvSpPr>
        <p:spPr>
          <a:xfrm>
            <a:off x="5678120" y="3756493"/>
            <a:ext cx="2634607" cy="457052"/>
          </a:xfrm>
          <a:prstGeom prst="rect">
            <a:avLst/>
          </a:prstGeom>
        </p:spPr>
        <p:txBody>
          <a:bodyPr anchor="b">
            <a:noAutofit/>
          </a:bodyPr>
          <a:lstStyle>
            <a:lvl1pPr>
              <a:buFontTx/>
              <a:buNone/>
              <a:defRPr sz="1600">
                <a:solidFill>
                  <a:schemeClr val="bg1"/>
                </a:solidFill>
                <a:latin typeface="Bebas Neue" panose="020B0606020202050201" pitchFamily="34" charset="77"/>
              </a:defRPr>
            </a:lvl1pPr>
            <a:lvl2pPr marL="9525" indent="0">
              <a:buFontTx/>
              <a:buNone/>
              <a:defRPr sz="1600">
                <a:solidFill>
                  <a:schemeClr val="bg1"/>
                </a:solidFill>
                <a:latin typeface="Bebas Neue" panose="020B0606020202050201" pitchFamily="34" charset="77"/>
              </a:defRPr>
            </a:lvl2pPr>
            <a:lvl3pPr marL="184150" indent="0">
              <a:buFontTx/>
              <a:buNone/>
              <a:defRPr sz="1600">
                <a:solidFill>
                  <a:schemeClr val="bg1"/>
                </a:solidFill>
                <a:latin typeface="Bebas Neue" panose="020B0606020202050201" pitchFamily="34" charset="77"/>
              </a:defRPr>
            </a:lvl3pPr>
            <a:lvl4pPr marL="1371600" indent="0">
              <a:buFontTx/>
              <a:buNone/>
              <a:defRPr sz="1600">
                <a:solidFill>
                  <a:schemeClr val="bg1"/>
                </a:solidFill>
                <a:latin typeface="Bebas Neue" panose="020B0606020202050201" pitchFamily="34" charset="77"/>
              </a:defRPr>
            </a:lvl4pPr>
            <a:lvl5pPr marL="1828800" indent="0">
              <a:buFontTx/>
              <a:buNone/>
              <a:defRPr sz="16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1" name="Tekstin paikkamerkki 13">
            <a:extLst>
              <a:ext uri="{FF2B5EF4-FFF2-40B4-BE49-F238E27FC236}">
                <a16:creationId xmlns:a16="http://schemas.microsoft.com/office/drawing/2014/main" id="{3992F232-E7AC-1BD3-60BC-86BE5940A33F}"/>
              </a:ext>
            </a:extLst>
          </p:cNvPr>
          <p:cNvSpPr>
            <a:spLocks noGrp="1"/>
          </p:cNvSpPr>
          <p:nvPr>
            <p:ph type="body" sz="quarter" idx="19"/>
          </p:nvPr>
        </p:nvSpPr>
        <p:spPr>
          <a:xfrm>
            <a:off x="5687432" y="4213545"/>
            <a:ext cx="2625295" cy="2175380"/>
          </a:xfrm>
          <a:prstGeom prst="rect">
            <a:avLst/>
          </a:prstGeo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2" name="Tekstin paikkamerkki 17">
            <a:extLst>
              <a:ext uri="{FF2B5EF4-FFF2-40B4-BE49-F238E27FC236}">
                <a16:creationId xmlns:a16="http://schemas.microsoft.com/office/drawing/2014/main" id="{810AF055-9A39-A190-AFF0-8057C1626F09}"/>
              </a:ext>
            </a:extLst>
          </p:cNvPr>
          <p:cNvSpPr>
            <a:spLocks noGrp="1"/>
          </p:cNvSpPr>
          <p:nvPr>
            <p:ph type="body" sz="quarter" idx="20"/>
          </p:nvPr>
        </p:nvSpPr>
        <p:spPr>
          <a:xfrm>
            <a:off x="8730078" y="3756493"/>
            <a:ext cx="2634607" cy="457052"/>
          </a:xfrm>
          <a:prstGeom prst="rect">
            <a:avLst/>
          </a:prstGeom>
        </p:spPr>
        <p:txBody>
          <a:bodyPr anchor="b">
            <a:noAutofit/>
          </a:bodyPr>
          <a:lstStyle>
            <a:lvl1pPr>
              <a:buFontTx/>
              <a:buNone/>
              <a:defRPr sz="1600">
                <a:solidFill>
                  <a:srgbClr val="224117"/>
                </a:solidFill>
                <a:latin typeface="Bebas Neue" panose="020B0606020202050201" pitchFamily="34" charset="77"/>
              </a:defRPr>
            </a:lvl1pPr>
            <a:lvl2pPr marL="9525" indent="0">
              <a:buFontTx/>
              <a:buNone/>
              <a:defRPr sz="1600">
                <a:solidFill>
                  <a:srgbClr val="224117"/>
                </a:solidFill>
                <a:latin typeface="Bebas Neue" panose="020B0606020202050201" pitchFamily="34" charset="77"/>
              </a:defRPr>
            </a:lvl2pPr>
            <a:lvl3pPr marL="184150" indent="0">
              <a:buFontTx/>
              <a:buNone/>
              <a:defRPr sz="1600">
                <a:solidFill>
                  <a:srgbClr val="224117"/>
                </a:solidFill>
                <a:latin typeface="Bebas Neue" panose="020B0606020202050201" pitchFamily="34" charset="77"/>
              </a:defRPr>
            </a:lvl3pPr>
            <a:lvl4pPr marL="1371600" indent="0">
              <a:buFontTx/>
              <a:buNone/>
              <a:defRPr sz="1600">
                <a:solidFill>
                  <a:srgbClr val="224117"/>
                </a:solidFill>
                <a:latin typeface="Bebas Neue" panose="020B0606020202050201" pitchFamily="34" charset="77"/>
              </a:defRPr>
            </a:lvl4pPr>
            <a:lvl5pPr marL="1828800" indent="0">
              <a:buFontTx/>
              <a:buNone/>
              <a:defRPr sz="1600">
                <a:solidFill>
                  <a:srgbClr val="224117"/>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3" name="Tekstin paikkamerkki 13">
            <a:extLst>
              <a:ext uri="{FF2B5EF4-FFF2-40B4-BE49-F238E27FC236}">
                <a16:creationId xmlns:a16="http://schemas.microsoft.com/office/drawing/2014/main" id="{2F668E75-7419-A3F3-66FD-05CD797C62E0}"/>
              </a:ext>
            </a:extLst>
          </p:cNvPr>
          <p:cNvSpPr>
            <a:spLocks noGrp="1"/>
          </p:cNvSpPr>
          <p:nvPr>
            <p:ph type="body" sz="quarter" idx="21"/>
          </p:nvPr>
        </p:nvSpPr>
        <p:spPr>
          <a:xfrm>
            <a:off x="8730078" y="4213545"/>
            <a:ext cx="2625295" cy="2175380"/>
          </a:xfrm>
          <a:prstGeom prst="rect">
            <a:avLst/>
          </a:prstGeom>
        </p:spPr>
        <p:txBody>
          <a:bodyPr/>
          <a:lstStyle>
            <a:lvl1pPr>
              <a:lnSpc>
                <a:spcPct val="100000"/>
              </a:lnSpc>
              <a:defRPr sz="1200">
                <a:solidFill>
                  <a:schemeClr val="tx1"/>
                </a:solidFill>
              </a:defRPr>
            </a:lvl1pPr>
            <a:lvl2pPr>
              <a:lnSpc>
                <a:spcPct val="100000"/>
              </a:lnSpc>
              <a:defRPr sz="1200">
                <a:solidFill>
                  <a:schemeClr val="tx1"/>
                </a:solidFill>
              </a:defRPr>
            </a:lvl2pPr>
            <a:lvl3pPr>
              <a:lnSpc>
                <a:spcPct val="100000"/>
              </a:lnSpc>
              <a:defRPr sz="1200">
                <a:solidFill>
                  <a:schemeClr val="tx1"/>
                </a:solidFill>
              </a:defRPr>
            </a:lvl3pPr>
            <a:lvl4pPr>
              <a:lnSpc>
                <a:spcPct val="100000"/>
              </a:lnSpc>
              <a:defRPr sz="1200">
                <a:solidFill>
                  <a:schemeClr val="tx1"/>
                </a:solidFill>
              </a:defRPr>
            </a:lvl4pPr>
            <a:lvl5pPr>
              <a:lnSpc>
                <a:spcPct val="100000"/>
              </a:lnSpc>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29251418"/>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Osan ylätunniste">
    <p:spTree>
      <p:nvGrpSpPr>
        <p:cNvPr id="1" name=""/>
        <p:cNvGrpSpPr/>
        <p:nvPr/>
      </p:nvGrpSpPr>
      <p:grpSpPr>
        <a:xfrm>
          <a:off x="0" y="0"/>
          <a:ext cx="0" cy="0"/>
          <a:chOff x="0" y="0"/>
          <a:chExt cx="0" cy="0"/>
        </a:xfrm>
      </p:grpSpPr>
      <p:sp>
        <p:nvSpPr>
          <p:cNvPr id="28" name="Rectangle 2">
            <a:extLst>
              <a:ext uri="{FF2B5EF4-FFF2-40B4-BE49-F238E27FC236}">
                <a16:creationId xmlns:a16="http://schemas.microsoft.com/office/drawing/2014/main" id="{4D9BCFCD-CEF6-F60F-EB1F-F598A53E4EB5}"/>
              </a:ext>
            </a:extLst>
          </p:cNvPr>
          <p:cNvSpPr/>
          <p:nvPr userDrawn="1"/>
        </p:nvSpPr>
        <p:spPr>
          <a:xfrm>
            <a:off x="6107876" y="-13447"/>
            <a:ext cx="6095999" cy="6965576"/>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Päivämäärän paikkamerkki 3">
            <a:extLst>
              <a:ext uri="{FF2B5EF4-FFF2-40B4-BE49-F238E27FC236}">
                <a16:creationId xmlns:a16="http://schemas.microsoft.com/office/drawing/2014/main" id="{D02C43FC-74CB-91C7-B91E-01D45CB3A29D}"/>
              </a:ext>
            </a:extLst>
          </p:cNvPr>
          <p:cNvSpPr>
            <a:spLocks noGrp="1"/>
          </p:cNvSpPr>
          <p:nvPr>
            <p:ph type="dt" sz="half" idx="10"/>
          </p:nvPr>
        </p:nvSpPr>
        <p:spPr>
          <a:xfrm>
            <a:off x="4691064" y="359595"/>
            <a:ext cx="749818" cy="225214"/>
          </a:xfrm>
        </p:spPr>
        <p:txBody>
          <a:bodyPr/>
          <a:lstStyle/>
          <a:p>
            <a:r>
              <a:rPr lang="fi-FI"/>
              <a:t>10.02.2025</a:t>
            </a:r>
          </a:p>
        </p:txBody>
      </p:sp>
      <p:sp>
        <p:nvSpPr>
          <p:cNvPr id="5" name="Alatunnisteen paikkamerkki 4">
            <a:extLst>
              <a:ext uri="{FF2B5EF4-FFF2-40B4-BE49-F238E27FC236}">
                <a16:creationId xmlns:a16="http://schemas.microsoft.com/office/drawing/2014/main" id="{E1E190D3-6291-ACEF-06D5-F4826C5D4E84}"/>
              </a:ext>
            </a:extLst>
          </p:cNvPr>
          <p:cNvSpPr>
            <a:spLocks noGrp="1"/>
          </p:cNvSpPr>
          <p:nvPr>
            <p:ph type="ftr" sz="quarter" idx="11"/>
          </p:nvPr>
        </p:nvSpPr>
        <p:spPr/>
        <p:txBody>
          <a:bodyPr/>
          <a:lstStyle/>
          <a:p>
            <a:endParaRPr lang="fi-FI"/>
          </a:p>
        </p:txBody>
      </p:sp>
      <p:sp>
        <p:nvSpPr>
          <p:cNvPr id="15" name="Otsikko 1">
            <a:extLst>
              <a:ext uri="{FF2B5EF4-FFF2-40B4-BE49-F238E27FC236}">
                <a16:creationId xmlns:a16="http://schemas.microsoft.com/office/drawing/2014/main" id="{8CD68106-1187-66BE-A265-446C7DC4D7DC}"/>
              </a:ext>
            </a:extLst>
          </p:cNvPr>
          <p:cNvSpPr>
            <a:spLocks noGrp="1"/>
          </p:cNvSpPr>
          <p:nvPr>
            <p:ph type="title"/>
          </p:nvPr>
        </p:nvSpPr>
        <p:spPr>
          <a:xfrm>
            <a:off x="595902" y="1102206"/>
            <a:ext cx="4095162"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6" name="Sisällön paikkamerkki 2">
            <a:extLst>
              <a:ext uri="{FF2B5EF4-FFF2-40B4-BE49-F238E27FC236}">
                <a16:creationId xmlns:a16="http://schemas.microsoft.com/office/drawing/2014/main" id="{6980DAFC-1C78-F1BB-4A57-0FC31F1411B7}"/>
              </a:ext>
            </a:extLst>
          </p:cNvPr>
          <p:cNvSpPr>
            <a:spLocks noGrp="1"/>
          </p:cNvSpPr>
          <p:nvPr>
            <p:ph idx="1"/>
          </p:nvPr>
        </p:nvSpPr>
        <p:spPr>
          <a:xfrm>
            <a:off x="607776" y="2423537"/>
            <a:ext cx="4083287" cy="4074868"/>
          </a:xfrm>
          <a:prstGeom prst="rect">
            <a:avLst/>
          </a:prstGeom>
        </p:spPr>
        <p:txBody>
          <a:bodyPr/>
          <a:lstStyle>
            <a:lvl1pPr>
              <a:lnSpc>
                <a:spcPts val="1780"/>
              </a:lnSpc>
              <a:defRPr/>
            </a:lvl1pPr>
            <a:lvl2pPr>
              <a:lnSpc>
                <a:spcPts val="1780"/>
              </a:lnSpc>
              <a:defRPr/>
            </a:lvl2pPr>
            <a:lvl3pPr>
              <a:lnSpc>
                <a:spcPts val="1780"/>
              </a:lnSpc>
              <a:defRPr/>
            </a:lvl3pPr>
            <a:lvl4pPr marL="490538" indent="-173038">
              <a:lnSpc>
                <a:spcPts val="1780"/>
              </a:lnSpc>
              <a:tabLst/>
              <a:defRPr/>
            </a:lvl4pPr>
            <a:lvl5pPr marL="674688" indent="-184150">
              <a:lnSpc>
                <a:spcPts val="1780"/>
              </a:lnSpc>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Kuvan paikkamerkki 2">
            <a:extLst>
              <a:ext uri="{FF2B5EF4-FFF2-40B4-BE49-F238E27FC236}">
                <a16:creationId xmlns:a16="http://schemas.microsoft.com/office/drawing/2014/main" id="{12850D5F-D3A3-287A-F9BD-EE8CF9329426}"/>
              </a:ext>
            </a:extLst>
          </p:cNvPr>
          <p:cNvSpPr>
            <a:spLocks noGrp="1"/>
          </p:cNvSpPr>
          <p:nvPr>
            <p:ph type="pic" sz="quarter" idx="12"/>
          </p:nvPr>
        </p:nvSpPr>
        <p:spPr>
          <a:xfrm>
            <a:off x="5483225" y="196850"/>
            <a:ext cx="2970213" cy="3173413"/>
          </a:xfrm>
        </p:spPr>
        <p:txBody>
          <a:bodyPr/>
          <a:lstStyle/>
          <a:p>
            <a:endParaRPr lang="fi-FI"/>
          </a:p>
        </p:txBody>
      </p:sp>
      <p:sp>
        <p:nvSpPr>
          <p:cNvPr id="25" name="Kuvan paikkamerkki 2">
            <a:extLst>
              <a:ext uri="{FF2B5EF4-FFF2-40B4-BE49-F238E27FC236}">
                <a16:creationId xmlns:a16="http://schemas.microsoft.com/office/drawing/2014/main" id="{8069D4D7-CB4D-1A24-CB72-37A035EB8A5A}"/>
              </a:ext>
            </a:extLst>
          </p:cNvPr>
          <p:cNvSpPr>
            <a:spLocks noGrp="1"/>
          </p:cNvSpPr>
          <p:nvPr>
            <p:ph type="pic" sz="quarter" idx="13"/>
          </p:nvPr>
        </p:nvSpPr>
        <p:spPr>
          <a:xfrm>
            <a:off x="8566667" y="196850"/>
            <a:ext cx="2970213" cy="3173413"/>
          </a:xfrm>
        </p:spPr>
        <p:txBody>
          <a:bodyPr/>
          <a:lstStyle/>
          <a:p>
            <a:endParaRPr lang="fi-FI"/>
          </a:p>
        </p:txBody>
      </p:sp>
      <p:sp>
        <p:nvSpPr>
          <p:cNvPr id="26" name="Kuvan paikkamerkki 2">
            <a:extLst>
              <a:ext uri="{FF2B5EF4-FFF2-40B4-BE49-F238E27FC236}">
                <a16:creationId xmlns:a16="http://schemas.microsoft.com/office/drawing/2014/main" id="{6B29292D-925E-9B26-C1FC-D0236FED0776}"/>
              </a:ext>
            </a:extLst>
          </p:cNvPr>
          <p:cNvSpPr>
            <a:spLocks noGrp="1"/>
          </p:cNvSpPr>
          <p:nvPr>
            <p:ph type="pic" sz="quarter" idx="14"/>
          </p:nvPr>
        </p:nvSpPr>
        <p:spPr>
          <a:xfrm>
            <a:off x="5483225" y="3471678"/>
            <a:ext cx="2970213" cy="3173413"/>
          </a:xfrm>
        </p:spPr>
        <p:txBody>
          <a:bodyPr/>
          <a:lstStyle/>
          <a:p>
            <a:endParaRPr lang="fi-FI"/>
          </a:p>
        </p:txBody>
      </p:sp>
      <p:sp>
        <p:nvSpPr>
          <p:cNvPr id="27" name="Kuvan paikkamerkki 2">
            <a:extLst>
              <a:ext uri="{FF2B5EF4-FFF2-40B4-BE49-F238E27FC236}">
                <a16:creationId xmlns:a16="http://schemas.microsoft.com/office/drawing/2014/main" id="{99EBA1C7-4334-E6B5-DFCE-0C6D2BFA49DD}"/>
              </a:ext>
            </a:extLst>
          </p:cNvPr>
          <p:cNvSpPr>
            <a:spLocks noGrp="1"/>
          </p:cNvSpPr>
          <p:nvPr>
            <p:ph type="pic" sz="quarter" idx="15"/>
          </p:nvPr>
        </p:nvSpPr>
        <p:spPr>
          <a:xfrm>
            <a:off x="8566667" y="3471678"/>
            <a:ext cx="2970213" cy="3173413"/>
          </a:xfrm>
        </p:spPr>
        <p:txBody>
          <a:bodyPr/>
          <a:lstStyle/>
          <a:p>
            <a:endParaRPr lang="fi-FI"/>
          </a:p>
        </p:txBody>
      </p:sp>
      <p:pic>
        <p:nvPicPr>
          <p:cNvPr id="29" name="Graphic 34">
            <a:extLst>
              <a:ext uri="{FF2B5EF4-FFF2-40B4-BE49-F238E27FC236}">
                <a16:creationId xmlns:a16="http://schemas.microsoft.com/office/drawing/2014/main" id="{20F881BD-0E1F-2C21-B40D-EE338D5C43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73556" y="315646"/>
            <a:ext cx="279921" cy="279921"/>
          </a:xfrm>
          <a:prstGeom prst="rect">
            <a:avLst/>
          </a:prstGeom>
        </p:spPr>
      </p:pic>
    </p:spTree>
    <p:extLst>
      <p:ext uri="{BB962C8B-B14F-4D97-AF65-F5344CB8AC3E}">
        <p14:creationId xmlns:p14="http://schemas.microsoft.com/office/powerpoint/2010/main" val="3534565920"/>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Osan ylätunnist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02C43FC-74CB-91C7-B91E-01D45CB3A29D}"/>
              </a:ext>
            </a:extLst>
          </p:cNvPr>
          <p:cNvSpPr>
            <a:spLocks noGrp="1"/>
          </p:cNvSpPr>
          <p:nvPr>
            <p:ph type="dt" sz="half" idx="10"/>
          </p:nvPr>
        </p:nvSpPr>
        <p:spPr>
          <a:xfrm>
            <a:off x="4691063" y="359595"/>
            <a:ext cx="2389187" cy="225214"/>
          </a:xfrm>
        </p:spPr>
        <p:txBody>
          <a:bodyPr/>
          <a:lstStyle/>
          <a:p>
            <a:fld id="{8BA46C87-7A70-A540-9701-2BA783E65824}" type="datetime1">
              <a:rPr lang="fi-FI" smtClean="0"/>
              <a:t>15.4.2025</a:t>
            </a:fld>
            <a:endParaRPr lang="fi-FI"/>
          </a:p>
        </p:txBody>
      </p:sp>
      <p:sp>
        <p:nvSpPr>
          <p:cNvPr id="5" name="Alatunnisteen paikkamerkki 4">
            <a:extLst>
              <a:ext uri="{FF2B5EF4-FFF2-40B4-BE49-F238E27FC236}">
                <a16:creationId xmlns:a16="http://schemas.microsoft.com/office/drawing/2014/main" id="{E1E190D3-6291-ACEF-06D5-F4826C5D4E84}"/>
              </a:ext>
            </a:extLst>
          </p:cNvPr>
          <p:cNvSpPr>
            <a:spLocks noGrp="1"/>
          </p:cNvSpPr>
          <p:nvPr>
            <p:ph type="ftr" sz="quarter" idx="11"/>
          </p:nvPr>
        </p:nvSpPr>
        <p:spPr/>
        <p:txBody>
          <a:bodyPr/>
          <a:lstStyle/>
          <a:p>
            <a:endParaRPr lang="fi-FI"/>
          </a:p>
        </p:txBody>
      </p:sp>
      <p:sp>
        <p:nvSpPr>
          <p:cNvPr id="15" name="Otsikko 1">
            <a:extLst>
              <a:ext uri="{FF2B5EF4-FFF2-40B4-BE49-F238E27FC236}">
                <a16:creationId xmlns:a16="http://schemas.microsoft.com/office/drawing/2014/main" id="{8CD68106-1187-66BE-A265-446C7DC4D7DC}"/>
              </a:ext>
            </a:extLst>
          </p:cNvPr>
          <p:cNvSpPr>
            <a:spLocks noGrp="1"/>
          </p:cNvSpPr>
          <p:nvPr>
            <p:ph type="title"/>
          </p:nvPr>
        </p:nvSpPr>
        <p:spPr>
          <a:xfrm>
            <a:off x="595901" y="1102206"/>
            <a:ext cx="4676743"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6" name="Sisällön paikkamerkki 2">
            <a:extLst>
              <a:ext uri="{FF2B5EF4-FFF2-40B4-BE49-F238E27FC236}">
                <a16:creationId xmlns:a16="http://schemas.microsoft.com/office/drawing/2014/main" id="{6980DAFC-1C78-F1BB-4A57-0FC31F1411B7}"/>
              </a:ext>
            </a:extLst>
          </p:cNvPr>
          <p:cNvSpPr>
            <a:spLocks noGrp="1"/>
          </p:cNvSpPr>
          <p:nvPr>
            <p:ph idx="1"/>
          </p:nvPr>
        </p:nvSpPr>
        <p:spPr>
          <a:xfrm>
            <a:off x="595900" y="2411663"/>
            <a:ext cx="6173035" cy="977046"/>
          </a:xfrm>
          <a:prstGeom prst="rect">
            <a:avLst/>
          </a:prstGeom>
        </p:spPr>
        <p:txBody>
          <a:bodyPr/>
          <a:lstStyle>
            <a:lvl1pPr>
              <a:lnSpc>
                <a:spcPts val="1780"/>
              </a:lnSpc>
              <a:defRPr/>
            </a:lvl1pPr>
            <a:lvl2pPr>
              <a:lnSpc>
                <a:spcPts val="1780"/>
              </a:lnSpc>
              <a:defRPr/>
            </a:lvl2pPr>
            <a:lvl3pPr>
              <a:lnSpc>
                <a:spcPts val="1780"/>
              </a:lnSpc>
              <a:defRPr/>
            </a:lvl3pPr>
            <a:lvl4pPr marL="490538" indent="-173038">
              <a:lnSpc>
                <a:spcPts val="1780"/>
              </a:lnSpc>
              <a:tabLst/>
              <a:defRPr/>
            </a:lvl4pPr>
            <a:lvl5pPr marL="674688" indent="-184150">
              <a:lnSpc>
                <a:spcPts val="1780"/>
              </a:lnSpc>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8" name="Tekstin paikkamerkki 17">
            <a:extLst>
              <a:ext uri="{FF2B5EF4-FFF2-40B4-BE49-F238E27FC236}">
                <a16:creationId xmlns:a16="http://schemas.microsoft.com/office/drawing/2014/main" id="{F9A3A456-3525-3F6D-F817-611515AA78B3}"/>
              </a:ext>
            </a:extLst>
          </p:cNvPr>
          <p:cNvSpPr>
            <a:spLocks noGrp="1"/>
          </p:cNvSpPr>
          <p:nvPr>
            <p:ph type="body" sz="quarter" idx="15"/>
          </p:nvPr>
        </p:nvSpPr>
        <p:spPr>
          <a:xfrm>
            <a:off x="815580" y="3772851"/>
            <a:ext cx="2272003" cy="444299"/>
          </a:xfrm>
          <a:prstGeom prst="rect">
            <a:avLst/>
          </a:prstGeom>
        </p:spPr>
        <p:txBody>
          <a:bodyPr anchor="b">
            <a:noAutofit/>
          </a:bodyPr>
          <a:lstStyle>
            <a:lvl1pPr>
              <a:lnSpc>
                <a:spcPct val="100000"/>
              </a:lnSpc>
              <a:buFontTx/>
              <a:buNone/>
              <a:defRPr sz="1200">
                <a:solidFill>
                  <a:schemeClr val="tx2"/>
                </a:solidFill>
                <a:latin typeface="Bebas Neue" panose="020B0606020202050201" pitchFamily="34" charset="77"/>
              </a:defRPr>
            </a:lvl1pPr>
            <a:lvl2pPr marL="9525" indent="0">
              <a:lnSpc>
                <a:spcPct val="100000"/>
              </a:lnSpc>
              <a:buFontTx/>
              <a:buNone/>
              <a:defRPr sz="1200">
                <a:solidFill>
                  <a:schemeClr val="tx2"/>
                </a:solidFill>
                <a:latin typeface="Bebas Neue" panose="020B0606020202050201" pitchFamily="34" charset="77"/>
              </a:defRPr>
            </a:lvl2pPr>
            <a:lvl3pPr marL="184150" indent="0">
              <a:lnSpc>
                <a:spcPct val="100000"/>
              </a:lnSpc>
              <a:buFontTx/>
              <a:buNone/>
              <a:defRPr sz="1200">
                <a:solidFill>
                  <a:schemeClr val="tx2"/>
                </a:solidFill>
                <a:latin typeface="Bebas Neue" panose="020B0606020202050201" pitchFamily="34" charset="77"/>
              </a:defRPr>
            </a:lvl3pPr>
            <a:lvl4pPr marL="1371600" indent="0">
              <a:lnSpc>
                <a:spcPct val="100000"/>
              </a:lnSpc>
              <a:buFontTx/>
              <a:buNone/>
              <a:defRPr sz="1200">
                <a:solidFill>
                  <a:schemeClr val="tx2"/>
                </a:solidFill>
                <a:latin typeface="Bebas Neue" panose="020B0606020202050201" pitchFamily="34" charset="77"/>
              </a:defRPr>
            </a:lvl4pPr>
            <a:lvl5pPr marL="1828800" indent="0">
              <a:lnSpc>
                <a:spcPct val="100000"/>
              </a:lnSpc>
              <a:buFontTx/>
              <a:buNone/>
              <a:defRPr sz="1200">
                <a:solidFill>
                  <a:schemeClr val="tx2"/>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Tekstin paikkamerkki 13">
            <a:extLst>
              <a:ext uri="{FF2B5EF4-FFF2-40B4-BE49-F238E27FC236}">
                <a16:creationId xmlns:a16="http://schemas.microsoft.com/office/drawing/2014/main" id="{B4C3B119-B735-7A9F-036F-84982A869110}"/>
              </a:ext>
            </a:extLst>
          </p:cNvPr>
          <p:cNvSpPr>
            <a:spLocks noGrp="1"/>
          </p:cNvSpPr>
          <p:nvPr>
            <p:ph type="body" sz="quarter" idx="14"/>
          </p:nvPr>
        </p:nvSpPr>
        <p:spPr>
          <a:xfrm>
            <a:off x="815581" y="4242747"/>
            <a:ext cx="2272003" cy="2231907"/>
          </a:xfrm>
          <a:prstGeom prst="rect">
            <a:avLst/>
          </a:prstGeom>
        </p:spPr>
        <p:txBody>
          <a:bodyPr>
            <a:noAutofit/>
          </a:bodyPr>
          <a:lstStyle>
            <a:lvl1pPr>
              <a:lnSpc>
                <a:spcPts val="900"/>
              </a:lnSpc>
              <a:spcBef>
                <a:spcPts val="600"/>
              </a:spcBef>
              <a:defRPr sz="750">
                <a:solidFill>
                  <a:schemeClr val="tx2"/>
                </a:solidFill>
              </a:defRPr>
            </a:lvl1pPr>
            <a:lvl2pPr>
              <a:lnSpc>
                <a:spcPts val="900"/>
              </a:lnSpc>
              <a:spcBef>
                <a:spcPts val="600"/>
              </a:spcBef>
              <a:defRPr sz="750">
                <a:solidFill>
                  <a:schemeClr val="tx2"/>
                </a:solidFill>
              </a:defRPr>
            </a:lvl2pPr>
            <a:lvl3pPr>
              <a:lnSpc>
                <a:spcPts val="900"/>
              </a:lnSpc>
              <a:spcBef>
                <a:spcPts val="600"/>
              </a:spcBef>
              <a:defRPr sz="750">
                <a:solidFill>
                  <a:schemeClr val="tx2"/>
                </a:solidFill>
              </a:defRPr>
            </a:lvl3pPr>
            <a:lvl4pPr>
              <a:lnSpc>
                <a:spcPts val="900"/>
              </a:lnSpc>
              <a:spcBef>
                <a:spcPts val="600"/>
              </a:spcBef>
              <a:defRPr sz="750">
                <a:solidFill>
                  <a:schemeClr val="tx2"/>
                </a:solidFill>
              </a:defRPr>
            </a:lvl4pPr>
            <a:lvl5pPr>
              <a:lnSpc>
                <a:spcPts val="900"/>
              </a:lnSpc>
              <a:spcBef>
                <a:spcPts val="600"/>
              </a:spcBef>
              <a:defRPr sz="75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4" name="Tekstin paikkamerkki 17">
            <a:extLst>
              <a:ext uri="{FF2B5EF4-FFF2-40B4-BE49-F238E27FC236}">
                <a16:creationId xmlns:a16="http://schemas.microsoft.com/office/drawing/2014/main" id="{2A6CDE58-A5C8-1222-A583-554E470EA1CF}"/>
              </a:ext>
            </a:extLst>
          </p:cNvPr>
          <p:cNvSpPr>
            <a:spLocks noGrp="1"/>
          </p:cNvSpPr>
          <p:nvPr>
            <p:ph type="body" sz="quarter" idx="16"/>
          </p:nvPr>
        </p:nvSpPr>
        <p:spPr>
          <a:xfrm>
            <a:off x="3594406" y="3772851"/>
            <a:ext cx="2272003" cy="444299"/>
          </a:xfrm>
          <a:prstGeom prst="rect">
            <a:avLst/>
          </a:prstGeom>
        </p:spPr>
        <p:txBody>
          <a:bodyPr anchor="b">
            <a:noAutofit/>
          </a:bodyPr>
          <a:lstStyle>
            <a:lvl1pPr>
              <a:lnSpc>
                <a:spcPct val="100000"/>
              </a:lnSpc>
              <a:buFontTx/>
              <a:buNone/>
              <a:defRPr sz="1200">
                <a:solidFill>
                  <a:schemeClr val="bg1"/>
                </a:solidFill>
                <a:latin typeface="Bebas Neue" panose="020B0606020202050201" pitchFamily="34" charset="77"/>
              </a:defRPr>
            </a:lvl1pPr>
            <a:lvl2pPr marL="9525" indent="0">
              <a:lnSpc>
                <a:spcPct val="100000"/>
              </a:lnSpc>
              <a:buFontTx/>
              <a:buNone/>
              <a:defRPr sz="1200">
                <a:solidFill>
                  <a:schemeClr val="bg1"/>
                </a:solidFill>
                <a:latin typeface="Bebas Neue" panose="020B0606020202050201" pitchFamily="34" charset="77"/>
              </a:defRPr>
            </a:lvl2pPr>
            <a:lvl3pPr marL="184150" indent="0">
              <a:lnSpc>
                <a:spcPct val="100000"/>
              </a:lnSpc>
              <a:buFontTx/>
              <a:buNone/>
              <a:defRPr sz="1200">
                <a:solidFill>
                  <a:schemeClr val="bg1"/>
                </a:solidFill>
                <a:latin typeface="Bebas Neue" panose="020B0606020202050201" pitchFamily="34" charset="77"/>
              </a:defRPr>
            </a:lvl3pPr>
            <a:lvl4pPr marL="1371600" indent="0">
              <a:lnSpc>
                <a:spcPct val="100000"/>
              </a:lnSpc>
              <a:buFontTx/>
              <a:buNone/>
              <a:defRPr sz="1200">
                <a:solidFill>
                  <a:schemeClr val="bg1"/>
                </a:solidFill>
                <a:latin typeface="Bebas Neue" panose="020B0606020202050201" pitchFamily="34" charset="77"/>
              </a:defRPr>
            </a:lvl4pPr>
            <a:lvl5pPr marL="1828800" indent="0">
              <a:lnSpc>
                <a:spcPct val="100000"/>
              </a:lnSpc>
              <a:buFontTx/>
              <a:buNone/>
              <a:defRPr sz="12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5" name="Tekstin paikkamerkki 13">
            <a:extLst>
              <a:ext uri="{FF2B5EF4-FFF2-40B4-BE49-F238E27FC236}">
                <a16:creationId xmlns:a16="http://schemas.microsoft.com/office/drawing/2014/main" id="{AD6AABA3-9EE5-6232-82E9-53560386E94C}"/>
              </a:ext>
            </a:extLst>
          </p:cNvPr>
          <p:cNvSpPr>
            <a:spLocks noGrp="1"/>
          </p:cNvSpPr>
          <p:nvPr>
            <p:ph type="body" sz="quarter" idx="17"/>
          </p:nvPr>
        </p:nvSpPr>
        <p:spPr>
          <a:xfrm>
            <a:off x="3594407" y="4242747"/>
            <a:ext cx="2272003" cy="2231907"/>
          </a:xfrm>
          <a:prstGeom prst="rect">
            <a:avLst/>
          </a:prstGeom>
        </p:spPr>
        <p:txBody>
          <a:bodyPr>
            <a:noAutofit/>
          </a:bodyPr>
          <a:lstStyle>
            <a:lvl1pPr>
              <a:lnSpc>
                <a:spcPts val="900"/>
              </a:lnSpc>
              <a:spcBef>
                <a:spcPts val="600"/>
              </a:spcBef>
              <a:defRPr sz="750">
                <a:solidFill>
                  <a:schemeClr val="bg1"/>
                </a:solidFill>
              </a:defRPr>
            </a:lvl1pPr>
            <a:lvl2pPr>
              <a:lnSpc>
                <a:spcPts val="900"/>
              </a:lnSpc>
              <a:spcBef>
                <a:spcPts val="600"/>
              </a:spcBef>
              <a:defRPr sz="750">
                <a:solidFill>
                  <a:schemeClr val="bg1"/>
                </a:solidFill>
              </a:defRPr>
            </a:lvl2pPr>
            <a:lvl3pPr>
              <a:lnSpc>
                <a:spcPts val="900"/>
              </a:lnSpc>
              <a:spcBef>
                <a:spcPts val="600"/>
              </a:spcBef>
              <a:defRPr sz="750">
                <a:solidFill>
                  <a:schemeClr val="bg1"/>
                </a:solidFill>
              </a:defRPr>
            </a:lvl3pPr>
            <a:lvl4pPr>
              <a:lnSpc>
                <a:spcPts val="900"/>
              </a:lnSpc>
              <a:spcBef>
                <a:spcPts val="600"/>
              </a:spcBef>
              <a:defRPr sz="750">
                <a:solidFill>
                  <a:schemeClr val="bg1"/>
                </a:solidFill>
              </a:defRPr>
            </a:lvl4pPr>
            <a:lvl5pPr>
              <a:lnSpc>
                <a:spcPts val="900"/>
              </a:lnSpc>
              <a:spcBef>
                <a:spcPts val="600"/>
              </a:spcBef>
              <a:defRPr sz="75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6" name="Tekstin paikkamerkki 17">
            <a:extLst>
              <a:ext uri="{FF2B5EF4-FFF2-40B4-BE49-F238E27FC236}">
                <a16:creationId xmlns:a16="http://schemas.microsoft.com/office/drawing/2014/main" id="{9D237E81-7093-1BFF-F309-FE450B4CD02A}"/>
              </a:ext>
            </a:extLst>
          </p:cNvPr>
          <p:cNvSpPr>
            <a:spLocks noGrp="1"/>
          </p:cNvSpPr>
          <p:nvPr>
            <p:ph type="body" sz="quarter" idx="18"/>
          </p:nvPr>
        </p:nvSpPr>
        <p:spPr>
          <a:xfrm>
            <a:off x="6385107" y="3772851"/>
            <a:ext cx="2272003" cy="444299"/>
          </a:xfrm>
          <a:prstGeom prst="rect">
            <a:avLst/>
          </a:prstGeom>
        </p:spPr>
        <p:txBody>
          <a:bodyPr anchor="b">
            <a:noAutofit/>
          </a:bodyPr>
          <a:lstStyle>
            <a:lvl1pPr>
              <a:lnSpc>
                <a:spcPct val="100000"/>
              </a:lnSpc>
              <a:buFontTx/>
              <a:buNone/>
              <a:defRPr sz="1200">
                <a:solidFill>
                  <a:schemeClr val="bg1"/>
                </a:solidFill>
                <a:latin typeface="Bebas Neue" panose="020B0606020202050201" pitchFamily="34" charset="77"/>
              </a:defRPr>
            </a:lvl1pPr>
            <a:lvl2pPr marL="9525" indent="0">
              <a:lnSpc>
                <a:spcPct val="100000"/>
              </a:lnSpc>
              <a:buFontTx/>
              <a:buNone/>
              <a:defRPr sz="1200">
                <a:solidFill>
                  <a:schemeClr val="bg1"/>
                </a:solidFill>
                <a:latin typeface="Bebas Neue" panose="020B0606020202050201" pitchFamily="34" charset="77"/>
              </a:defRPr>
            </a:lvl2pPr>
            <a:lvl3pPr marL="184150" indent="0">
              <a:lnSpc>
                <a:spcPct val="100000"/>
              </a:lnSpc>
              <a:buFontTx/>
              <a:buNone/>
              <a:defRPr sz="1200">
                <a:solidFill>
                  <a:schemeClr val="bg1"/>
                </a:solidFill>
                <a:latin typeface="Bebas Neue" panose="020B0606020202050201" pitchFamily="34" charset="77"/>
              </a:defRPr>
            </a:lvl3pPr>
            <a:lvl4pPr marL="1371600" indent="0">
              <a:lnSpc>
                <a:spcPct val="100000"/>
              </a:lnSpc>
              <a:buFontTx/>
              <a:buNone/>
              <a:defRPr sz="1200">
                <a:solidFill>
                  <a:schemeClr val="bg1"/>
                </a:solidFill>
                <a:latin typeface="Bebas Neue" panose="020B0606020202050201" pitchFamily="34" charset="77"/>
              </a:defRPr>
            </a:lvl4pPr>
            <a:lvl5pPr marL="1828800" indent="0">
              <a:lnSpc>
                <a:spcPct val="100000"/>
              </a:lnSpc>
              <a:buFontTx/>
              <a:buNone/>
              <a:defRPr sz="12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7" name="Tekstin paikkamerkki 13">
            <a:extLst>
              <a:ext uri="{FF2B5EF4-FFF2-40B4-BE49-F238E27FC236}">
                <a16:creationId xmlns:a16="http://schemas.microsoft.com/office/drawing/2014/main" id="{B385108F-422F-C9F6-C254-0333FAF7398F}"/>
              </a:ext>
            </a:extLst>
          </p:cNvPr>
          <p:cNvSpPr>
            <a:spLocks noGrp="1"/>
          </p:cNvSpPr>
          <p:nvPr>
            <p:ph type="body" sz="quarter" idx="19"/>
          </p:nvPr>
        </p:nvSpPr>
        <p:spPr>
          <a:xfrm>
            <a:off x="6385108" y="4242747"/>
            <a:ext cx="2272003" cy="2231907"/>
          </a:xfrm>
          <a:prstGeom prst="rect">
            <a:avLst/>
          </a:prstGeom>
        </p:spPr>
        <p:txBody>
          <a:bodyPr>
            <a:noAutofit/>
          </a:bodyPr>
          <a:lstStyle>
            <a:lvl1pPr>
              <a:lnSpc>
                <a:spcPts val="900"/>
              </a:lnSpc>
              <a:spcBef>
                <a:spcPts val="600"/>
              </a:spcBef>
              <a:defRPr sz="750">
                <a:solidFill>
                  <a:schemeClr val="bg1"/>
                </a:solidFill>
              </a:defRPr>
            </a:lvl1pPr>
            <a:lvl2pPr>
              <a:lnSpc>
                <a:spcPts val="900"/>
              </a:lnSpc>
              <a:spcBef>
                <a:spcPts val="600"/>
              </a:spcBef>
              <a:defRPr sz="750">
                <a:solidFill>
                  <a:schemeClr val="bg1"/>
                </a:solidFill>
              </a:defRPr>
            </a:lvl2pPr>
            <a:lvl3pPr>
              <a:lnSpc>
                <a:spcPts val="900"/>
              </a:lnSpc>
              <a:spcBef>
                <a:spcPts val="600"/>
              </a:spcBef>
              <a:defRPr sz="750">
                <a:solidFill>
                  <a:schemeClr val="bg1"/>
                </a:solidFill>
              </a:defRPr>
            </a:lvl3pPr>
            <a:lvl4pPr>
              <a:lnSpc>
                <a:spcPts val="900"/>
              </a:lnSpc>
              <a:spcBef>
                <a:spcPts val="600"/>
              </a:spcBef>
              <a:defRPr sz="750">
                <a:solidFill>
                  <a:schemeClr val="bg1"/>
                </a:solidFill>
              </a:defRPr>
            </a:lvl4pPr>
            <a:lvl5pPr>
              <a:lnSpc>
                <a:spcPts val="900"/>
              </a:lnSpc>
              <a:spcBef>
                <a:spcPts val="600"/>
              </a:spcBef>
              <a:defRPr sz="75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8" name="Tekstin paikkamerkki 17">
            <a:extLst>
              <a:ext uri="{FF2B5EF4-FFF2-40B4-BE49-F238E27FC236}">
                <a16:creationId xmlns:a16="http://schemas.microsoft.com/office/drawing/2014/main" id="{33AE046E-A830-EFBA-DF7E-CFB2790C4E12}"/>
              </a:ext>
            </a:extLst>
          </p:cNvPr>
          <p:cNvSpPr>
            <a:spLocks noGrp="1"/>
          </p:cNvSpPr>
          <p:nvPr>
            <p:ph type="body" sz="quarter" idx="20"/>
          </p:nvPr>
        </p:nvSpPr>
        <p:spPr>
          <a:xfrm>
            <a:off x="9163933" y="3772851"/>
            <a:ext cx="2272003" cy="444299"/>
          </a:xfrm>
          <a:prstGeom prst="rect">
            <a:avLst/>
          </a:prstGeom>
        </p:spPr>
        <p:txBody>
          <a:bodyPr anchor="b">
            <a:noAutofit/>
          </a:bodyPr>
          <a:lstStyle>
            <a:lvl1pPr>
              <a:lnSpc>
                <a:spcPct val="100000"/>
              </a:lnSpc>
              <a:buFontTx/>
              <a:buNone/>
              <a:defRPr sz="1200">
                <a:solidFill>
                  <a:schemeClr val="tx2"/>
                </a:solidFill>
                <a:latin typeface="Bebas Neue" panose="020B0606020202050201" pitchFamily="34" charset="77"/>
              </a:defRPr>
            </a:lvl1pPr>
            <a:lvl2pPr marL="9525" indent="0">
              <a:lnSpc>
                <a:spcPct val="100000"/>
              </a:lnSpc>
              <a:buFontTx/>
              <a:buNone/>
              <a:defRPr sz="1200">
                <a:solidFill>
                  <a:schemeClr val="tx2"/>
                </a:solidFill>
                <a:latin typeface="Bebas Neue" panose="020B0606020202050201" pitchFamily="34" charset="77"/>
              </a:defRPr>
            </a:lvl2pPr>
            <a:lvl3pPr marL="184150" indent="0">
              <a:lnSpc>
                <a:spcPct val="100000"/>
              </a:lnSpc>
              <a:buFontTx/>
              <a:buNone/>
              <a:defRPr sz="1200">
                <a:solidFill>
                  <a:schemeClr val="tx2"/>
                </a:solidFill>
                <a:latin typeface="Bebas Neue" panose="020B0606020202050201" pitchFamily="34" charset="77"/>
              </a:defRPr>
            </a:lvl3pPr>
            <a:lvl4pPr marL="1371600" indent="0">
              <a:lnSpc>
                <a:spcPct val="100000"/>
              </a:lnSpc>
              <a:buFontTx/>
              <a:buNone/>
              <a:defRPr sz="1200">
                <a:solidFill>
                  <a:schemeClr val="tx2"/>
                </a:solidFill>
                <a:latin typeface="Bebas Neue" panose="020B0606020202050201" pitchFamily="34" charset="77"/>
              </a:defRPr>
            </a:lvl4pPr>
            <a:lvl5pPr marL="1828800" indent="0">
              <a:lnSpc>
                <a:spcPct val="100000"/>
              </a:lnSpc>
              <a:buFontTx/>
              <a:buNone/>
              <a:defRPr sz="1200">
                <a:solidFill>
                  <a:schemeClr val="tx2"/>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9" name="Tekstin paikkamerkki 13">
            <a:extLst>
              <a:ext uri="{FF2B5EF4-FFF2-40B4-BE49-F238E27FC236}">
                <a16:creationId xmlns:a16="http://schemas.microsoft.com/office/drawing/2014/main" id="{C6D84DC2-0708-EE86-6B15-360862CD4073}"/>
              </a:ext>
            </a:extLst>
          </p:cNvPr>
          <p:cNvSpPr>
            <a:spLocks noGrp="1"/>
          </p:cNvSpPr>
          <p:nvPr>
            <p:ph type="body" sz="quarter" idx="21"/>
          </p:nvPr>
        </p:nvSpPr>
        <p:spPr>
          <a:xfrm>
            <a:off x="9163934" y="4242747"/>
            <a:ext cx="2272003" cy="2231907"/>
          </a:xfrm>
          <a:prstGeom prst="rect">
            <a:avLst/>
          </a:prstGeom>
        </p:spPr>
        <p:txBody>
          <a:bodyPr>
            <a:noAutofit/>
          </a:bodyPr>
          <a:lstStyle>
            <a:lvl1pPr>
              <a:lnSpc>
                <a:spcPts val="900"/>
              </a:lnSpc>
              <a:spcBef>
                <a:spcPts val="600"/>
              </a:spcBef>
              <a:defRPr sz="750">
                <a:solidFill>
                  <a:schemeClr val="tx2"/>
                </a:solidFill>
              </a:defRPr>
            </a:lvl1pPr>
            <a:lvl2pPr>
              <a:lnSpc>
                <a:spcPts val="900"/>
              </a:lnSpc>
              <a:spcBef>
                <a:spcPts val="600"/>
              </a:spcBef>
              <a:defRPr sz="750">
                <a:solidFill>
                  <a:schemeClr val="tx2"/>
                </a:solidFill>
              </a:defRPr>
            </a:lvl2pPr>
            <a:lvl3pPr>
              <a:lnSpc>
                <a:spcPts val="900"/>
              </a:lnSpc>
              <a:spcBef>
                <a:spcPts val="600"/>
              </a:spcBef>
              <a:defRPr sz="750">
                <a:solidFill>
                  <a:schemeClr val="tx2"/>
                </a:solidFill>
              </a:defRPr>
            </a:lvl3pPr>
            <a:lvl4pPr>
              <a:lnSpc>
                <a:spcPts val="900"/>
              </a:lnSpc>
              <a:spcBef>
                <a:spcPts val="600"/>
              </a:spcBef>
              <a:defRPr sz="750">
                <a:solidFill>
                  <a:schemeClr val="tx2"/>
                </a:solidFill>
              </a:defRPr>
            </a:lvl4pPr>
            <a:lvl5pPr>
              <a:lnSpc>
                <a:spcPts val="900"/>
              </a:lnSpc>
              <a:spcBef>
                <a:spcPts val="600"/>
              </a:spcBef>
              <a:defRPr sz="75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68633660"/>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40A6746-E309-29E7-0E30-BB89172D5B77}"/>
              </a:ext>
            </a:extLst>
          </p:cNvPr>
          <p:cNvSpPr/>
          <p:nvPr userDrawn="1"/>
        </p:nvSpPr>
        <p:spPr>
          <a:xfrm>
            <a:off x="6107877" y="-13447"/>
            <a:ext cx="6084124" cy="6871447"/>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isällön paikkamerkki 2">
            <a:extLst>
              <a:ext uri="{FF2B5EF4-FFF2-40B4-BE49-F238E27FC236}">
                <a16:creationId xmlns:a16="http://schemas.microsoft.com/office/drawing/2014/main" id="{AB6B2E54-030E-C0B6-46D3-49F9D2090B1D}"/>
              </a:ext>
            </a:extLst>
          </p:cNvPr>
          <p:cNvSpPr>
            <a:spLocks noGrp="1"/>
          </p:cNvSpPr>
          <p:nvPr>
            <p:ph sz="half" idx="1"/>
          </p:nvPr>
        </p:nvSpPr>
        <p:spPr>
          <a:xfrm>
            <a:off x="618697" y="2407763"/>
            <a:ext cx="4072366" cy="4289537"/>
          </a:xfrm>
          <a:prstGeom prst="rect">
            <a:avLst/>
          </a:prstGeom>
        </p:spPr>
        <p:txBody>
          <a:bodyPr>
            <a:normAutofit/>
          </a:bodyPr>
          <a:lstStyle>
            <a:lvl1pPr>
              <a:lnSpc>
                <a:spcPts val="1780"/>
              </a:lnSpc>
              <a:spcBef>
                <a:spcPts val="1000"/>
              </a:spcBef>
              <a:defRPr sz="1200">
                <a:solidFill>
                  <a:schemeClr val="tx1"/>
                </a:solidFill>
              </a:defRPr>
            </a:lvl1pPr>
            <a:lvl2pPr>
              <a:lnSpc>
                <a:spcPts val="1780"/>
              </a:lnSpc>
              <a:spcBef>
                <a:spcPts val="1000"/>
              </a:spcBef>
              <a:defRPr sz="1200">
                <a:solidFill>
                  <a:schemeClr val="tx1"/>
                </a:solidFill>
              </a:defRPr>
            </a:lvl2pPr>
            <a:lvl3pPr>
              <a:lnSpc>
                <a:spcPts val="1780"/>
              </a:lnSpc>
              <a:spcBef>
                <a:spcPts val="1000"/>
              </a:spcBef>
              <a:defRPr sz="1200">
                <a:solidFill>
                  <a:schemeClr val="tx1"/>
                </a:solidFill>
              </a:defRPr>
            </a:lvl3pPr>
            <a:lvl4pPr marL="498475" indent="-179388">
              <a:lnSpc>
                <a:spcPts val="1780"/>
              </a:lnSpc>
              <a:spcBef>
                <a:spcPts val="1000"/>
              </a:spcBef>
              <a:tabLst/>
              <a:defRPr sz="1200">
                <a:solidFill>
                  <a:schemeClr val="tx1"/>
                </a:solidFill>
              </a:defRPr>
            </a:lvl4pPr>
            <a:lvl5pPr marL="676275" indent="-177800">
              <a:lnSpc>
                <a:spcPts val="1780"/>
              </a:lnSpc>
              <a:spcBef>
                <a:spcPts val="1000"/>
              </a:spcBef>
              <a:tabLst/>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764264C-AFFE-4E81-0338-9785907317AF}"/>
              </a:ext>
            </a:extLst>
          </p:cNvPr>
          <p:cNvSpPr>
            <a:spLocks noGrp="1"/>
          </p:cNvSpPr>
          <p:nvPr>
            <p:ph type="dt" sz="half" idx="10"/>
          </p:nvPr>
        </p:nvSpPr>
        <p:spPr>
          <a:xfrm>
            <a:off x="4691063" y="335844"/>
            <a:ext cx="1416813" cy="279921"/>
          </a:xfrm>
        </p:spPr>
        <p:txBody>
          <a:bodyPr/>
          <a:lstStyle>
            <a:lvl1pPr>
              <a:defRPr>
                <a:solidFill>
                  <a:schemeClr val="tx2"/>
                </a:solidFill>
              </a:defRPr>
            </a:lvl1pPr>
          </a:lstStyle>
          <a:p>
            <a:fld id="{B28FA64F-5931-5842-9ABB-2C90D6BDF6C6}" type="datetime1">
              <a:rPr lang="fi-FI" smtClean="0"/>
              <a:pPr/>
              <a:t>15.4.2025</a:t>
            </a:fld>
            <a:endParaRPr lang="fi-FI"/>
          </a:p>
        </p:txBody>
      </p:sp>
      <p:sp>
        <p:nvSpPr>
          <p:cNvPr id="6" name="Alatunnisteen paikkamerkki 5">
            <a:extLst>
              <a:ext uri="{FF2B5EF4-FFF2-40B4-BE49-F238E27FC236}">
                <a16:creationId xmlns:a16="http://schemas.microsoft.com/office/drawing/2014/main" id="{80AC6A32-70DD-B96B-7E31-C4309C50FC0A}"/>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2" name="Graphic 34">
            <a:extLst>
              <a:ext uri="{FF2B5EF4-FFF2-40B4-BE49-F238E27FC236}">
                <a16:creationId xmlns:a16="http://schemas.microsoft.com/office/drawing/2014/main" id="{095083F0-269C-FB84-909B-C7F605261C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73556" y="315646"/>
            <a:ext cx="279921" cy="279921"/>
          </a:xfrm>
          <a:prstGeom prst="rect">
            <a:avLst/>
          </a:prstGeom>
        </p:spPr>
      </p:pic>
      <p:sp>
        <p:nvSpPr>
          <p:cNvPr id="4" name="Otsikko 1">
            <a:extLst>
              <a:ext uri="{FF2B5EF4-FFF2-40B4-BE49-F238E27FC236}">
                <a16:creationId xmlns:a16="http://schemas.microsoft.com/office/drawing/2014/main" id="{33EED66F-9A8D-DC6C-D802-F1D90A1DA8E9}"/>
              </a:ext>
            </a:extLst>
          </p:cNvPr>
          <p:cNvSpPr>
            <a:spLocks noGrp="1"/>
          </p:cNvSpPr>
          <p:nvPr>
            <p:ph type="title"/>
          </p:nvPr>
        </p:nvSpPr>
        <p:spPr>
          <a:xfrm>
            <a:off x="595902" y="1102206"/>
            <a:ext cx="4095162"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13">
            <a:extLst>
              <a:ext uri="{FF2B5EF4-FFF2-40B4-BE49-F238E27FC236}">
                <a16:creationId xmlns:a16="http://schemas.microsoft.com/office/drawing/2014/main" id="{8B44A346-4FE3-66DE-4721-7925AA766410}"/>
              </a:ext>
            </a:extLst>
          </p:cNvPr>
          <p:cNvSpPr>
            <a:spLocks noGrp="1"/>
          </p:cNvSpPr>
          <p:nvPr>
            <p:ph type="body" sz="quarter" idx="17"/>
          </p:nvPr>
        </p:nvSpPr>
        <p:spPr>
          <a:xfrm>
            <a:off x="6374165" y="429637"/>
            <a:ext cx="2648198" cy="5068638"/>
          </a:xfrm>
          <a:prstGeom prst="rect">
            <a:avLst/>
          </a:prstGeom>
        </p:spPr>
        <p:txBody>
          <a:bodyPr/>
          <a:lstStyle>
            <a:lvl1pPr>
              <a:lnSpc>
                <a:spcPct val="100000"/>
              </a:lnSpc>
              <a:spcBef>
                <a:spcPts val="1200"/>
              </a:spcBef>
              <a:defRPr sz="1200">
                <a:solidFill>
                  <a:schemeClr val="bg1"/>
                </a:solidFill>
              </a:defRPr>
            </a:lvl1pPr>
            <a:lvl2pPr>
              <a:lnSpc>
                <a:spcPct val="100000"/>
              </a:lnSpc>
              <a:spcBef>
                <a:spcPts val="1200"/>
              </a:spcBef>
              <a:defRPr sz="1200">
                <a:solidFill>
                  <a:schemeClr val="bg1"/>
                </a:solidFill>
              </a:defRPr>
            </a:lvl2pPr>
            <a:lvl3pPr>
              <a:lnSpc>
                <a:spcPct val="100000"/>
              </a:lnSpc>
              <a:spcBef>
                <a:spcPts val="1200"/>
              </a:spcBef>
              <a:defRPr sz="1200">
                <a:solidFill>
                  <a:schemeClr val="bg1"/>
                </a:solidFill>
              </a:defRPr>
            </a:lvl3pPr>
            <a:lvl4pPr>
              <a:lnSpc>
                <a:spcPct val="100000"/>
              </a:lnSpc>
              <a:spcBef>
                <a:spcPts val="1200"/>
              </a:spcBef>
              <a:defRPr sz="1200">
                <a:solidFill>
                  <a:schemeClr val="bg1"/>
                </a:solidFill>
              </a:defRPr>
            </a:lvl4pPr>
            <a:lvl5pPr>
              <a:lnSpc>
                <a:spcPct val="100000"/>
              </a:lnSpc>
              <a:spcBef>
                <a:spcPts val="1200"/>
              </a:spcBef>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13">
            <a:extLst>
              <a:ext uri="{FF2B5EF4-FFF2-40B4-BE49-F238E27FC236}">
                <a16:creationId xmlns:a16="http://schemas.microsoft.com/office/drawing/2014/main" id="{0DF57E0D-AFBC-3B46-CC8C-A7D4851562E9}"/>
              </a:ext>
            </a:extLst>
          </p:cNvPr>
          <p:cNvSpPr>
            <a:spLocks noGrp="1"/>
          </p:cNvSpPr>
          <p:nvPr>
            <p:ph type="body" sz="quarter" idx="19"/>
          </p:nvPr>
        </p:nvSpPr>
        <p:spPr>
          <a:xfrm>
            <a:off x="6374165" y="5652654"/>
            <a:ext cx="5192401" cy="1299475"/>
          </a:xfrm>
          <a:prstGeom prst="rect">
            <a:avLst/>
          </a:prstGeo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13">
            <a:extLst>
              <a:ext uri="{FF2B5EF4-FFF2-40B4-BE49-F238E27FC236}">
                <a16:creationId xmlns:a16="http://schemas.microsoft.com/office/drawing/2014/main" id="{C9F88D31-130C-C0F9-2804-1E8088656AED}"/>
              </a:ext>
            </a:extLst>
          </p:cNvPr>
          <p:cNvSpPr>
            <a:spLocks noGrp="1"/>
          </p:cNvSpPr>
          <p:nvPr>
            <p:ph type="body" sz="quarter" idx="20"/>
          </p:nvPr>
        </p:nvSpPr>
        <p:spPr>
          <a:xfrm>
            <a:off x="9022363" y="429637"/>
            <a:ext cx="2648198" cy="5068638"/>
          </a:xfrm>
          <a:prstGeom prst="rect">
            <a:avLst/>
          </a:prstGeom>
        </p:spPr>
        <p:txBody>
          <a:bodyPr/>
          <a:lstStyle>
            <a:lvl1pPr>
              <a:lnSpc>
                <a:spcPct val="100000"/>
              </a:lnSpc>
              <a:spcBef>
                <a:spcPts val="1200"/>
              </a:spcBef>
              <a:defRPr sz="1200">
                <a:solidFill>
                  <a:schemeClr val="bg1"/>
                </a:solidFill>
              </a:defRPr>
            </a:lvl1pPr>
            <a:lvl2pPr>
              <a:lnSpc>
                <a:spcPct val="100000"/>
              </a:lnSpc>
              <a:spcBef>
                <a:spcPts val="1200"/>
              </a:spcBef>
              <a:defRPr sz="1200">
                <a:solidFill>
                  <a:schemeClr val="bg1"/>
                </a:solidFill>
              </a:defRPr>
            </a:lvl2pPr>
            <a:lvl3pPr>
              <a:lnSpc>
                <a:spcPct val="100000"/>
              </a:lnSpc>
              <a:spcBef>
                <a:spcPts val="1200"/>
              </a:spcBef>
              <a:defRPr sz="1200">
                <a:solidFill>
                  <a:schemeClr val="bg1"/>
                </a:solidFill>
              </a:defRPr>
            </a:lvl3pPr>
            <a:lvl4pPr>
              <a:lnSpc>
                <a:spcPct val="100000"/>
              </a:lnSpc>
              <a:spcBef>
                <a:spcPts val="1200"/>
              </a:spcBef>
              <a:defRPr sz="1200">
                <a:solidFill>
                  <a:schemeClr val="bg1"/>
                </a:solidFill>
              </a:defRPr>
            </a:lvl4pPr>
            <a:lvl5pPr>
              <a:lnSpc>
                <a:spcPct val="100000"/>
              </a:lnSpc>
              <a:spcBef>
                <a:spcPts val="1200"/>
              </a:spcBef>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37268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40A6746-E309-29E7-0E30-BB89172D5B77}"/>
              </a:ext>
            </a:extLst>
          </p:cNvPr>
          <p:cNvSpPr/>
          <p:nvPr userDrawn="1"/>
        </p:nvSpPr>
        <p:spPr>
          <a:xfrm>
            <a:off x="6107876" y="-13447"/>
            <a:ext cx="6095999" cy="6871447"/>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isällön paikkamerkki 2">
            <a:extLst>
              <a:ext uri="{FF2B5EF4-FFF2-40B4-BE49-F238E27FC236}">
                <a16:creationId xmlns:a16="http://schemas.microsoft.com/office/drawing/2014/main" id="{AB6B2E54-030E-C0B6-46D3-49F9D2090B1D}"/>
              </a:ext>
            </a:extLst>
          </p:cNvPr>
          <p:cNvSpPr>
            <a:spLocks noGrp="1"/>
          </p:cNvSpPr>
          <p:nvPr>
            <p:ph sz="half" idx="1"/>
          </p:nvPr>
        </p:nvSpPr>
        <p:spPr>
          <a:xfrm>
            <a:off x="618697" y="2407763"/>
            <a:ext cx="4072366" cy="4289537"/>
          </a:xfrm>
          <a:prstGeom prst="rect">
            <a:avLst/>
          </a:prstGeom>
        </p:spPr>
        <p:txBody>
          <a:bodyPr>
            <a:normAutofit/>
          </a:bodyPr>
          <a:lstStyle>
            <a:lvl1pPr>
              <a:lnSpc>
                <a:spcPts val="1780"/>
              </a:lnSpc>
              <a:spcBef>
                <a:spcPts val="1000"/>
              </a:spcBef>
              <a:defRPr sz="1200">
                <a:solidFill>
                  <a:schemeClr val="tx1"/>
                </a:solidFill>
              </a:defRPr>
            </a:lvl1pPr>
            <a:lvl2pPr>
              <a:lnSpc>
                <a:spcPts val="1780"/>
              </a:lnSpc>
              <a:spcBef>
                <a:spcPts val="1000"/>
              </a:spcBef>
              <a:defRPr sz="1200">
                <a:solidFill>
                  <a:schemeClr val="tx1"/>
                </a:solidFill>
              </a:defRPr>
            </a:lvl2pPr>
            <a:lvl3pPr>
              <a:lnSpc>
                <a:spcPts val="1780"/>
              </a:lnSpc>
              <a:spcBef>
                <a:spcPts val="1000"/>
              </a:spcBef>
              <a:defRPr sz="1200">
                <a:solidFill>
                  <a:schemeClr val="tx1"/>
                </a:solidFill>
              </a:defRPr>
            </a:lvl3pPr>
            <a:lvl4pPr marL="498475" indent="-179388">
              <a:lnSpc>
                <a:spcPts val="1780"/>
              </a:lnSpc>
              <a:spcBef>
                <a:spcPts val="1000"/>
              </a:spcBef>
              <a:tabLst/>
              <a:defRPr sz="1200">
                <a:solidFill>
                  <a:schemeClr val="tx1"/>
                </a:solidFill>
              </a:defRPr>
            </a:lvl4pPr>
            <a:lvl5pPr marL="676275" indent="-177800">
              <a:lnSpc>
                <a:spcPts val="1780"/>
              </a:lnSpc>
              <a:spcBef>
                <a:spcPts val="1000"/>
              </a:spcBef>
              <a:tabLst/>
              <a:defRPr sz="12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764264C-AFFE-4E81-0338-9785907317AF}"/>
              </a:ext>
            </a:extLst>
          </p:cNvPr>
          <p:cNvSpPr>
            <a:spLocks noGrp="1"/>
          </p:cNvSpPr>
          <p:nvPr>
            <p:ph type="dt" sz="half" idx="10"/>
          </p:nvPr>
        </p:nvSpPr>
        <p:spPr>
          <a:xfrm>
            <a:off x="4691063" y="335844"/>
            <a:ext cx="1416813" cy="279921"/>
          </a:xfrm>
        </p:spPr>
        <p:txBody>
          <a:bodyPr/>
          <a:lstStyle>
            <a:lvl1pPr>
              <a:defRPr>
                <a:solidFill>
                  <a:schemeClr val="tx2"/>
                </a:solidFill>
              </a:defRPr>
            </a:lvl1pPr>
          </a:lstStyle>
          <a:p>
            <a:fld id="{B28FA64F-5931-5842-9ABB-2C90D6BDF6C6}" type="datetime1">
              <a:rPr lang="fi-FI" smtClean="0"/>
              <a:pPr/>
              <a:t>15.4.2025</a:t>
            </a:fld>
            <a:endParaRPr lang="fi-FI"/>
          </a:p>
        </p:txBody>
      </p:sp>
      <p:sp>
        <p:nvSpPr>
          <p:cNvPr id="6" name="Alatunnisteen paikkamerkki 5">
            <a:extLst>
              <a:ext uri="{FF2B5EF4-FFF2-40B4-BE49-F238E27FC236}">
                <a16:creationId xmlns:a16="http://schemas.microsoft.com/office/drawing/2014/main" id="{80AC6A32-70DD-B96B-7E31-C4309C50FC0A}"/>
              </a:ext>
            </a:extLst>
          </p:cNvPr>
          <p:cNvSpPr>
            <a:spLocks noGrp="1"/>
          </p:cNvSpPr>
          <p:nvPr>
            <p:ph type="ftr" sz="quarter" idx="11"/>
          </p:nvPr>
        </p:nvSpPr>
        <p:spPr/>
        <p:txBody>
          <a:bodyPr/>
          <a:lstStyle>
            <a:lvl1pPr>
              <a:defRPr>
                <a:solidFill>
                  <a:schemeClr val="tx2"/>
                </a:solidFill>
              </a:defRPr>
            </a:lvl1pPr>
          </a:lstStyle>
          <a:p>
            <a:endParaRPr lang="fi-FI"/>
          </a:p>
        </p:txBody>
      </p:sp>
      <p:pic>
        <p:nvPicPr>
          <p:cNvPr id="2" name="Graphic 34">
            <a:extLst>
              <a:ext uri="{FF2B5EF4-FFF2-40B4-BE49-F238E27FC236}">
                <a16:creationId xmlns:a16="http://schemas.microsoft.com/office/drawing/2014/main" id="{095083F0-269C-FB84-909B-C7F605261C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73556" y="315646"/>
            <a:ext cx="279921" cy="279921"/>
          </a:xfrm>
          <a:prstGeom prst="rect">
            <a:avLst/>
          </a:prstGeom>
        </p:spPr>
      </p:pic>
      <p:sp>
        <p:nvSpPr>
          <p:cNvPr id="4" name="Otsikko 1">
            <a:extLst>
              <a:ext uri="{FF2B5EF4-FFF2-40B4-BE49-F238E27FC236}">
                <a16:creationId xmlns:a16="http://schemas.microsoft.com/office/drawing/2014/main" id="{33EED66F-9A8D-DC6C-D802-F1D90A1DA8E9}"/>
              </a:ext>
            </a:extLst>
          </p:cNvPr>
          <p:cNvSpPr>
            <a:spLocks noGrp="1"/>
          </p:cNvSpPr>
          <p:nvPr>
            <p:ph type="title"/>
          </p:nvPr>
        </p:nvSpPr>
        <p:spPr>
          <a:xfrm>
            <a:off x="595902" y="1102206"/>
            <a:ext cx="4095162" cy="1325563"/>
          </a:xfrm>
        </p:spPr>
        <p:txBody>
          <a:bodyPr anchor="b"/>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13">
            <a:extLst>
              <a:ext uri="{FF2B5EF4-FFF2-40B4-BE49-F238E27FC236}">
                <a16:creationId xmlns:a16="http://schemas.microsoft.com/office/drawing/2014/main" id="{8B44A346-4FE3-66DE-4721-7925AA766410}"/>
              </a:ext>
            </a:extLst>
          </p:cNvPr>
          <p:cNvSpPr>
            <a:spLocks noGrp="1"/>
          </p:cNvSpPr>
          <p:nvPr>
            <p:ph type="body" sz="quarter" idx="17"/>
          </p:nvPr>
        </p:nvSpPr>
        <p:spPr>
          <a:xfrm>
            <a:off x="6374165" y="429637"/>
            <a:ext cx="2133022" cy="3702976"/>
          </a:xfrm>
          <a:prstGeom prst="rect">
            <a:avLst/>
          </a:prstGeom>
        </p:spPr>
        <p:txBody>
          <a:bodyPr/>
          <a:lstStyle>
            <a:lvl1pPr>
              <a:lnSpc>
                <a:spcPct val="100000"/>
              </a:lnSpc>
              <a:spcBef>
                <a:spcPts val="1200"/>
              </a:spcBef>
              <a:defRPr sz="1200">
                <a:solidFill>
                  <a:schemeClr val="bg1"/>
                </a:solidFill>
              </a:defRPr>
            </a:lvl1pPr>
            <a:lvl2pPr>
              <a:lnSpc>
                <a:spcPct val="100000"/>
              </a:lnSpc>
              <a:spcBef>
                <a:spcPts val="1200"/>
              </a:spcBef>
              <a:defRPr sz="1200">
                <a:solidFill>
                  <a:schemeClr val="bg1"/>
                </a:solidFill>
              </a:defRPr>
            </a:lvl2pPr>
            <a:lvl3pPr>
              <a:lnSpc>
                <a:spcPct val="100000"/>
              </a:lnSpc>
              <a:spcBef>
                <a:spcPts val="1200"/>
              </a:spcBef>
              <a:defRPr sz="1200">
                <a:solidFill>
                  <a:schemeClr val="bg1"/>
                </a:solidFill>
              </a:defRPr>
            </a:lvl3pPr>
            <a:lvl4pPr>
              <a:lnSpc>
                <a:spcPct val="100000"/>
              </a:lnSpc>
              <a:spcBef>
                <a:spcPts val="1200"/>
              </a:spcBef>
              <a:defRPr sz="1200">
                <a:solidFill>
                  <a:schemeClr val="bg1"/>
                </a:solidFill>
              </a:defRPr>
            </a:lvl4pPr>
            <a:lvl5pPr>
              <a:lnSpc>
                <a:spcPct val="100000"/>
              </a:lnSpc>
              <a:spcBef>
                <a:spcPts val="1200"/>
              </a:spcBef>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13">
            <a:extLst>
              <a:ext uri="{FF2B5EF4-FFF2-40B4-BE49-F238E27FC236}">
                <a16:creationId xmlns:a16="http://schemas.microsoft.com/office/drawing/2014/main" id="{0DF57E0D-AFBC-3B46-CC8C-A7D4851562E9}"/>
              </a:ext>
            </a:extLst>
          </p:cNvPr>
          <p:cNvSpPr>
            <a:spLocks noGrp="1"/>
          </p:cNvSpPr>
          <p:nvPr>
            <p:ph type="body" sz="quarter" idx="19"/>
          </p:nvPr>
        </p:nvSpPr>
        <p:spPr>
          <a:xfrm>
            <a:off x="6374165" y="4132613"/>
            <a:ext cx="2161227" cy="2564685"/>
          </a:xfrm>
          <a:prstGeom prst="rect">
            <a:avLst/>
          </a:prstGeom>
        </p:spPr>
        <p:txBody>
          <a:bodyPr/>
          <a:lstStyle>
            <a:lvl1pPr>
              <a:lnSpc>
                <a:spcPct val="100000"/>
              </a:lnSpc>
              <a:defRPr sz="1200">
                <a:solidFill>
                  <a:schemeClr val="bg1"/>
                </a:solidFill>
              </a:defRPr>
            </a:lvl1pPr>
            <a:lvl2pPr>
              <a:lnSpc>
                <a:spcPct val="100000"/>
              </a:lnSpc>
              <a:defRPr sz="1200">
                <a:solidFill>
                  <a:schemeClr val="bg1"/>
                </a:solidFill>
              </a:defRPr>
            </a:lvl2pPr>
            <a:lvl3pPr>
              <a:lnSpc>
                <a:spcPct val="100000"/>
              </a:lnSpc>
              <a:defRPr sz="120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13">
            <a:extLst>
              <a:ext uri="{FF2B5EF4-FFF2-40B4-BE49-F238E27FC236}">
                <a16:creationId xmlns:a16="http://schemas.microsoft.com/office/drawing/2014/main" id="{C9F88D31-130C-C0F9-2804-1E8088656AED}"/>
              </a:ext>
            </a:extLst>
          </p:cNvPr>
          <p:cNvSpPr>
            <a:spLocks noGrp="1"/>
          </p:cNvSpPr>
          <p:nvPr>
            <p:ph type="body" sz="quarter" idx="20"/>
          </p:nvPr>
        </p:nvSpPr>
        <p:spPr>
          <a:xfrm>
            <a:off x="8535392" y="429636"/>
            <a:ext cx="3328056" cy="6267663"/>
          </a:xfrm>
          <a:prstGeom prst="rect">
            <a:avLst/>
          </a:prstGeom>
        </p:spPr>
        <p:txBody>
          <a:bodyPr/>
          <a:lstStyle>
            <a:lvl1pPr>
              <a:lnSpc>
                <a:spcPct val="100000"/>
              </a:lnSpc>
              <a:spcBef>
                <a:spcPts val="1200"/>
              </a:spcBef>
              <a:defRPr sz="1200">
                <a:solidFill>
                  <a:schemeClr val="bg1"/>
                </a:solidFill>
              </a:defRPr>
            </a:lvl1pPr>
            <a:lvl2pPr>
              <a:lnSpc>
                <a:spcPct val="100000"/>
              </a:lnSpc>
              <a:spcBef>
                <a:spcPts val="1200"/>
              </a:spcBef>
              <a:defRPr sz="1200">
                <a:solidFill>
                  <a:schemeClr val="bg1"/>
                </a:solidFill>
              </a:defRPr>
            </a:lvl2pPr>
            <a:lvl3pPr>
              <a:lnSpc>
                <a:spcPct val="100000"/>
              </a:lnSpc>
              <a:spcBef>
                <a:spcPts val="1200"/>
              </a:spcBef>
              <a:defRPr sz="1200">
                <a:solidFill>
                  <a:schemeClr val="bg1"/>
                </a:solidFill>
              </a:defRPr>
            </a:lvl3pPr>
            <a:lvl4pPr>
              <a:lnSpc>
                <a:spcPct val="100000"/>
              </a:lnSpc>
              <a:spcBef>
                <a:spcPts val="1200"/>
              </a:spcBef>
              <a:defRPr sz="1200">
                <a:solidFill>
                  <a:schemeClr val="bg1"/>
                </a:solidFill>
              </a:defRPr>
            </a:lvl4pPr>
            <a:lvl5pPr>
              <a:lnSpc>
                <a:spcPct val="100000"/>
              </a:lnSpc>
              <a:spcBef>
                <a:spcPts val="1200"/>
              </a:spcBef>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811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F9BA9D6B-9AEC-A2B1-074F-20881E17523A}"/>
              </a:ext>
            </a:extLst>
          </p:cNvPr>
          <p:cNvSpPr>
            <a:spLocks noGrp="1"/>
          </p:cNvSpPr>
          <p:nvPr>
            <p:ph type="pic" sz="quarter" idx="12"/>
          </p:nvPr>
        </p:nvSpPr>
        <p:spPr>
          <a:xfrm>
            <a:off x="4691062" y="2230438"/>
            <a:ext cx="6860189" cy="4416425"/>
          </a:xfrm>
          <a:prstGeom prst="rect">
            <a:avLst/>
          </a:prstGeom>
        </p:spPr>
        <p:txBody>
          <a:bodyPr/>
          <a:lstStyle/>
          <a:p>
            <a:endParaRPr lang="fi-FI"/>
          </a:p>
        </p:txBody>
      </p:sp>
      <p:sp>
        <p:nvSpPr>
          <p:cNvPr id="15" name="Tekstin paikkamerkki 14">
            <a:extLst>
              <a:ext uri="{FF2B5EF4-FFF2-40B4-BE49-F238E27FC236}">
                <a16:creationId xmlns:a16="http://schemas.microsoft.com/office/drawing/2014/main" id="{B43079CC-C4B4-47F7-B5BE-7FF1F69167D9}"/>
              </a:ext>
            </a:extLst>
          </p:cNvPr>
          <p:cNvSpPr>
            <a:spLocks noGrp="1"/>
          </p:cNvSpPr>
          <p:nvPr>
            <p:ph type="body" sz="quarter" idx="11"/>
          </p:nvPr>
        </p:nvSpPr>
        <p:spPr>
          <a:xfrm>
            <a:off x="603339" y="4578463"/>
            <a:ext cx="4004287" cy="1912938"/>
          </a:xfrm>
          <a:prstGeom prst="rect">
            <a:avLst/>
          </a:prstGeom>
        </p:spPr>
        <p:txBody>
          <a:bodyPr/>
          <a:lstStyle>
            <a:lvl1pPr>
              <a:lnSpc>
                <a:spcPct val="90000"/>
              </a:lnSpc>
              <a:buFontTx/>
              <a:buNone/>
              <a:defRPr sz="2800">
                <a:solidFill>
                  <a:schemeClr val="tx1"/>
                </a:solidFill>
                <a:latin typeface="Bebas Neue" panose="020B0606020202050201" pitchFamily="34" charset="77"/>
              </a:defRPr>
            </a:lvl1pPr>
            <a:lvl2pPr marL="9525" indent="0">
              <a:lnSpc>
                <a:spcPct val="70000"/>
              </a:lnSpc>
              <a:spcBef>
                <a:spcPts val="2700"/>
              </a:spcBef>
              <a:buFontTx/>
              <a:buNone/>
              <a:tabLst/>
              <a:defRPr sz="1100">
                <a:solidFill>
                  <a:schemeClr val="tx1"/>
                </a:solidFill>
              </a:defRPr>
            </a:lvl2pPr>
            <a:lvl3pPr marL="9525" indent="0">
              <a:buFontTx/>
              <a:buNone/>
              <a:tabLst/>
              <a:defRPr sz="1100">
                <a:solidFill>
                  <a:schemeClr val="tx1"/>
                </a:solidFill>
              </a:defRPr>
            </a:lvl3pPr>
            <a:lvl4pPr marL="9525" indent="0">
              <a:buFontTx/>
              <a:buNone/>
              <a:tabLst/>
              <a:defRPr sz="1100">
                <a:solidFill>
                  <a:schemeClr val="tx1"/>
                </a:solidFill>
              </a:defRPr>
            </a:lvl4pPr>
            <a:lvl5pPr marL="9525" indent="0">
              <a:buFontTx/>
              <a:buNone/>
              <a:tabLst/>
              <a:defRPr sz="110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6" name="Päivämäärän paikkamerkki 3">
            <a:extLst>
              <a:ext uri="{FF2B5EF4-FFF2-40B4-BE49-F238E27FC236}">
                <a16:creationId xmlns:a16="http://schemas.microsoft.com/office/drawing/2014/main" id="{3F7B2128-87BC-2DC8-3215-DC5D116388FE}"/>
              </a:ext>
            </a:extLst>
          </p:cNvPr>
          <p:cNvSpPr>
            <a:spLocks noGrp="1"/>
          </p:cNvSpPr>
          <p:nvPr>
            <p:ph type="dt" sz="half" idx="2"/>
          </p:nvPr>
        </p:nvSpPr>
        <p:spPr>
          <a:xfrm>
            <a:off x="4691063" y="359594"/>
            <a:ext cx="2743200" cy="225215"/>
          </a:xfrm>
          <a:prstGeom prst="rect">
            <a:avLst/>
          </a:prstGeom>
        </p:spPr>
        <p:txBody>
          <a:bodyPr vert="horz" lIns="91440" tIns="45720" rIns="91440" bIns="45720" rtlCol="0" anchor="ctr"/>
          <a:lstStyle>
            <a:lvl1pPr algn="l">
              <a:defRPr sz="800">
                <a:solidFill>
                  <a:srgbClr val="224117"/>
                </a:solidFill>
                <a:latin typeface="Barlow Semi Condensed" pitchFamily="2" charset="77"/>
              </a:defRPr>
            </a:lvl1pPr>
          </a:lstStyle>
          <a:p>
            <a:fld id="{ADA75B63-A1D5-BC44-9862-1DAC42B1C21F}" type="datetime1">
              <a:rPr lang="fi-FI" smtClean="0"/>
              <a:pPr/>
              <a:t>15.4.2025</a:t>
            </a:fld>
            <a:endParaRPr lang="fi-FI"/>
          </a:p>
        </p:txBody>
      </p:sp>
      <p:sp>
        <p:nvSpPr>
          <p:cNvPr id="17" name="Alatunnisteen paikkamerkki 4">
            <a:extLst>
              <a:ext uri="{FF2B5EF4-FFF2-40B4-BE49-F238E27FC236}">
                <a16:creationId xmlns:a16="http://schemas.microsoft.com/office/drawing/2014/main" id="{2773165E-544C-06CD-0C01-BC76EB64CEF5}"/>
              </a:ext>
            </a:extLst>
          </p:cNvPr>
          <p:cNvSpPr>
            <a:spLocks noGrp="1"/>
          </p:cNvSpPr>
          <p:nvPr>
            <p:ph type="ftr" sz="quarter" idx="3"/>
          </p:nvPr>
        </p:nvSpPr>
        <p:spPr>
          <a:xfrm>
            <a:off x="618697" y="359595"/>
            <a:ext cx="3830013" cy="225214"/>
          </a:xfrm>
          <a:prstGeom prst="rect">
            <a:avLst/>
          </a:prstGeom>
        </p:spPr>
        <p:txBody>
          <a:bodyPr vert="horz" lIns="91440" tIns="45720" rIns="91440" bIns="45720" rtlCol="0" anchor="ctr"/>
          <a:lstStyle>
            <a:lvl1pPr marL="0" indent="0" algn="l">
              <a:tabLst>
                <a:tab pos="1944688" algn="l"/>
              </a:tabLst>
              <a:defRPr sz="800">
                <a:solidFill>
                  <a:srgbClr val="224117"/>
                </a:solidFill>
                <a:latin typeface="Barlow Semi Condensed" pitchFamily="2" charset="77"/>
              </a:defRPr>
            </a:lvl1pPr>
          </a:lstStyle>
          <a:p>
            <a:endParaRPr lang="fi-FI"/>
          </a:p>
        </p:txBody>
      </p:sp>
      <p:pic>
        <p:nvPicPr>
          <p:cNvPr id="19" name="Graphic 34">
            <a:extLst>
              <a:ext uri="{FF2B5EF4-FFF2-40B4-BE49-F238E27FC236}">
                <a16:creationId xmlns:a16="http://schemas.microsoft.com/office/drawing/2014/main" id="{1928FFE4-2FD1-ED7C-61A6-9ADE5B1D0D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73556" y="315646"/>
            <a:ext cx="279921" cy="279921"/>
          </a:xfrm>
          <a:prstGeom prst="rect">
            <a:avLst/>
          </a:prstGeom>
        </p:spPr>
      </p:pic>
      <p:sp>
        <p:nvSpPr>
          <p:cNvPr id="6" name="Suorakulmio 5">
            <a:extLst>
              <a:ext uri="{FF2B5EF4-FFF2-40B4-BE49-F238E27FC236}">
                <a16:creationId xmlns:a16="http://schemas.microsoft.com/office/drawing/2014/main" id="{8E11E8F1-266D-0A54-1DE3-CB50C327B4FB}"/>
              </a:ext>
            </a:extLst>
          </p:cNvPr>
          <p:cNvSpPr/>
          <p:nvPr userDrawn="1"/>
        </p:nvSpPr>
        <p:spPr>
          <a:xfrm>
            <a:off x="4132613" y="1116281"/>
            <a:ext cx="4332119" cy="3241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on paikkamerkki 9">
            <a:extLst>
              <a:ext uri="{FF2B5EF4-FFF2-40B4-BE49-F238E27FC236}">
                <a16:creationId xmlns:a16="http://schemas.microsoft.com/office/drawing/2014/main" id="{5C6378EE-C9A2-D7AB-5E70-4DA3C1A0CD09}"/>
              </a:ext>
            </a:extLst>
          </p:cNvPr>
          <p:cNvSpPr>
            <a:spLocks noGrp="1"/>
          </p:cNvSpPr>
          <p:nvPr>
            <p:ph type="title"/>
          </p:nvPr>
        </p:nvSpPr>
        <p:spPr>
          <a:xfrm>
            <a:off x="551970" y="1253568"/>
            <a:ext cx="7912762" cy="3111223"/>
          </a:xfrm>
          <a:prstGeom prst="rect">
            <a:avLst/>
          </a:prstGeom>
          <a:solidFill>
            <a:schemeClr val="bg1"/>
          </a:solidFill>
        </p:spPr>
        <p:txBody>
          <a:bodyPr vert="horz" lIns="91440" tIns="45720" rIns="91440" bIns="45720" rtlCol="0" anchor="b">
            <a:noAutofit/>
          </a:bodyPr>
          <a:lstStyle>
            <a:lvl1pPr>
              <a:lnSpc>
                <a:spcPts val="12000"/>
              </a:lnSpc>
              <a:defRPr sz="14000">
                <a:solidFill>
                  <a:srgbClr val="224117"/>
                </a:solidFill>
                <a:latin typeface="Bebas Neue" panose="020B0606020202050201" pitchFamily="34" charset="77"/>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698973161"/>
      </p:ext>
    </p:extLst>
  </p:cSld>
  <p:clrMapOvr>
    <a:masterClrMapping/>
  </p:clrMapOvr>
  <p:extLst>
    <p:ext uri="{DCECCB84-F9BA-43D5-87BE-67443E8EF086}">
      <p15:sldGuideLst xmlns:p15="http://schemas.microsoft.com/office/powerpoint/2012/main">
        <p15:guide id="1" pos="438" userDrawn="1">
          <p15:clr>
            <a:srgbClr val="FBAE40"/>
          </p15:clr>
        </p15:guide>
        <p15:guide id="2" orient="horz" pos="346" userDrawn="1">
          <p15:clr>
            <a:srgbClr val="FBAE40"/>
          </p15:clr>
        </p15:guide>
        <p15:guide id="3" orient="horz" pos="2500" userDrawn="1">
          <p15:clr>
            <a:srgbClr val="FBAE40"/>
          </p15:clr>
        </p15:guide>
        <p15:guide id="4" orient="horz" pos="2908" userDrawn="1">
          <p15:clr>
            <a:srgbClr val="FBAE40"/>
          </p15:clr>
        </p15:guide>
        <p15:guide id="5" pos="728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B7613D-A1B2-4CB6-9BB9-4052437E2CD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8A05AFD9-F450-3347-26AD-158D2FC3211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E09D374-032C-F4E7-9D6F-EC8B22A40513}"/>
              </a:ext>
            </a:extLst>
          </p:cNvPr>
          <p:cNvSpPr>
            <a:spLocks noGrp="1"/>
          </p:cNvSpPr>
          <p:nvPr>
            <p:ph sz="half" idx="2"/>
          </p:nvPr>
        </p:nvSpPr>
        <p:spPr>
          <a:xfrm>
            <a:off x="839788" y="2505075"/>
            <a:ext cx="5157787" cy="3684588"/>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8F97539-68B4-EBF7-781F-AE91B6CE7C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0E287CD2-0FEF-8D5A-561D-0BD11BE67961}"/>
              </a:ext>
            </a:extLst>
          </p:cNvPr>
          <p:cNvSpPr>
            <a:spLocks noGrp="1"/>
          </p:cNvSpPr>
          <p:nvPr>
            <p:ph sz="quarter" idx="4"/>
          </p:nvPr>
        </p:nvSpPr>
        <p:spPr>
          <a:xfrm>
            <a:off x="6172200" y="2505075"/>
            <a:ext cx="5183188" cy="3684588"/>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9D934D0C-203A-A635-6FDE-440DCD8CF792}"/>
              </a:ext>
            </a:extLst>
          </p:cNvPr>
          <p:cNvSpPr>
            <a:spLocks noGrp="1"/>
          </p:cNvSpPr>
          <p:nvPr>
            <p:ph type="dt" sz="half" idx="10"/>
          </p:nvPr>
        </p:nvSpPr>
        <p:spPr/>
        <p:txBody>
          <a:bodyPr/>
          <a:lstStyle/>
          <a:p>
            <a:fld id="{379506B4-1DAD-4E46-9C67-7B3A2FCA634F}" type="datetime1">
              <a:rPr lang="fi-FI" smtClean="0"/>
              <a:t>15.4.2025</a:t>
            </a:fld>
            <a:endParaRPr lang="fi-FI"/>
          </a:p>
        </p:txBody>
      </p:sp>
      <p:sp>
        <p:nvSpPr>
          <p:cNvPr id="8" name="Alatunnisteen paikkamerkki 7">
            <a:extLst>
              <a:ext uri="{FF2B5EF4-FFF2-40B4-BE49-F238E27FC236}">
                <a16:creationId xmlns:a16="http://schemas.microsoft.com/office/drawing/2014/main" id="{ABCE2D4B-2577-295E-C296-D6E6C90CAFB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1FD1257-423E-9D10-8E8C-425A222CD664}"/>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2910769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7D87BA-2343-8D5C-4F3A-331C2CAE27F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6DE5433-59EF-AB31-8E89-1B5E70A973A1}"/>
              </a:ext>
            </a:extLst>
          </p:cNvPr>
          <p:cNvSpPr>
            <a:spLocks noGrp="1"/>
          </p:cNvSpPr>
          <p:nvPr>
            <p:ph type="dt" sz="half" idx="10"/>
          </p:nvPr>
        </p:nvSpPr>
        <p:spPr/>
        <p:txBody>
          <a:bodyPr/>
          <a:lstStyle/>
          <a:p>
            <a:fld id="{74213A34-722A-0942-8FF8-31F794AF8591}" type="datetime1">
              <a:rPr lang="fi-FI" smtClean="0"/>
              <a:t>15.4.2025</a:t>
            </a:fld>
            <a:endParaRPr lang="fi-FI"/>
          </a:p>
        </p:txBody>
      </p:sp>
      <p:sp>
        <p:nvSpPr>
          <p:cNvPr id="4" name="Alatunnisteen paikkamerkki 3">
            <a:extLst>
              <a:ext uri="{FF2B5EF4-FFF2-40B4-BE49-F238E27FC236}">
                <a16:creationId xmlns:a16="http://schemas.microsoft.com/office/drawing/2014/main" id="{061993E6-AE6D-BB0A-08A5-A616D95EB9C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329FBAC8-EDCB-2A73-6BDB-916D2BB444B3}"/>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269890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rgbClr val="224117"/>
        </a:solidFill>
        <a:effectLst/>
      </p:bgPr>
    </p:bg>
    <p:spTree>
      <p:nvGrpSpPr>
        <p:cNvPr id="1" name=""/>
        <p:cNvGrpSpPr/>
        <p:nvPr/>
      </p:nvGrpSpPr>
      <p:grpSpPr>
        <a:xfrm>
          <a:off x="0" y="0"/>
          <a:ext cx="0" cy="0"/>
          <a:chOff x="0" y="0"/>
          <a:chExt cx="0" cy="0"/>
        </a:xfrm>
      </p:grpSpPr>
      <p:sp>
        <p:nvSpPr>
          <p:cNvPr id="15" name="Tekstin paikkamerkki 14">
            <a:extLst>
              <a:ext uri="{FF2B5EF4-FFF2-40B4-BE49-F238E27FC236}">
                <a16:creationId xmlns:a16="http://schemas.microsoft.com/office/drawing/2014/main" id="{B43079CC-C4B4-47F7-B5BE-7FF1F69167D9}"/>
              </a:ext>
            </a:extLst>
          </p:cNvPr>
          <p:cNvSpPr>
            <a:spLocks noGrp="1"/>
          </p:cNvSpPr>
          <p:nvPr>
            <p:ph type="body" sz="quarter" idx="11"/>
          </p:nvPr>
        </p:nvSpPr>
        <p:spPr>
          <a:xfrm>
            <a:off x="603339" y="4578463"/>
            <a:ext cx="4004287" cy="1912938"/>
          </a:xfrm>
          <a:prstGeom prst="rect">
            <a:avLst/>
          </a:prstGeom>
        </p:spPr>
        <p:txBody>
          <a:bodyPr/>
          <a:lstStyle>
            <a:lvl1pPr>
              <a:lnSpc>
                <a:spcPct val="90000"/>
              </a:lnSpc>
              <a:buFontTx/>
              <a:buNone/>
              <a:defRPr sz="2800">
                <a:solidFill>
                  <a:schemeClr val="bg1"/>
                </a:solidFill>
                <a:latin typeface="Bebas Neue" panose="020B0606020202050201" pitchFamily="34" charset="77"/>
              </a:defRPr>
            </a:lvl1pPr>
            <a:lvl2pPr marL="9525" indent="0">
              <a:lnSpc>
                <a:spcPct val="70000"/>
              </a:lnSpc>
              <a:spcBef>
                <a:spcPts val="2700"/>
              </a:spcBef>
              <a:buFontTx/>
              <a:buNone/>
              <a:tabLst/>
              <a:defRPr sz="1100">
                <a:solidFill>
                  <a:schemeClr val="bg1"/>
                </a:solidFill>
              </a:defRPr>
            </a:lvl2pPr>
            <a:lvl3pPr marL="9525" indent="0">
              <a:buFontTx/>
              <a:buNone/>
              <a:tabLst/>
              <a:defRPr sz="1100">
                <a:solidFill>
                  <a:schemeClr val="bg1"/>
                </a:solidFill>
              </a:defRPr>
            </a:lvl3pPr>
            <a:lvl4pPr marL="9525" indent="0">
              <a:buFontTx/>
              <a:buNone/>
              <a:tabLst/>
              <a:defRPr sz="1100">
                <a:solidFill>
                  <a:schemeClr val="bg1"/>
                </a:solidFill>
              </a:defRPr>
            </a:lvl4pPr>
            <a:lvl5pPr marL="9525" indent="0">
              <a:buFontTx/>
              <a:buNone/>
              <a:tabLst/>
              <a:defRPr sz="11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F9BA9D6B-9AEC-A2B1-074F-20881E17523A}"/>
              </a:ext>
            </a:extLst>
          </p:cNvPr>
          <p:cNvSpPr>
            <a:spLocks noGrp="1"/>
          </p:cNvSpPr>
          <p:nvPr>
            <p:ph type="pic" sz="quarter" idx="12"/>
          </p:nvPr>
        </p:nvSpPr>
        <p:spPr>
          <a:xfrm>
            <a:off x="4691062" y="2230438"/>
            <a:ext cx="6860189" cy="4416425"/>
          </a:xfrm>
          <a:prstGeom prst="rect">
            <a:avLst/>
          </a:prstGeom>
        </p:spPr>
        <p:txBody>
          <a:bodyPr/>
          <a:lstStyle/>
          <a:p>
            <a:endParaRPr lang="fi-FI"/>
          </a:p>
        </p:txBody>
      </p:sp>
      <p:sp>
        <p:nvSpPr>
          <p:cNvPr id="16" name="Päivämäärän paikkamerkki 3">
            <a:extLst>
              <a:ext uri="{FF2B5EF4-FFF2-40B4-BE49-F238E27FC236}">
                <a16:creationId xmlns:a16="http://schemas.microsoft.com/office/drawing/2014/main" id="{3F7B2128-87BC-2DC8-3215-DC5D116388FE}"/>
              </a:ext>
            </a:extLst>
          </p:cNvPr>
          <p:cNvSpPr>
            <a:spLocks noGrp="1"/>
          </p:cNvSpPr>
          <p:nvPr>
            <p:ph type="dt" sz="half" idx="2"/>
          </p:nvPr>
        </p:nvSpPr>
        <p:spPr>
          <a:xfrm>
            <a:off x="4691063" y="359594"/>
            <a:ext cx="2743200" cy="225215"/>
          </a:xfrm>
          <a:prstGeom prst="rect">
            <a:avLst/>
          </a:prstGeom>
        </p:spPr>
        <p:txBody>
          <a:bodyPr vert="horz" lIns="91440" tIns="45720" rIns="91440" bIns="45720" rtlCol="0" anchor="ctr"/>
          <a:lstStyle>
            <a:lvl1pPr algn="l">
              <a:defRPr sz="800">
                <a:solidFill>
                  <a:schemeClr val="bg1"/>
                </a:solidFill>
                <a:latin typeface="Barlow Semi Condensed" pitchFamily="2" charset="77"/>
              </a:defRPr>
            </a:lvl1pPr>
          </a:lstStyle>
          <a:p>
            <a:fld id="{ADA75B63-A1D5-BC44-9862-1DAC42B1C21F}" type="datetime1">
              <a:rPr lang="fi-FI" smtClean="0"/>
              <a:pPr/>
              <a:t>15.4.2025</a:t>
            </a:fld>
            <a:endParaRPr lang="fi-FI"/>
          </a:p>
        </p:txBody>
      </p:sp>
      <p:sp>
        <p:nvSpPr>
          <p:cNvPr id="17" name="Alatunnisteen paikkamerkki 4">
            <a:extLst>
              <a:ext uri="{FF2B5EF4-FFF2-40B4-BE49-F238E27FC236}">
                <a16:creationId xmlns:a16="http://schemas.microsoft.com/office/drawing/2014/main" id="{2773165E-544C-06CD-0C01-BC76EB64CEF5}"/>
              </a:ext>
            </a:extLst>
          </p:cNvPr>
          <p:cNvSpPr>
            <a:spLocks noGrp="1"/>
          </p:cNvSpPr>
          <p:nvPr>
            <p:ph type="ftr" sz="quarter" idx="3"/>
          </p:nvPr>
        </p:nvSpPr>
        <p:spPr>
          <a:xfrm>
            <a:off x="618697" y="359595"/>
            <a:ext cx="3830013" cy="225214"/>
          </a:xfrm>
          <a:prstGeom prst="rect">
            <a:avLst/>
          </a:prstGeom>
        </p:spPr>
        <p:txBody>
          <a:bodyPr vert="horz" lIns="91440" tIns="45720" rIns="91440" bIns="45720" rtlCol="0" anchor="ctr"/>
          <a:lstStyle>
            <a:lvl1pPr marL="0" indent="0" algn="l">
              <a:tabLst>
                <a:tab pos="1944688" algn="l"/>
              </a:tabLst>
              <a:defRPr sz="800">
                <a:solidFill>
                  <a:schemeClr val="bg1"/>
                </a:solidFill>
                <a:latin typeface="Barlow Semi Condensed" pitchFamily="2" charset="77"/>
              </a:defRPr>
            </a:lvl1pPr>
          </a:lstStyle>
          <a:p>
            <a:endParaRPr lang="fi-FI"/>
          </a:p>
        </p:txBody>
      </p:sp>
      <p:pic>
        <p:nvPicPr>
          <p:cNvPr id="19" name="Graphic 34">
            <a:extLst>
              <a:ext uri="{FF2B5EF4-FFF2-40B4-BE49-F238E27FC236}">
                <a16:creationId xmlns:a16="http://schemas.microsoft.com/office/drawing/2014/main" id="{1928FFE4-2FD1-ED7C-61A6-9ADE5B1D0D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73556" y="315646"/>
            <a:ext cx="279921" cy="279921"/>
          </a:xfrm>
          <a:prstGeom prst="rect">
            <a:avLst/>
          </a:prstGeom>
        </p:spPr>
      </p:pic>
      <p:sp>
        <p:nvSpPr>
          <p:cNvPr id="6" name="Suorakulmio 5">
            <a:extLst>
              <a:ext uri="{FF2B5EF4-FFF2-40B4-BE49-F238E27FC236}">
                <a16:creationId xmlns:a16="http://schemas.microsoft.com/office/drawing/2014/main" id="{8E11E8F1-266D-0A54-1DE3-CB50C327B4FB}"/>
              </a:ext>
            </a:extLst>
          </p:cNvPr>
          <p:cNvSpPr/>
          <p:nvPr userDrawn="1"/>
        </p:nvSpPr>
        <p:spPr>
          <a:xfrm>
            <a:off x="4132613" y="1116281"/>
            <a:ext cx="4332119" cy="3241963"/>
          </a:xfrm>
          <a:prstGeom prst="rect">
            <a:avLst/>
          </a:prstGeom>
          <a:solidFill>
            <a:srgbClr val="2241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on paikkamerkki 9">
            <a:extLst>
              <a:ext uri="{FF2B5EF4-FFF2-40B4-BE49-F238E27FC236}">
                <a16:creationId xmlns:a16="http://schemas.microsoft.com/office/drawing/2014/main" id="{5C6378EE-C9A2-D7AB-5E70-4DA3C1A0CD09}"/>
              </a:ext>
            </a:extLst>
          </p:cNvPr>
          <p:cNvSpPr>
            <a:spLocks noGrp="1"/>
          </p:cNvSpPr>
          <p:nvPr>
            <p:ph type="title"/>
          </p:nvPr>
        </p:nvSpPr>
        <p:spPr>
          <a:xfrm>
            <a:off x="551970" y="1253568"/>
            <a:ext cx="7912762" cy="3111223"/>
          </a:xfrm>
          <a:prstGeom prst="rect">
            <a:avLst/>
          </a:prstGeom>
          <a:noFill/>
        </p:spPr>
        <p:txBody>
          <a:bodyPr vert="horz" lIns="91440" tIns="45720" rIns="91440" bIns="45720" rtlCol="0" anchor="b">
            <a:noAutofit/>
          </a:bodyPr>
          <a:lstStyle>
            <a:lvl1pPr>
              <a:lnSpc>
                <a:spcPts val="12000"/>
              </a:lnSpc>
              <a:defRPr sz="14000">
                <a:solidFill>
                  <a:schemeClr val="bg1"/>
                </a:solidFill>
                <a:latin typeface="Bebas Neue" panose="020B0606020202050201" pitchFamily="34" charset="77"/>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828038382"/>
      </p:ext>
    </p:extLst>
  </p:cSld>
  <p:clrMapOvr>
    <a:masterClrMapping/>
  </p:clrMapOvr>
  <p:extLst>
    <p:ext uri="{DCECCB84-F9BA-43D5-87BE-67443E8EF086}">
      <p15:sldGuideLst xmlns:p15="http://schemas.microsoft.com/office/powerpoint/2012/main">
        <p15:guide id="1" pos="438" userDrawn="1">
          <p15:clr>
            <a:srgbClr val="FBAE40"/>
          </p15:clr>
        </p15:guide>
        <p15:guide id="2" orient="horz" pos="346" userDrawn="1">
          <p15:clr>
            <a:srgbClr val="FBAE40"/>
          </p15:clr>
        </p15:guide>
        <p15:guide id="3" orient="horz" pos="2500" userDrawn="1">
          <p15:clr>
            <a:srgbClr val="FBAE40"/>
          </p15:clr>
        </p15:guide>
        <p15:guide id="4" orient="horz" pos="2908" userDrawn="1">
          <p15:clr>
            <a:srgbClr val="FBAE40"/>
          </p15:clr>
        </p15:guide>
        <p15:guide id="5" pos="728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5" name="Kuvan paikkamerkki 9">
            <a:extLst>
              <a:ext uri="{FF2B5EF4-FFF2-40B4-BE49-F238E27FC236}">
                <a16:creationId xmlns:a16="http://schemas.microsoft.com/office/drawing/2014/main" id="{6D6D9CFF-62C6-B4EC-B38E-0BC994500F06}"/>
              </a:ext>
            </a:extLst>
          </p:cNvPr>
          <p:cNvSpPr>
            <a:spLocks noGrp="1"/>
          </p:cNvSpPr>
          <p:nvPr>
            <p:ph type="pic" sz="quarter" idx="14"/>
          </p:nvPr>
        </p:nvSpPr>
        <p:spPr>
          <a:xfrm>
            <a:off x="0" y="0"/>
            <a:ext cx="12192000" cy="6858000"/>
          </a:xfrm>
          <a:prstGeom prst="rect">
            <a:avLst/>
          </a:prstGeom>
        </p:spPr>
        <p:txBody>
          <a:bodyPr/>
          <a:lstStyle/>
          <a:p>
            <a:endParaRPr lang="fi-FI"/>
          </a:p>
        </p:txBody>
      </p:sp>
      <p:sp>
        <p:nvSpPr>
          <p:cNvPr id="2" name="Päivämäärän paikkamerkki 1">
            <a:extLst>
              <a:ext uri="{FF2B5EF4-FFF2-40B4-BE49-F238E27FC236}">
                <a16:creationId xmlns:a16="http://schemas.microsoft.com/office/drawing/2014/main" id="{607CF143-3F59-940C-2834-268569EF20A8}"/>
              </a:ext>
            </a:extLst>
          </p:cNvPr>
          <p:cNvSpPr>
            <a:spLocks noGrp="1"/>
          </p:cNvSpPr>
          <p:nvPr>
            <p:ph type="dt" sz="half" idx="10"/>
          </p:nvPr>
        </p:nvSpPr>
        <p:spPr/>
        <p:txBody>
          <a:bodyPr/>
          <a:lstStyle/>
          <a:p>
            <a:fld id="{455021E7-34F8-DF48-A677-B86B12DD6128}" type="datetime1">
              <a:rPr lang="fi-FI" smtClean="0"/>
              <a:t>15.4.2025</a:t>
            </a:fld>
            <a:endParaRPr lang="fi-FI"/>
          </a:p>
        </p:txBody>
      </p:sp>
      <p:sp>
        <p:nvSpPr>
          <p:cNvPr id="3" name="Alatunnisteen paikkamerkki 2">
            <a:extLst>
              <a:ext uri="{FF2B5EF4-FFF2-40B4-BE49-F238E27FC236}">
                <a16:creationId xmlns:a16="http://schemas.microsoft.com/office/drawing/2014/main" id="{2C3964B4-8F6F-F085-2A96-B923C9DF0CAA}"/>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1BFAA69-BD8E-B6E6-89FB-6EC56B329541}"/>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2945271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9ED0CF-8FFB-10AB-8C2F-A5F625D53AE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3B75CF7-667B-93AA-C2EE-416CFA35BD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D76B3F6-7771-6F1E-DCEF-381331F5DB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24D08A5-95CA-EFAD-1994-6942AD062F93}"/>
              </a:ext>
            </a:extLst>
          </p:cNvPr>
          <p:cNvSpPr>
            <a:spLocks noGrp="1"/>
          </p:cNvSpPr>
          <p:nvPr>
            <p:ph type="dt" sz="half" idx="10"/>
          </p:nvPr>
        </p:nvSpPr>
        <p:spPr/>
        <p:txBody>
          <a:bodyPr/>
          <a:lstStyle/>
          <a:p>
            <a:fld id="{0FD48F53-EB67-3347-827A-BA7D859B4923}" type="datetime1">
              <a:rPr lang="fi-FI" smtClean="0"/>
              <a:t>15.4.2025</a:t>
            </a:fld>
            <a:endParaRPr lang="fi-FI"/>
          </a:p>
        </p:txBody>
      </p:sp>
      <p:sp>
        <p:nvSpPr>
          <p:cNvPr id="6" name="Alatunnisteen paikkamerkki 5">
            <a:extLst>
              <a:ext uri="{FF2B5EF4-FFF2-40B4-BE49-F238E27FC236}">
                <a16:creationId xmlns:a16="http://schemas.microsoft.com/office/drawing/2014/main" id="{66799AED-6AEB-426B-E7D4-45C704746C0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AEBC83A-8770-223F-7C89-1E0F8E6498F5}"/>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303788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5590EC-1374-297A-B7C9-CC803F41BC4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3411974-E237-7CD2-5287-A4CAC6A01FD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F4714BF-B999-1BFF-B5E5-9E07C6FCB3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ADC62C9-EF5B-EF0D-29DB-C391FD579AA5}"/>
              </a:ext>
            </a:extLst>
          </p:cNvPr>
          <p:cNvSpPr>
            <a:spLocks noGrp="1"/>
          </p:cNvSpPr>
          <p:nvPr>
            <p:ph type="dt" sz="half" idx="10"/>
          </p:nvPr>
        </p:nvSpPr>
        <p:spPr/>
        <p:txBody>
          <a:bodyPr/>
          <a:lstStyle/>
          <a:p>
            <a:fld id="{AE17D2D3-D7AC-EE4B-8277-F80D51D63D8B}" type="datetime1">
              <a:rPr lang="fi-FI" smtClean="0"/>
              <a:t>15.4.2025</a:t>
            </a:fld>
            <a:endParaRPr lang="fi-FI"/>
          </a:p>
        </p:txBody>
      </p:sp>
      <p:sp>
        <p:nvSpPr>
          <p:cNvPr id="6" name="Alatunnisteen paikkamerkki 5">
            <a:extLst>
              <a:ext uri="{FF2B5EF4-FFF2-40B4-BE49-F238E27FC236}">
                <a16:creationId xmlns:a16="http://schemas.microsoft.com/office/drawing/2014/main" id="{25E314FC-8743-B568-432A-A50680E55C3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1E2AD39-3401-C98F-2ECB-78FCD3000B7D}"/>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2132958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232DC-12F9-6125-7A8D-16A7AFAFCF9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DC655AE1-752B-0DDC-1B8C-314B0B3A2A70}"/>
              </a:ext>
            </a:extLst>
          </p:cNvPr>
          <p:cNvSpPr>
            <a:spLocks noGrp="1"/>
          </p:cNvSpPr>
          <p:nvPr>
            <p:ph type="body" orient="vert" idx="1"/>
          </p:nvPr>
        </p:nvSpPr>
        <p:spPr>
          <a:xfrm>
            <a:off x="595900" y="2506662"/>
            <a:ext cx="5959011" cy="1026689"/>
          </a:xfrm>
          <a:prstGeom prst="rect">
            <a:avLst/>
          </a:prstGeo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346A389-D684-B65F-291F-5ABAB61F71D0}"/>
              </a:ext>
            </a:extLst>
          </p:cNvPr>
          <p:cNvSpPr>
            <a:spLocks noGrp="1"/>
          </p:cNvSpPr>
          <p:nvPr>
            <p:ph type="dt" sz="half" idx="10"/>
          </p:nvPr>
        </p:nvSpPr>
        <p:spPr/>
        <p:txBody>
          <a:bodyPr/>
          <a:lstStyle/>
          <a:p>
            <a:fld id="{805415A8-2316-804D-91D7-C5238D2585DF}" type="datetime1">
              <a:rPr lang="fi-FI" smtClean="0"/>
              <a:t>15.4.2025</a:t>
            </a:fld>
            <a:endParaRPr lang="fi-FI"/>
          </a:p>
        </p:txBody>
      </p:sp>
      <p:sp>
        <p:nvSpPr>
          <p:cNvPr id="5" name="Alatunnisteen paikkamerkki 4">
            <a:extLst>
              <a:ext uri="{FF2B5EF4-FFF2-40B4-BE49-F238E27FC236}">
                <a16:creationId xmlns:a16="http://schemas.microsoft.com/office/drawing/2014/main" id="{F241D090-A7DE-D215-9C52-33780CE5BDB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C151D23-48A1-2047-A2C9-D19E11BA4796}"/>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2919401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4D94D728-65D0-C0EE-97B1-259DA9055E7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4F6D4FDC-D5A4-946C-74CB-1BBA082338CA}"/>
              </a:ext>
            </a:extLst>
          </p:cNvPr>
          <p:cNvSpPr>
            <a:spLocks noGrp="1"/>
          </p:cNvSpPr>
          <p:nvPr>
            <p:ph type="body" orient="vert" idx="1"/>
          </p:nvPr>
        </p:nvSpPr>
        <p:spPr>
          <a:xfrm>
            <a:off x="838200" y="365125"/>
            <a:ext cx="7734300" cy="5811838"/>
          </a:xfrm>
          <a:prstGeom prst="rect">
            <a:avLst/>
          </a:prstGeo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56637FA-6DFB-AAED-3160-65DD756D4D0E}"/>
              </a:ext>
            </a:extLst>
          </p:cNvPr>
          <p:cNvSpPr>
            <a:spLocks noGrp="1"/>
          </p:cNvSpPr>
          <p:nvPr>
            <p:ph type="dt" sz="half" idx="10"/>
          </p:nvPr>
        </p:nvSpPr>
        <p:spPr/>
        <p:txBody>
          <a:bodyPr/>
          <a:lstStyle/>
          <a:p>
            <a:fld id="{4FC1014D-F02D-194B-8948-6068FE891BAD}" type="datetime1">
              <a:rPr lang="fi-FI" smtClean="0"/>
              <a:t>15.4.2025</a:t>
            </a:fld>
            <a:endParaRPr lang="fi-FI"/>
          </a:p>
        </p:txBody>
      </p:sp>
      <p:sp>
        <p:nvSpPr>
          <p:cNvPr id="5" name="Alatunnisteen paikkamerkki 4">
            <a:extLst>
              <a:ext uri="{FF2B5EF4-FFF2-40B4-BE49-F238E27FC236}">
                <a16:creationId xmlns:a16="http://schemas.microsoft.com/office/drawing/2014/main" id="{4AF04B25-7A68-2113-FCFE-0FC3819F6F3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0F4818F-BE85-06FD-EE73-BF2B9275CDA2}"/>
              </a:ext>
            </a:extLst>
          </p:cNvPr>
          <p:cNvSpPr>
            <a:spLocks noGrp="1"/>
          </p:cNvSpPr>
          <p:nvPr>
            <p:ph type="sldNum" sz="quarter" idx="12"/>
          </p:nvPr>
        </p:nvSpPr>
        <p:spPr>
          <a:xfrm>
            <a:off x="8830103" y="336194"/>
            <a:ext cx="2743200" cy="269163"/>
          </a:xfrm>
          <a:prstGeom prst="rect">
            <a:avLst/>
          </a:prstGeom>
        </p:spPr>
        <p:txBody>
          <a:bodyPr/>
          <a:lstStyle/>
          <a:p>
            <a:fld id="{36D39793-3152-2E47-AE35-8E7B671A9B43}" type="slidenum">
              <a:rPr lang="fi-FI" smtClean="0"/>
              <a:t>‹#›</a:t>
            </a:fld>
            <a:endParaRPr lang="fi-FI"/>
          </a:p>
        </p:txBody>
      </p:sp>
    </p:spTree>
    <p:extLst>
      <p:ext uri="{BB962C8B-B14F-4D97-AF65-F5344CB8AC3E}">
        <p14:creationId xmlns:p14="http://schemas.microsoft.com/office/powerpoint/2010/main" val="388860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AFEAC2-9781-82A7-05DD-831003B8152C}"/>
              </a:ext>
            </a:extLst>
          </p:cNvPr>
          <p:cNvSpPr>
            <a:spLocks noGrp="1"/>
          </p:cNvSpPr>
          <p:nvPr>
            <p:ph type="title"/>
          </p:nvPr>
        </p:nvSpPr>
        <p:spPr>
          <a:xfrm>
            <a:off x="595900" y="983456"/>
            <a:ext cx="5970885" cy="1325563"/>
          </a:xfrm>
        </p:spPr>
        <p:txBody>
          <a:bodyPr/>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AF6C2C41-3DD5-87EB-E7BB-1EAAC5ECDB26}"/>
              </a:ext>
            </a:extLst>
          </p:cNvPr>
          <p:cNvSpPr>
            <a:spLocks noGrp="1"/>
          </p:cNvSpPr>
          <p:nvPr>
            <p:ph idx="1"/>
          </p:nvPr>
        </p:nvSpPr>
        <p:spPr>
          <a:xfrm>
            <a:off x="607775" y="2411662"/>
            <a:ext cx="5959011" cy="1325563"/>
          </a:xfrm>
          <a:prstGeom prst="rect">
            <a:avLst/>
          </a:prstGeom>
        </p:spPr>
        <p:txBody>
          <a:bodyPr/>
          <a:lstStyle>
            <a:lvl4pPr marL="490538" indent="-173038">
              <a:tabLst/>
              <a:defRPr/>
            </a:lvl4pPr>
            <a:lvl5pPr marL="674688" indent="-184150">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AC1F4D-8830-CFA1-5906-7B4769B53096}"/>
              </a:ext>
            </a:extLst>
          </p:cNvPr>
          <p:cNvSpPr>
            <a:spLocks noGrp="1"/>
          </p:cNvSpPr>
          <p:nvPr>
            <p:ph type="dt" sz="half" idx="10"/>
          </p:nvPr>
        </p:nvSpPr>
        <p:spPr/>
        <p:txBody>
          <a:bodyPr/>
          <a:lstStyle/>
          <a:p>
            <a:fld id="{CD3D5E60-6CE1-1A40-8AE3-2D3E66A00BD9}" type="datetime1">
              <a:rPr lang="fi-FI" smtClean="0"/>
              <a:t>15.4.2025</a:t>
            </a:fld>
            <a:endParaRPr lang="fi-FI"/>
          </a:p>
        </p:txBody>
      </p:sp>
      <p:sp>
        <p:nvSpPr>
          <p:cNvPr id="5" name="Alatunnisteen paikkamerkki 4">
            <a:extLst>
              <a:ext uri="{FF2B5EF4-FFF2-40B4-BE49-F238E27FC236}">
                <a16:creationId xmlns:a16="http://schemas.microsoft.com/office/drawing/2014/main" id="{180475D9-80E6-5BDC-8939-B4B26B9EB62F}"/>
              </a:ext>
            </a:extLst>
          </p:cNvPr>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70186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AFEAC2-9781-82A7-05DD-831003B8152C}"/>
              </a:ext>
            </a:extLst>
          </p:cNvPr>
          <p:cNvSpPr>
            <a:spLocks noGrp="1"/>
          </p:cNvSpPr>
          <p:nvPr>
            <p:ph type="title"/>
          </p:nvPr>
        </p:nvSpPr>
        <p:spPr>
          <a:xfrm>
            <a:off x="595902" y="983456"/>
            <a:ext cx="5021126" cy="1325563"/>
          </a:xfrm>
        </p:spPr>
        <p:txBody>
          <a:bodyPr/>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AF6C2C41-3DD5-87EB-E7BB-1EAAC5ECDB26}"/>
              </a:ext>
            </a:extLst>
          </p:cNvPr>
          <p:cNvSpPr>
            <a:spLocks noGrp="1"/>
          </p:cNvSpPr>
          <p:nvPr>
            <p:ph idx="1"/>
          </p:nvPr>
        </p:nvSpPr>
        <p:spPr>
          <a:xfrm>
            <a:off x="607775" y="2411662"/>
            <a:ext cx="5009253" cy="1234063"/>
          </a:xfrm>
          <a:prstGeom prst="rect">
            <a:avLst/>
          </a:prstGeom>
        </p:spPr>
        <p:txBody>
          <a:bodyPr/>
          <a:lstStyle>
            <a:lvl4pPr marL="490538" indent="-173038">
              <a:tabLst/>
              <a:defRPr/>
            </a:lvl4pPr>
            <a:lvl5pPr marL="674688" indent="-184150">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AC1F4D-8830-CFA1-5906-7B4769B53096}"/>
              </a:ext>
            </a:extLst>
          </p:cNvPr>
          <p:cNvSpPr>
            <a:spLocks noGrp="1"/>
          </p:cNvSpPr>
          <p:nvPr>
            <p:ph type="dt" sz="half" idx="10"/>
          </p:nvPr>
        </p:nvSpPr>
        <p:spPr>
          <a:xfrm>
            <a:off x="4691063" y="359594"/>
            <a:ext cx="1309045" cy="245763"/>
          </a:xfrm>
        </p:spPr>
        <p:txBody>
          <a:bodyPr/>
          <a:lstStyle/>
          <a:p>
            <a:fld id="{CD3D5E60-6CE1-1A40-8AE3-2D3E66A00BD9}" type="datetime1">
              <a:rPr lang="fi-FI" smtClean="0"/>
              <a:t>15.4.2025</a:t>
            </a:fld>
            <a:endParaRPr lang="fi-FI"/>
          </a:p>
        </p:txBody>
      </p:sp>
      <p:sp>
        <p:nvSpPr>
          <p:cNvPr id="5" name="Alatunnisteen paikkamerkki 4">
            <a:extLst>
              <a:ext uri="{FF2B5EF4-FFF2-40B4-BE49-F238E27FC236}">
                <a16:creationId xmlns:a16="http://schemas.microsoft.com/office/drawing/2014/main" id="{180475D9-80E6-5BDC-8939-B4B26B9EB62F}"/>
              </a:ext>
            </a:extLst>
          </p:cNvPr>
          <p:cNvSpPr>
            <a:spLocks noGrp="1"/>
          </p:cNvSpPr>
          <p:nvPr>
            <p:ph type="ftr" sz="quarter" idx="11"/>
          </p:nvPr>
        </p:nvSpPr>
        <p:spPr/>
        <p:txBody>
          <a:bodyPr/>
          <a:lstStyle/>
          <a:p>
            <a:endParaRPr lang="fi-FI"/>
          </a:p>
        </p:txBody>
      </p:sp>
      <p:sp>
        <p:nvSpPr>
          <p:cNvPr id="8" name="Tekstin paikkamerkki 7">
            <a:extLst>
              <a:ext uri="{FF2B5EF4-FFF2-40B4-BE49-F238E27FC236}">
                <a16:creationId xmlns:a16="http://schemas.microsoft.com/office/drawing/2014/main" id="{4F10DD6A-1603-0AC0-B067-B3D5E97A78A8}"/>
              </a:ext>
            </a:extLst>
          </p:cNvPr>
          <p:cNvSpPr>
            <a:spLocks noGrp="1"/>
          </p:cNvSpPr>
          <p:nvPr>
            <p:ph type="body" sz="quarter" idx="13"/>
          </p:nvPr>
        </p:nvSpPr>
        <p:spPr>
          <a:xfrm>
            <a:off x="595313" y="3791593"/>
            <a:ext cx="2314142" cy="2754312"/>
          </a:xfrm>
          <a:prstGeom prst="rect">
            <a:avLst/>
          </a:prstGeom>
        </p:spPr>
        <p:txBody>
          <a:bodyPr numCol="1">
            <a:normAutofit/>
          </a:bodyPr>
          <a:lstStyle>
            <a:lvl1pPr>
              <a:lnSpc>
                <a:spcPct val="100000"/>
              </a:lnSpc>
              <a:buFontTx/>
              <a:buNone/>
              <a:defRPr sz="1200"/>
            </a:lvl1pPr>
            <a:lvl2pPr marL="9525" indent="0">
              <a:lnSpc>
                <a:spcPct val="100000"/>
              </a:lnSpc>
              <a:buFontTx/>
              <a:buNone/>
              <a:defRPr sz="1200"/>
            </a:lvl2pPr>
            <a:lvl3pPr marL="9525" indent="0">
              <a:lnSpc>
                <a:spcPct val="100000"/>
              </a:lnSpc>
              <a:buFontTx/>
              <a:buNone/>
              <a:tabLst/>
              <a:defRPr sz="1200"/>
            </a:lvl3pPr>
            <a:lvl4pPr marL="9525" indent="-9525">
              <a:lnSpc>
                <a:spcPct val="100000"/>
              </a:lnSpc>
              <a:buFontTx/>
              <a:buNone/>
              <a:tabLst/>
              <a:defRPr sz="1200"/>
            </a:lvl4pPr>
            <a:lvl5pPr marL="9525" indent="0">
              <a:lnSpc>
                <a:spcPct val="100000"/>
              </a:lnSpc>
              <a:buFontTx/>
              <a:buNone/>
              <a:tabLst/>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a:extLst>
              <a:ext uri="{FF2B5EF4-FFF2-40B4-BE49-F238E27FC236}">
                <a16:creationId xmlns:a16="http://schemas.microsoft.com/office/drawing/2014/main" id="{57D6E30B-DEA9-C269-7608-499D557C1546}"/>
              </a:ext>
            </a:extLst>
          </p:cNvPr>
          <p:cNvSpPr>
            <a:spLocks noGrp="1"/>
          </p:cNvSpPr>
          <p:nvPr>
            <p:ph type="pic" sz="quarter" idx="14"/>
          </p:nvPr>
        </p:nvSpPr>
        <p:spPr>
          <a:xfrm>
            <a:off x="6096000" y="0"/>
            <a:ext cx="6096000" cy="6858000"/>
          </a:xfrm>
          <a:prstGeom prst="rect">
            <a:avLst/>
          </a:prstGeom>
        </p:spPr>
        <p:txBody>
          <a:bodyPr/>
          <a:lstStyle/>
          <a:p>
            <a:endParaRPr lang="fi-FI"/>
          </a:p>
        </p:txBody>
      </p:sp>
      <p:sp>
        <p:nvSpPr>
          <p:cNvPr id="11" name="Tekstin paikkamerkki 7">
            <a:extLst>
              <a:ext uri="{FF2B5EF4-FFF2-40B4-BE49-F238E27FC236}">
                <a16:creationId xmlns:a16="http://schemas.microsoft.com/office/drawing/2014/main" id="{E22E9E2C-A722-B421-8FF5-3597227E066E}"/>
              </a:ext>
            </a:extLst>
          </p:cNvPr>
          <p:cNvSpPr>
            <a:spLocks noGrp="1"/>
          </p:cNvSpPr>
          <p:nvPr>
            <p:ph type="body" sz="quarter" idx="15"/>
          </p:nvPr>
        </p:nvSpPr>
        <p:spPr>
          <a:xfrm>
            <a:off x="3097813" y="3791593"/>
            <a:ext cx="2519216" cy="2754312"/>
          </a:xfrm>
          <a:prstGeom prst="rect">
            <a:avLst/>
          </a:prstGeom>
        </p:spPr>
        <p:txBody>
          <a:bodyPr numCol="1">
            <a:normAutofit/>
          </a:bodyPr>
          <a:lstStyle>
            <a:lvl1pPr>
              <a:lnSpc>
                <a:spcPct val="100000"/>
              </a:lnSpc>
              <a:buFontTx/>
              <a:buNone/>
              <a:defRPr sz="1200"/>
            </a:lvl1pPr>
            <a:lvl2pPr marL="9525" indent="0">
              <a:lnSpc>
                <a:spcPct val="100000"/>
              </a:lnSpc>
              <a:buFontTx/>
              <a:buNone/>
              <a:defRPr sz="1200"/>
            </a:lvl2pPr>
            <a:lvl3pPr marL="9525" indent="0">
              <a:lnSpc>
                <a:spcPct val="100000"/>
              </a:lnSpc>
              <a:buFontTx/>
              <a:buNone/>
              <a:tabLst/>
              <a:defRPr sz="1200"/>
            </a:lvl3pPr>
            <a:lvl4pPr marL="9525" indent="-9525">
              <a:lnSpc>
                <a:spcPct val="100000"/>
              </a:lnSpc>
              <a:buFontTx/>
              <a:buNone/>
              <a:tabLst/>
              <a:defRPr sz="1200"/>
            </a:lvl4pPr>
            <a:lvl5pPr marL="9525" indent="0">
              <a:lnSpc>
                <a:spcPct val="100000"/>
              </a:lnSpc>
              <a:buFontTx/>
              <a:buNone/>
              <a:tabLst/>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9304950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4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AFEAC2-9781-82A7-05DD-831003B8152C}"/>
              </a:ext>
            </a:extLst>
          </p:cNvPr>
          <p:cNvSpPr>
            <a:spLocks noGrp="1"/>
          </p:cNvSpPr>
          <p:nvPr>
            <p:ph type="title"/>
          </p:nvPr>
        </p:nvSpPr>
        <p:spPr>
          <a:xfrm>
            <a:off x="595902" y="983456"/>
            <a:ext cx="5021126" cy="1325563"/>
          </a:xfrm>
        </p:spPr>
        <p:txBody>
          <a:bodyPr/>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AF6C2C41-3DD5-87EB-E7BB-1EAAC5ECDB26}"/>
              </a:ext>
            </a:extLst>
          </p:cNvPr>
          <p:cNvSpPr>
            <a:spLocks noGrp="1"/>
          </p:cNvSpPr>
          <p:nvPr>
            <p:ph idx="1"/>
          </p:nvPr>
        </p:nvSpPr>
        <p:spPr>
          <a:xfrm>
            <a:off x="607775" y="2411662"/>
            <a:ext cx="5009253" cy="841901"/>
          </a:xfrm>
          <a:prstGeom prst="rect">
            <a:avLst/>
          </a:prstGeom>
        </p:spPr>
        <p:txBody>
          <a:bodyPr/>
          <a:lstStyle>
            <a:lvl4pPr marL="490538" indent="-173038">
              <a:tabLst/>
              <a:defRPr/>
            </a:lvl4pPr>
            <a:lvl5pPr marL="674688" indent="-184150">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AC1F4D-8830-CFA1-5906-7B4769B53096}"/>
              </a:ext>
            </a:extLst>
          </p:cNvPr>
          <p:cNvSpPr>
            <a:spLocks noGrp="1"/>
          </p:cNvSpPr>
          <p:nvPr>
            <p:ph type="dt" sz="half" idx="10"/>
          </p:nvPr>
        </p:nvSpPr>
        <p:spPr>
          <a:xfrm>
            <a:off x="4691063" y="359594"/>
            <a:ext cx="1309045" cy="245763"/>
          </a:xfrm>
        </p:spPr>
        <p:txBody>
          <a:bodyPr/>
          <a:lstStyle/>
          <a:p>
            <a:fld id="{CD3D5E60-6CE1-1A40-8AE3-2D3E66A00BD9}" type="datetime1">
              <a:rPr lang="fi-FI" smtClean="0"/>
              <a:t>15.4.2025</a:t>
            </a:fld>
            <a:endParaRPr lang="fi-FI"/>
          </a:p>
        </p:txBody>
      </p:sp>
      <p:sp>
        <p:nvSpPr>
          <p:cNvPr id="5" name="Alatunnisteen paikkamerkki 4">
            <a:extLst>
              <a:ext uri="{FF2B5EF4-FFF2-40B4-BE49-F238E27FC236}">
                <a16:creationId xmlns:a16="http://schemas.microsoft.com/office/drawing/2014/main" id="{180475D9-80E6-5BDC-8939-B4B26B9EB62F}"/>
              </a:ext>
            </a:extLst>
          </p:cNvPr>
          <p:cNvSpPr>
            <a:spLocks noGrp="1"/>
          </p:cNvSpPr>
          <p:nvPr>
            <p:ph type="ftr" sz="quarter" idx="11"/>
          </p:nvPr>
        </p:nvSpPr>
        <p:spPr/>
        <p:txBody>
          <a:bodyPr/>
          <a:lstStyle/>
          <a:p>
            <a:endParaRPr lang="fi-FI"/>
          </a:p>
        </p:txBody>
      </p:sp>
      <p:sp>
        <p:nvSpPr>
          <p:cNvPr id="8" name="Tekstin paikkamerkki 7">
            <a:extLst>
              <a:ext uri="{FF2B5EF4-FFF2-40B4-BE49-F238E27FC236}">
                <a16:creationId xmlns:a16="http://schemas.microsoft.com/office/drawing/2014/main" id="{4F10DD6A-1603-0AC0-B067-B3D5E97A78A8}"/>
              </a:ext>
            </a:extLst>
          </p:cNvPr>
          <p:cNvSpPr>
            <a:spLocks noGrp="1"/>
          </p:cNvSpPr>
          <p:nvPr>
            <p:ph type="body" sz="quarter" idx="13"/>
          </p:nvPr>
        </p:nvSpPr>
        <p:spPr>
          <a:xfrm>
            <a:off x="595313" y="3429000"/>
            <a:ext cx="2314142" cy="3116905"/>
          </a:xfrm>
          <a:prstGeom prst="rect">
            <a:avLst/>
          </a:prstGeom>
        </p:spPr>
        <p:txBody>
          <a:bodyPr numCol="1">
            <a:noAutofit/>
          </a:bodyPr>
          <a:lstStyle>
            <a:lvl1pPr>
              <a:lnSpc>
                <a:spcPct val="100000"/>
              </a:lnSpc>
              <a:buFontTx/>
              <a:buNone/>
              <a:defRPr sz="1200"/>
            </a:lvl1pPr>
            <a:lvl2pPr marL="9525" indent="0">
              <a:lnSpc>
                <a:spcPct val="100000"/>
              </a:lnSpc>
              <a:buFontTx/>
              <a:buNone/>
              <a:defRPr sz="1200"/>
            </a:lvl2pPr>
            <a:lvl3pPr marL="9525" indent="0">
              <a:lnSpc>
                <a:spcPct val="100000"/>
              </a:lnSpc>
              <a:buFontTx/>
              <a:buNone/>
              <a:tabLst/>
              <a:defRPr sz="1200"/>
            </a:lvl3pPr>
            <a:lvl4pPr marL="9525" indent="-9525">
              <a:lnSpc>
                <a:spcPct val="100000"/>
              </a:lnSpc>
              <a:buFontTx/>
              <a:buNone/>
              <a:tabLst/>
              <a:defRPr sz="1200"/>
            </a:lvl4pPr>
            <a:lvl5pPr marL="9525" indent="0">
              <a:lnSpc>
                <a:spcPct val="100000"/>
              </a:lnSpc>
              <a:buFontTx/>
              <a:buNone/>
              <a:tabLst/>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7">
            <a:extLst>
              <a:ext uri="{FF2B5EF4-FFF2-40B4-BE49-F238E27FC236}">
                <a16:creationId xmlns:a16="http://schemas.microsoft.com/office/drawing/2014/main" id="{E22E9E2C-A722-B421-8FF5-3597227E066E}"/>
              </a:ext>
            </a:extLst>
          </p:cNvPr>
          <p:cNvSpPr>
            <a:spLocks noGrp="1"/>
          </p:cNvSpPr>
          <p:nvPr>
            <p:ph type="body" sz="quarter" idx="15"/>
          </p:nvPr>
        </p:nvSpPr>
        <p:spPr>
          <a:xfrm>
            <a:off x="3097813" y="3429000"/>
            <a:ext cx="2519216" cy="3116905"/>
          </a:xfrm>
          <a:prstGeom prst="rect">
            <a:avLst/>
          </a:prstGeom>
        </p:spPr>
        <p:txBody>
          <a:bodyPr numCol="1">
            <a:noAutofit/>
          </a:bodyPr>
          <a:lstStyle>
            <a:lvl1pPr>
              <a:lnSpc>
                <a:spcPct val="100000"/>
              </a:lnSpc>
              <a:buFontTx/>
              <a:buNone/>
              <a:defRPr sz="1200"/>
            </a:lvl1pPr>
            <a:lvl2pPr marL="9525" indent="0">
              <a:lnSpc>
                <a:spcPct val="100000"/>
              </a:lnSpc>
              <a:buFontTx/>
              <a:buNone/>
              <a:defRPr sz="1200"/>
            </a:lvl2pPr>
            <a:lvl3pPr marL="9525" indent="0">
              <a:lnSpc>
                <a:spcPct val="100000"/>
              </a:lnSpc>
              <a:buFontTx/>
              <a:buNone/>
              <a:tabLst/>
              <a:defRPr sz="1200"/>
            </a:lvl3pPr>
            <a:lvl4pPr marL="9525" indent="-9525">
              <a:lnSpc>
                <a:spcPct val="100000"/>
              </a:lnSpc>
              <a:buFontTx/>
              <a:buNone/>
              <a:tabLst/>
              <a:defRPr sz="1200"/>
            </a:lvl4pPr>
            <a:lvl5pPr marL="9525" indent="0">
              <a:lnSpc>
                <a:spcPct val="100000"/>
              </a:lnSpc>
              <a:buFontTx/>
              <a:buNone/>
              <a:tabLst/>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5155484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41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AFEAC2-9781-82A7-05DD-831003B8152C}"/>
              </a:ext>
            </a:extLst>
          </p:cNvPr>
          <p:cNvSpPr>
            <a:spLocks noGrp="1"/>
          </p:cNvSpPr>
          <p:nvPr>
            <p:ph type="title"/>
          </p:nvPr>
        </p:nvSpPr>
        <p:spPr>
          <a:xfrm>
            <a:off x="595902" y="983456"/>
            <a:ext cx="5021126" cy="1325563"/>
          </a:xfrm>
        </p:spPr>
        <p:txBody>
          <a:bodyPr/>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AF6C2C41-3DD5-87EB-E7BB-1EAAC5ECDB26}"/>
              </a:ext>
            </a:extLst>
          </p:cNvPr>
          <p:cNvSpPr>
            <a:spLocks noGrp="1"/>
          </p:cNvSpPr>
          <p:nvPr>
            <p:ph idx="1"/>
          </p:nvPr>
        </p:nvSpPr>
        <p:spPr>
          <a:xfrm>
            <a:off x="607775" y="2411662"/>
            <a:ext cx="5009253" cy="1234063"/>
          </a:xfrm>
          <a:prstGeom prst="rect">
            <a:avLst/>
          </a:prstGeom>
        </p:spPr>
        <p:txBody>
          <a:bodyPr/>
          <a:lstStyle>
            <a:lvl4pPr marL="490538" indent="-173038">
              <a:tabLst/>
              <a:defRPr/>
            </a:lvl4pPr>
            <a:lvl5pPr marL="674688" indent="-184150">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AC1F4D-8830-CFA1-5906-7B4769B53096}"/>
              </a:ext>
            </a:extLst>
          </p:cNvPr>
          <p:cNvSpPr>
            <a:spLocks noGrp="1"/>
          </p:cNvSpPr>
          <p:nvPr>
            <p:ph type="dt" sz="half" idx="10"/>
          </p:nvPr>
        </p:nvSpPr>
        <p:spPr>
          <a:xfrm>
            <a:off x="4691063" y="359594"/>
            <a:ext cx="1309045" cy="245763"/>
          </a:xfrm>
        </p:spPr>
        <p:txBody>
          <a:bodyPr/>
          <a:lstStyle/>
          <a:p>
            <a:fld id="{CD3D5E60-6CE1-1A40-8AE3-2D3E66A00BD9}" type="datetime1">
              <a:rPr lang="fi-FI" smtClean="0"/>
              <a:t>15.4.2025</a:t>
            </a:fld>
            <a:endParaRPr lang="fi-FI"/>
          </a:p>
        </p:txBody>
      </p:sp>
      <p:sp>
        <p:nvSpPr>
          <p:cNvPr id="5" name="Alatunnisteen paikkamerkki 4">
            <a:extLst>
              <a:ext uri="{FF2B5EF4-FFF2-40B4-BE49-F238E27FC236}">
                <a16:creationId xmlns:a16="http://schemas.microsoft.com/office/drawing/2014/main" id="{180475D9-80E6-5BDC-8939-B4B26B9EB62F}"/>
              </a:ext>
            </a:extLst>
          </p:cNvPr>
          <p:cNvSpPr>
            <a:spLocks noGrp="1"/>
          </p:cNvSpPr>
          <p:nvPr>
            <p:ph type="ftr" sz="quarter" idx="11"/>
          </p:nvPr>
        </p:nvSpPr>
        <p:spPr/>
        <p:txBody>
          <a:bodyPr/>
          <a:lstStyle/>
          <a:p>
            <a:endParaRPr lang="fi-FI"/>
          </a:p>
        </p:txBody>
      </p:sp>
      <p:sp>
        <p:nvSpPr>
          <p:cNvPr id="8" name="Tekstin paikkamerkki 7">
            <a:extLst>
              <a:ext uri="{FF2B5EF4-FFF2-40B4-BE49-F238E27FC236}">
                <a16:creationId xmlns:a16="http://schemas.microsoft.com/office/drawing/2014/main" id="{4F10DD6A-1603-0AC0-B067-B3D5E97A78A8}"/>
              </a:ext>
            </a:extLst>
          </p:cNvPr>
          <p:cNvSpPr>
            <a:spLocks noGrp="1"/>
          </p:cNvSpPr>
          <p:nvPr>
            <p:ph type="body" sz="quarter" idx="13"/>
          </p:nvPr>
        </p:nvSpPr>
        <p:spPr>
          <a:xfrm>
            <a:off x="595313" y="3791593"/>
            <a:ext cx="2314142" cy="2754312"/>
          </a:xfrm>
          <a:prstGeom prst="rect">
            <a:avLst/>
          </a:prstGeom>
        </p:spPr>
        <p:txBody>
          <a:bodyPr numCol="1">
            <a:normAutofit/>
          </a:bodyPr>
          <a:lstStyle>
            <a:lvl1pPr>
              <a:lnSpc>
                <a:spcPct val="100000"/>
              </a:lnSpc>
              <a:buFontTx/>
              <a:buNone/>
              <a:defRPr sz="1200"/>
            </a:lvl1pPr>
            <a:lvl2pPr marL="9525" indent="0">
              <a:lnSpc>
                <a:spcPct val="100000"/>
              </a:lnSpc>
              <a:buFontTx/>
              <a:buNone/>
              <a:defRPr sz="1200"/>
            </a:lvl2pPr>
            <a:lvl3pPr marL="9525" indent="0">
              <a:lnSpc>
                <a:spcPct val="100000"/>
              </a:lnSpc>
              <a:buFontTx/>
              <a:buNone/>
              <a:tabLst/>
              <a:defRPr sz="1200"/>
            </a:lvl3pPr>
            <a:lvl4pPr marL="9525" indent="-9525">
              <a:lnSpc>
                <a:spcPct val="100000"/>
              </a:lnSpc>
              <a:buFontTx/>
              <a:buNone/>
              <a:tabLst/>
              <a:defRPr sz="1200"/>
            </a:lvl4pPr>
            <a:lvl5pPr marL="9525" indent="0">
              <a:lnSpc>
                <a:spcPct val="100000"/>
              </a:lnSpc>
              <a:buFontTx/>
              <a:buNone/>
              <a:tabLst/>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Kuvan paikkamerkki 9">
            <a:extLst>
              <a:ext uri="{FF2B5EF4-FFF2-40B4-BE49-F238E27FC236}">
                <a16:creationId xmlns:a16="http://schemas.microsoft.com/office/drawing/2014/main" id="{57D6E30B-DEA9-C269-7608-499D557C1546}"/>
              </a:ext>
            </a:extLst>
          </p:cNvPr>
          <p:cNvSpPr>
            <a:spLocks noGrp="1"/>
          </p:cNvSpPr>
          <p:nvPr>
            <p:ph type="pic" sz="quarter" idx="14"/>
          </p:nvPr>
        </p:nvSpPr>
        <p:spPr>
          <a:xfrm>
            <a:off x="6096000" y="947457"/>
            <a:ext cx="1746171" cy="2223256"/>
          </a:xfrm>
          <a:prstGeom prst="rect">
            <a:avLst/>
          </a:prstGeom>
        </p:spPr>
        <p:txBody>
          <a:bodyPr/>
          <a:lstStyle/>
          <a:p>
            <a:endParaRPr lang="fi-FI"/>
          </a:p>
        </p:txBody>
      </p:sp>
      <p:sp>
        <p:nvSpPr>
          <p:cNvPr id="11" name="Tekstin paikkamerkki 7">
            <a:extLst>
              <a:ext uri="{FF2B5EF4-FFF2-40B4-BE49-F238E27FC236}">
                <a16:creationId xmlns:a16="http://schemas.microsoft.com/office/drawing/2014/main" id="{E22E9E2C-A722-B421-8FF5-3597227E066E}"/>
              </a:ext>
            </a:extLst>
          </p:cNvPr>
          <p:cNvSpPr>
            <a:spLocks noGrp="1"/>
          </p:cNvSpPr>
          <p:nvPr>
            <p:ph type="body" sz="quarter" idx="15"/>
          </p:nvPr>
        </p:nvSpPr>
        <p:spPr>
          <a:xfrm>
            <a:off x="3097813" y="3791593"/>
            <a:ext cx="2519216" cy="2754312"/>
          </a:xfrm>
          <a:prstGeom prst="rect">
            <a:avLst/>
          </a:prstGeom>
        </p:spPr>
        <p:txBody>
          <a:bodyPr numCol="1">
            <a:normAutofit/>
          </a:bodyPr>
          <a:lstStyle>
            <a:lvl1pPr>
              <a:lnSpc>
                <a:spcPct val="100000"/>
              </a:lnSpc>
              <a:buFontTx/>
              <a:buNone/>
              <a:defRPr sz="1200"/>
            </a:lvl1pPr>
            <a:lvl2pPr marL="9525" indent="0">
              <a:lnSpc>
                <a:spcPct val="100000"/>
              </a:lnSpc>
              <a:buFontTx/>
              <a:buNone/>
              <a:defRPr sz="1200"/>
            </a:lvl2pPr>
            <a:lvl3pPr marL="9525" indent="0">
              <a:lnSpc>
                <a:spcPct val="100000"/>
              </a:lnSpc>
              <a:buFontTx/>
              <a:buNone/>
              <a:tabLst/>
              <a:defRPr sz="1200"/>
            </a:lvl3pPr>
            <a:lvl4pPr marL="9525" indent="-9525">
              <a:lnSpc>
                <a:spcPct val="100000"/>
              </a:lnSpc>
              <a:buFontTx/>
              <a:buNone/>
              <a:tabLst/>
              <a:defRPr sz="1200"/>
            </a:lvl4pPr>
            <a:lvl5pPr marL="9525" indent="0">
              <a:lnSpc>
                <a:spcPct val="100000"/>
              </a:lnSpc>
              <a:buFontTx/>
              <a:buNone/>
              <a:tabLst/>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8" name="Kuvan paikkamerkki 9">
            <a:extLst>
              <a:ext uri="{FF2B5EF4-FFF2-40B4-BE49-F238E27FC236}">
                <a16:creationId xmlns:a16="http://schemas.microsoft.com/office/drawing/2014/main" id="{3BA44560-D130-44D5-70F2-641E6D0BD4C5}"/>
              </a:ext>
            </a:extLst>
          </p:cNvPr>
          <p:cNvSpPr>
            <a:spLocks noGrp="1"/>
          </p:cNvSpPr>
          <p:nvPr>
            <p:ph type="pic" sz="quarter" idx="16"/>
          </p:nvPr>
        </p:nvSpPr>
        <p:spPr>
          <a:xfrm>
            <a:off x="7948551" y="947457"/>
            <a:ext cx="1746171" cy="2223256"/>
          </a:xfrm>
          <a:prstGeom prst="rect">
            <a:avLst/>
          </a:prstGeom>
        </p:spPr>
        <p:txBody>
          <a:bodyPr/>
          <a:lstStyle/>
          <a:p>
            <a:endParaRPr lang="fi-FI"/>
          </a:p>
        </p:txBody>
      </p:sp>
      <p:sp>
        <p:nvSpPr>
          <p:cNvPr id="29" name="Kuvan paikkamerkki 9">
            <a:extLst>
              <a:ext uri="{FF2B5EF4-FFF2-40B4-BE49-F238E27FC236}">
                <a16:creationId xmlns:a16="http://schemas.microsoft.com/office/drawing/2014/main" id="{8ECCE318-D347-DE0B-FEAD-CBC82EEA323D}"/>
              </a:ext>
            </a:extLst>
          </p:cNvPr>
          <p:cNvSpPr>
            <a:spLocks noGrp="1"/>
          </p:cNvSpPr>
          <p:nvPr>
            <p:ph type="pic" sz="quarter" idx="17"/>
          </p:nvPr>
        </p:nvSpPr>
        <p:spPr>
          <a:xfrm>
            <a:off x="9790614" y="947457"/>
            <a:ext cx="1746171" cy="2223256"/>
          </a:xfrm>
          <a:prstGeom prst="rect">
            <a:avLst/>
          </a:prstGeom>
        </p:spPr>
        <p:txBody>
          <a:bodyPr/>
          <a:lstStyle/>
          <a:p>
            <a:endParaRPr lang="fi-FI"/>
          </a:p>
        </p:txBody>
      </p:sp>
      <p:sp>
        <p:nvSpPr>
          <p:cNvPr id="31" name="Tekstin paikkamerkki 30">
            <a:extLst>
              <a:ext uri="{FF2B5EF4-FFF2-40B4-BE49-F238E27FC236}">
                <a16:creationId xmlns:a16="http://schemas.microsoft.com/office/drawing/2014/main" id="{7CD98F2B-F958-E12A-1CD7-C726AA9BE8D4}"/>
              </a:ext>
            </a:extLst>
          </p:cNvPr>
          <p:cNvSpPr>
            <a:spLocks noGrp="1"/>
          </p:cNvSpPr>
          <p:nvPr>
            <p:ph type="body" sz="quarter" idx="18"/>
          </p:nvPr>
        </p:nvSpPr>
        <p:spPr>
          <a:xfrm>
            <a:off x="6000108" y="3954483"/>
            <a:ext cx="1736725" cy="2754312"/>
          </a:xfrm>
        </p:spPr>
        <p:txBody>
          <a:bodyPr/>
          <a:lstStyle>
            <a:lvl1pPr>
              <a:lnSpc>
                <a:spcPct val="100000"/>
              </a:lnSpc>
              <a:spcBef>
                <a:spcPts val="200"/>
              </a:spcBef>
              <a:spcAft>
                <a:spcPts val="0"/>
              </a:spcAft>
              <a:defRPr sz="800"/>
            </a:lvl1pPr>
            <a:lvl2pPr marL="93663" indent="-84138">
              <a:lnSpc>
                <a:spcPct val="100000"/>
              </a:lnSpc>
              <a:spcBef>
                <a:spcPts val="200"/>
              </a:spcBef>
              <a:spcAft>
                <a:spcPts val="0"/>
              </a:spcAft>
              <a:tabLst/>
              <a:defRPr sz="800"/>
            </a:lvl2pPr>
            <a:lvl3pPr marL="177800" indent="-84138">
              <a:lnSpc>
                <a:spcPct val="100000"/>
              </a:lnSpc>
              <a:spcBef>
                <a:spcPts val="200"/>
              </a:spcBef>
              <a:spcAft>
                <a:spcPts val="0"/>
              </a:spcAft>
              <a:tabLst/>
              <a:defRPr sz="800"/>
            </a:lvl3pPr>
            <a:lvl4pPr marL="271463" indent="-93663">
              <a:lnSpc>
                <a:spcPct val="100000"/>
              </a:lnSpc>
              <a:spcBef>
                <a:spcPts val="200"/>
              </a:spcBef>
              <a:spcAft>
                <a:spcPts val="0"/>
              </a:spcAft>
              <a:tabLst/>
              <a:defRPr sz="800"/>
            </a:lvl4pPr>
            <a:lvl5pPr marL="403225" indent="-131763">
              <a:lnSpc>
                <a:spcPct val="100000"/>
              </a:lnSpc>
              <a:spcBef>
                <a:spcPts val="200"/>
              </a:spcBef>
              <a:spcAft>
                <a:spcPts val="0"/>
              </a:spcAft>
              <a:tabLst/>
              <a:defRPr sz="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5" name="Tekstin paikkamerkki 34">
            <a:extLst>
              <a:ext uri="{FF2B5EF4-FFF2-40B4-BE49-F238E27FC236}">
                <a16:creationId xmlns:a16="http://schemas.microsoft.com/office/drawing/2014/main" id="{51C7BD3B-22B3-5718-CC8A-8EA804101DE9}"/>
              </a:ext>
            </a:extLst>
          </p:cNvPr>
          <p:cNvSpPr>
            <a:spLocks noGrp="1"/>
          </p:cNvSpPr>
          <p:nvPr>
            <p:ph type="body" sz="quarter" idx="21"/>
          </p:nvPr>
        </p:nvSpPr>
        <p:spPr>
          <a:xfrm>
            <a:off x="6012875" y="680374"/>
            <a:ext cx="1736725" cy="187325"/>
          </a:xfrm>
        </p:spPr>
        <p:txBody>
          <a:bodyPr/>
          <a:lstStyle>
            <a:lvl1pPr>
              <a:defRPr>
                <a:latin typeface="Bebas Neue" panose="020B0606020202050201" pitchFamily="34" charset="77"/>
              </a:defRPr>
            </a:lvl1pPr>
            <a:lvl2pPr>
              <a:defRPr>
                <a:latin typeface="Bebas Neue" panose="020B0606020202050201" pitchFamily="34" charset="77"/>
              </a:defRPr>
            </a:lvl2pPr>
            <a:lvl3pPr>
              <a:defRPr>
                <a:latin typeface="Bebas Neue" panose="020B0606020202050201" pitchFamily="34" charset="77"/>
              </a:defRPr>
            </a:lvl3pPr>
            <a:lvl4pPr>
              <a:defRPr>
                <a:latin typeface="Bebas Neue" panose="020B0606020202050201" pitchFamily="34" charset="77"/>
              </a:defRPr>
            </a:lvl4pPr>
            <a:lvl5pPr>
              <a:defRPr>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6" name="Tekstin paikkamerkki 34">
            <a:extLst>
              <a:ext uri="{FF2B5EF4-FFF2-40B4-BE49-F238E27FC236}">
                <a16:creationId xmlns:a16="http://schemas.microsoft.com/office/drawing/2014/main" id="{159DF1EF-2C98-8D8F-1BB9-D6452A8FD247}"/>
              </a:ext>
            </a:extLst>
          </p:cNvPr>
          <p:cNvSpPr>
            <a:spLocks noGrp="1"/>
          </p:cNvSpPr>
          <p:nvPr>
            <p:ph type="body" sz="quarter" idx="22"/>
          </p:nvPr>
        </p:nvSpPr>
        <p:spPr>
          <a:xfrm>
            <a:off x="7865426" y="680374"/>
            <a:ext cx="1736725" cy="187325"/>
          </a:xfrm>
        </p:spPr>
        <p:txBody>
          <a:bodyPr/>
          <a:lstStyle>
            <a:lvl1pPr>
              <a:defRPr>
                <a:latin typeface="Bebas Neue" panose="020B0606020202050201" pitchFamily="34" charset="77"/>
              </a:defRPr>
            </a:lvl1pPr>
            <a:lvl2pPr>
              <a:defRPr>
                <a:latin typeface="Bebas Neue" panose="020B0606020202050201" pitchFamily="34" charset="77"/>
              </a:defRPr>
            </a:lvl2pPr>
            <a:lvl3pPr>
              <a:defRPr>
                <a:latin typeface="Bebas Neue" panose="020B0606020202050201" pitchFamily="34" charset="77"/>
              </a:defRPr>
            </a:lvl3pPr>
            <a:lvl4pPr>
              <a:defRPr>
                <a:latin typeface="Bebas Neue" panose="020B0606020202050201" pitchFamily="34" charset="77"/>
              </a:defRPr>
            </a:lvl4pPr>
            <a:lvl5pPr>
              <a:defRPr>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7" name="Tekstin paikkamerkki 34">
            <a:extLst>
              <a:ext uri="{FF2B5EF4-FFF2-40B4-BE49-F238E27FC236}">
                <a16:creationId xmlns:a16="http://schemas.microsoft.com/office/drawing/2014/main" id="{CE3D327A-BFD4-1F1B-4B93-50CC87ADCE96}"/>
              </a:ext>
            </a:extLst>
          </p:cNvPr>
          <p:cNvSpPr>
            <a:spLocks noGrp="1"/>
          </p:cNvSpPr>
          <p:nvPr>
            <p:ph type="body" sz="quarter" idx="23"/>
          </p:nvPr>
        </p:nvSpPr>
        <p:spPr>
          <a:xfrm>
            <a:off x="9717977" y="680374"/>
            <a:ext cx="1736725" cy="187325"/>
          </a:xfrm>
        </p:spPr>
        <p:txBody>
          <a:bodyPr/>
          <a:lstStyle>
            <a:lvl1pPr>
              <a:defRPr>
                <a:latin typeface="Bebas Neue" panose="020B0606020202050201" pitchFamily="34" charset="77"/>
              </a:defRPr>
            </a:lvl1pPr>
            <a:lvl2pPr>
              <a:defRPr>
                <a:latin typeface="Bebas Neue" panose="020B0606020202050201" pitchFamily="34" charset="77"/>
              </a:defRPr>
            </a:lvl2pPr>
            <a:lvl3pPr>
              <a:defRPr>
                <a:latin typeface="Bebas Neue" panose="020B0606020202050201" pitchFamily="34" charset="77"/>
              </a:defRPr>
            </a:lvl3pPr>
            <a:lvl4pPr>
              <a:defRPr>
                <a:latin typeface="Bebas Neue" panose="020B0606020202050201" pitchFamily="34" charset="77"/>
              </a:defRPr>
            </a:lvl4pPr>
            <a:lvl5pPr>
              <a:defRPr>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8" name="Tekstin paikkamerkki 30">
            <a:extLst>
              <a:ext uri="{FF2B5EF4-FFF2-40B4-BE49-F238E27FC236}">
                <a16:creationId xmlns:a16="http://schemas.microsoft.com/office/drawing/2014/main" id="{BCDFE720-3695-ED60-C994-5C06FCABEB18}"/>
              </a:ext>
            </a:extLst>
          </p:cNvPr>
          <p:cNvSpPr>
            <a:spLocks noGrp="1"/>
          </p:cNvSpPr>
          <p:nvPr>
            <p:ph type="body" sz="quarter" idx="24"/>
          </p:nvPr>
        </p:nvSpPr>
        <p:spPr>
          <a:xfrm>
            <a:off x="7832725" y="3954483"/>
            <a:ext cx="1736725" cy="2754312"/>
          </a:xfrm>
        </p:spPr>
        <p:txBody>
          <a:bodyPr/>
          <a:lstStyle>
            <a:lvl1pPr>
              <a:lnSpc>
                <a:spcPct val="100000"/>
              </a:lnSpc>
              <a:spcBef>
                <a:spcPts val="200"/>
              </a:spcBef>
              <a:spcAft>
                <a:spcPts val="0"/>
              </a:spcAft>
              <a:defRPr sz="800"/>
            </a:lvl1pPr>
            <a:lvl2pPr marL="93663" indent="-84138">
              <a:lnSpc>
                <a:spcPct val="100000"/>
              </a:lnSpc>
              <a:spcBef>
                <a:spcPts val="200"/>
              </a:spcBef>
              <a:spcAft>
                <a:spcPts val="0"/>
              </a:spcAft>
              <a:tabLst/>
              <a:defRPr sz="800"/>
            </a:lvl2pPr>
            <a:lvl3pPr marL="177800" indent="-84138">
              <a:lnSpc>
                <a:spcPct val="100000"/>
              </a:lnSpc>
              <a:spcBef>
                <a:spcPts val="200"/>
              </a:spcBef>
              <a:spcAft>
                <a:spcPts val="0"/>
              </a:spcAft>
              <a:tabLst/>
              <a:defRPr sz="800"/>
            </a:lvl3pPr>
            <a:lvl4pPr marL="271463" indent="-93663">
              <a:lnSpc>
                <a:spcPct val="100000"/>
              </a:lnSpc>
              <a:spcBef>
                <a:spcPts val="200"/>
              </a:spcBef>
              <a:spcAft>
                <a:spcPts val="0"/>
              </a:spcAft>
              <a:tabLst/>
              <a:defRPr sz="800"/>
            </a:lvl4pPr>
            <a:lvl5pPr marL="403225" indent="-131763">
              <a:lnSpc>
                <a:spcPct val="100000"/>
              </a:lnSpc>
              <a:spcBef>
                <a:spcPts val="200"/>
              </a:spcBef>
              <a:spcAft>
                <a:spcPts val="0"/>
              </a:spcAft>
              <a:tabLst/>
              <a:defRPr sz="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9" name="Tekstin paikkamerkki 30">
            <a:extLst>
              <a:ext uri="{FF2B5EF4-FFF2-40B4-BE49-F238E27FC236}">
                <a16:creationId xmlns:a16="http://schemas.microsoft.com/office/drawing/2014/main" id="{475AB604-ECEE-66A8-21A2-400C01E698D8}"/>
              </a:ext>
            </a:extLst>
          </p:cNvPr>
          <p:cNvSpPr>
            <a:spLocks noGrp="1"/>
          </p:cNvSpPr>
          <p:nvPr>
            <p:ph type="body" sz="quarter" idx="25"/>
          </p:nvPr>
        </p:nvSpPr>
        <p:spPr>
          <a:xfrm>
            <a:off x="9665342" y="3954483"/>
            <a:ext cx="2019977" cy="2754312"/>
          </a:xfrm>
        </p:spPr>
        <p:txBody>
          <a:bodyPr/>
          <a:lstStyle>
            <a:lvl1pPr>
              <a:lnSpc>
                <a:spcPct val="100000"/>
              </a:lnSpc>
              <a:spcBef>
                <a:spcPts val="200"/>
              </a:spcBef>
              <a:spcAft>
                <a:spcPts val="0"/>
              </a:spcAft>
              <a:defRPr sz="800"/>
            </a:lvl1pPr>
            <a:lvl2pPr marL="93663" indent="-84138">
              <a:lnSpc>
                <a:spcPct val="100000"/>
              </a:lnSpc>
              <a:spcBef>
                <a:spcPts val="200"/>
              </a:spcBef>
              <a:spcAft>
                <a:spcPts val="0"/>
              </a:spcAft>
              <a:tabLst/>
              <a:defRPr sz="800"/>
            </a:lvl2pPr>
            <a:lvl3pPr marL="177800" indent="-84138">
              <a:lnSpc>
                <a:spcPct val="100000"/>
              </a:lnSpc>
              <a:spcBef>
                <a:spcPts val="200"/>
              </a:spcBef>
              <a:spcAft>
                <a:spcPts val="0"/>
              </a:spcAft>
              <a:tabLst/>
              <a:defRPr sz="800"/>
            </a:lvl3pPr>
            <a:lvl4pPr marL="271463" indent="-93663">
              <a:lnSpc>
                <a:spcPct val="100000"/>
              </a:lnSpc>
              <a:spcBef>
                <a:spcPts val="200"/>
              </a:spcBef>
              <a:spcAft>
                <a:spcPts val="0"/>
              </a:spcAft>
              <a:tabLst/>
              <a:defRPr sz="800"/>
            </a:lvl4pPr>
            <a:lvl5pPr marL="403225" indent="-131763">
              <a:lnSpc>
                <a:spcPct val="100000"/>
              </a:lnSpc>
              <a:spcBef>
                <a:spcPts val="200"/>
              </a:spcBef>
              <a:spcAft>
                <a:spcPts val="0"/>
              </a:spcAft>
              <a:tabLst/>
              <a:defRPr sz="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93019203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41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AFEAC2-9781-82A7-05DD-831003B8152C}"/>
              </a:ext>
            </a:extLst>
          </p:cNvPr>
          <p:cNvSpPr>
            <a:spLocks noGrp="1"/>
          </p:cNvSpPr>
          <p:nvPr>
            <p:ph type="title"/>
          </p:nvPr>
        </p:nvSpPr>
        <p:spPr>
          <a:xfrm>
            <a:off x="595901" y="983456"/>
            <a:ext cx="5329886" cy="1325563"/>
          </a:xfrm>
        </p:spPr>
        <p:txBody>
          <a:bodyPr/>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73AC1F4D-8830-CFA1-5906-7B4769B53096}"/>
              </a:ext>
            </a:extLst>
          </p:cNvPr>
          <p:cNvSpPr>
            <a:spLocks noGrp="1"/>
          </p:cNvSpPr>
          <p:nvPr>
            <p:ph type="dt" sz="half" idx="10"/>
          </p:nvPr>
        </p:nvSpPr>
        <p:spPr/>
        <p:txBody>
          <a:bodyPr/>
          <a:lstStyle/>
          <a:p>
            <a:fld id="{CD3D5E60-6CE1-1A40-8AE3-2D3E66A00BD9}" type="datetime1">
              <a:rPr lang="fi-FI" smtClean="0"/>
              <a:t>15.4.2025</a:t>
            </a:fld>
            <a:endParaRPr lang="fi-FI"/>
          </a:p>
        </p:txBody>
      </p:sp>
      <p:sp>
        <p:nvSpPr>
          <p:cNvPr id="5" name="Alatunnisteen paikkamerkki 4">
            <a:extLst>
              <a:ext uri="{FF2B5EF4-FFF2-40B4-BE49-F238E27FC236}">
                <a16:creationId xmlns:a16="http://schemas.microsoft.com/office/drawing/2014/main" id="{180475D9-80E6-5BDC-8939-B4B26B9EB62F}"/>
              </a:ext>
            </a:extLst>
          </p:cNvPr>
          <p:cNvSpPr>
            <a:spLocks noGrp="1"/>
          </p:cNvSpPr>
          <p:nvPr>
            <p:ph type="ftr" sz="quarter" idx="11"/>
          </p:nvPr>
        </p:nvSpPr>
        <p:spPr/>
        <p:txBody>
          <a:bodyPr/>
          <a:lstStyle/>
          <a:p>
            <a:endParaRPr lang="fi-FI"/>
          </a:p>
        </p:txBody>
      </p:sp>
      <p:sp>
        <p:nvSpPr>
          <p:cNvPr id="7" name="Picture Placeholder 8">
            <a:extLst>
              <a:ext uri="{FF2B5EF4-FFF2-40B4-BE49-F238E27FC236}">
                <a16:creationId xmlns:a16="http://schemas.microsoft.com/office/drawing/2014/main" id="{76018EA9-4D8D-99FD-A3E0-1692307350FA}"/>
              </a:ext>
            </a:extLst>
          </p:cNvPr>
          <p:cNvSpPr>
            <a:spLocks noGrp="1"/>
          </p:cNvSpPr>
          <p:nvPr>
            <p:ph type="pic" sz="quarter" idx="13"/>
          </p:nvPr>
        </p:nvSpPr>
        <p:spPr>
          <a:xfrm>
            <a:off x="695324" y="3442385"/>
            <a:ext cx="10887075" cy="2920314"/>
          </a:xfrm>
          <a:prstGeom prst="rect">
            <a:avLst/>
          </a:prstGeom>
          <a:pattFill prst="pct25">
            <a:fgClr>
              <a:schemeClr val="bg2"/>
            </a:fgClr>
            <a:bgClr>
              <a:schemeClr val="bg1"/>
            </a:bgClr>
          </a:pattFill>
        </p:spPr>
        <p:txBody>
          <a:bodyPr/>
          <a:lstStyle>
            <a:lvl1pPr>
              <a:defRPr sz="1200"/>
            </a:lvl1pPr>
          </a:lstStyle>
          <a:p>
            <a:endParaRPr lang="en-US"/>
          </a:p>
        </p:txBody>
      </p:sp>
      <p:sp>
        <p:nvSpPr>
          <p:cNvPr id="11" name="Tekstin paikkamerkki 10">
            <a:extLst>
              <a:ext uri="{FF2B5EF4-FFF2-40B4-BE49-F238E27FC236}">
                <a16:creationId xmlns:a16="http://schemas.microsoft.com/office/drawing/2014/main" id="{621D8344-DF9E-8890-B38B-F9B9D61D75BF}"/>
              </a:ext>
            </a:extLst>
          </p:cNvPr>
          <p:cNvSpPr>
            <a:spLocks noGrp="1"/>
          </p:cNvSpPr>
          <p:nvPr>
            <p:ph type="body" sz="quarter" idx="14"/>
          </p:nvPr>
        </p:nvSpPr>
        <p:spPr>
          <a:xfrm>
            <a:off x="6001972" y="982663"/>
            <a:ext cx="5656262" cy="1327150"/>
          </a:xfrm>
          <a:prstGeom prst="rect">
            <a:avLst/>
          </a:prstGeom>
        </p:spPr>
        <p:txBody>
          <a:bodyPr/>
          <a:lstStyle>
            <a:lvl1pPr>
              <a:lnSpc>
                <a:spcPts val="1780"/>
              </a:lnSpc>
              <a:spcBef>
                <a:spcPts val="1000"/>
              </a:spcBef>
              <a:defRPr/>
            </a:lvl1pPr>
            <a:lvl2pPr>
              <a:lnSpc>
                <a:spcPts val="1780"/>
              </a:lnSpc>
              <a:spcBef>
                <a:spcPts val="1000"/>
              </a:spcBef>
              <a:defRPr/>
            </a:lvl2pPr>
            <a:lvl3pPr>
              <a:lnSpc>
                <a:spcPts val="1780"/>
              </a:lnSpc>
              <a:spcBef>
                <a:spcPts val="1000"/>
              </a:spcBef>
              <a:defRPr/>
            </a:lvl3pPr>
            <a:lvl4pPr marL="450850" indent="-131763">
              <a:lnSpc>
                <a:spcPts val="1780"/>
              </a:lnSpc>
              <a:spcBef>
                <a:spcPts val="1000"/>
              </a:spcBef>
              <a:tabLst/>
              <a:defRPr/>
            </a:lvl4pPr>
            <a:lvl5pPr marL="628650" indent="-130175">
              <a:lnSpc>
                <a:spcPts val="1780"/>
              </a:lnSpc>
              <a:spcBef>
                <a:spcPts val="1000"/>
              </a:spcBef>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1133513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B7C39BE7-EAFA-91F8-FFCB-D1E484E7C309}"/>
              </a:ext>
            </a:extLst>
          </p:cNvPr>
          <p:cNvSpPr>
            <a:spLocks noGrp="1"/>
          </p:cNvSpPr>
          <p:nvPr>
            <p:ph type="pic" sz="quarter" idx="13"/>
          </p:nvPr>
        </p:nvSpPr>
        <p:spPr>
          <a:xfrm>
            <a:off x="7080250" y="0"/>
            <a:ext cx="5111750" cy="6858000"/>
          </a:xfrm>
          <a:prstGeom prst="rect">
            <a:avLst/>
          </a:prstGeom>
        </p:spPr>
        <p:txBody>
          <a:bodyPr/>
          <a:lstStyle/>
          <a:p>
            <a:endParaRPr lang="fi-FI"/>
          </a:p>
        </p:txBody>
      </p:sp>
      <p:sp>
        <p:nvSpPr>
          <p:cNvPr id="4" name="Päivämäärän paikkamerkki 3">
            <a:extLst>
              <a:ext uri="{FF2B5EF4-FFF2-40B4-BE49-F238E27FC236}">
                <a16:creationId xmlns:a16="http://schemas.microsoft.com/office/drawing/2014/main" id="{D02C43FC-74CB-91C7-B91E-01D45CB3A29D}"/>
              </a:ext>
            </a:extLst>
          </p:cNvPr>
          <p:cNvSpPr>
            <a:spLocks noGrp="1"/>
          </p:cNvSpPr>
          <p:nvPr>
            <p:ph type="dt" sz="half" idx="10"/>
          </p:nvPr>
        </p:nvSpPr>
        <p:spPr>
          <a:xfrm>
            <a:off x="4691063" y="359595"/>
            <a:ext cx="2389187" cy="225214"/>
          </a:xfrm>
        </p:spPr>
        <p:txBody>
          <a:bodyPr/>
          <a:lstStyle/>
          <a:p>
            <a:fld id="{8BA46C87-7A70-A540-9701-2BA783E65824}" type="datetime1">
              <a:rPr lang="fi-FI" smtClean="0"/>
              <a:t>15.4.2025</a:t>
            </a:fld>
            <a:endParaRPr lang="fi-FI"/>
          </a:p>
        </p:txBody>
      </p:sp>
      <p:sp>
        <p:nvSpPr>
          <p:cNvPr id="5" name="Alatunnisteen paikkamerkki 4">
            <a:extLst>
              <a:ext uri="{FF2B5EF4-FFF2-40B4-BE49-F238E27FC236}">
                <a16:creationId xmlns:a16="http://schemas.microsoft.com/office/drawing/2014/main" id="{E1E190D3-6291-ACEF-06D5-F4826C5D4E84}"/>
              </a:ext>
            </a:extLst>
          </p:cNvPr>
          <p:cNvSpPr>
            <a:spLocks noGrp="1"/>
          </p:cNvSpPr>
          <p:nvPr>
            <p:ph type="ftr" sz="quarter" idx="11"/>
          </p:nvPr>
        </p:nvSpPr>
        <p:spPr/>
        <p:txBody>
          <a:bodyPr/>
          <a:lstStyle/>
          <a:p>
            <a:endParaRPr lang="fi-FI"/>
          </a:p>
        </p:txBody>
      </p:sp>
      <p:sp>
        <p:nvSpPr>
          <p:cNvPr id="15" name="Otsikko 1">
            <a:extLst>
              <a:ext uri="{FF2B5EF4-FFF2-40B4-BE49-F238E27FC236}">
                <a16:creationId xmlns:a16="http://schemas.microsoft.com/office/drawing/2014/main" id="{8CD68106-1187-66BE-A265-446C7DC4D7DC}"/>
              </a:ext>
            </a:extLst>
          </p:cNvPr>
          <p:cNvSpPr>
            <a:spLocks noGrp="1"/>
          </p:cNvSpPr>
          <p:nvPr>
            <p:ph type="title"/>
          </p:nvPr>
        </p:nvSpPr>
        <p:spPr>
          <a:xfrm>
            <a:off x="595901" y="983456"/>
            <a:ext cx="5579724" cy="1325563"/>
          </a:xfrm>
        </p:spPr>
        <p:txBody>
          <a:bodyPr/>
          <a:lstStyle>
            <a:lvl1pPr>
              <a:defRPr>
                <a:solidFill>
                  <a:srgbClr val="224117"/>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6" name="Sisällön paikkamerkki 2">
            <a:extLst>
              <a:ext uri="{FF2B5EF4-FFF2-40B4-BE49-F238E27FC236}">
                <a16:creationId xmlns:a16="http://schemas.microsoft.com/office/drawing/2014/main" id="{6980DAFC-1C78-F1BB-4A57-0FC31F1411B7}"/>
              </a:ext>
            </a:extLst>
          </p:cNvPr>
          <p:cNvSpPr>
            <a:spLocks noGrp="1"/>
          </p:cNvSpPr>
          <p:nvPr>
            <p:ph idx="1"/>
          </p:nvPr>
        </p:nvSpPr>
        <p:spPr>
          <a:xfrm>
            <a:off x="607776" y="2411662"/>
            <a:ext cx="5016630" cy="1325563"/>
          </a:xfrm>
          <a:prstGeom prst="rect">
            <a:avLst/>
          </a:prstGeom>
        </p:spPr>
        <p:txBody>
          <a:bodyPr/>
          <a:lstStyle>
            <a:lvl4pPr marL="490538" indent="-173038">
              <a:tabLst/>
              <a:defRPr/>
            </a:lvl4pPr>
            <a:lvl5pPr marL="674688" indent="-184150">
              <a:tab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Tekstin paikkamerkki 13">
            <a:extLst>
              <a:ext uri="{FF2B5EF4-FFF2-40B4-BE49-F238E27FC236}">
                <a16:creationId xmlns:a16="http://schemas.microsoft.com/office/drawing/2014/main" id="{B4C3B119-B735-7A9F-036F-84982A869110}"/>
              </a:ext>
            </a:extLst>
          </p:cNvPr>
          <p:cNvSpPr>
            <a:spLocks noGrp="1"/>
          </p:cNvSpPr>
          <p:nvPr>
            <p:ph type="body" sz="quarter" idx="14"/>
          </p:nvPr>
        </p:nvSpPr>
        <p:spPr>
          <a:xfrm>
            <a:off x="6770295" y="2825393"/>
            <a:ext cx="3976474" cy="366748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8" name="Tekstin paikkamerkki 17">
            <a:extLst>
              <a:ext uri="{FF2B5EF4-FFF2-40B4-BE49-F238E27FC236}">
                <a16:creationId xmlns:a16="http://schemas.microsoft.com/office/drawing/2014/main" id="{F9A3A456-3525-3F6D-F817-611515AA78B3}"/>
              </a:ext>
            </a:extLst>
          </p:cNvPr>
          <p:cNvSpPr>
            <a:spLocks noGrp="1"/>
          </p:cNvSpPr>
          <p:nvPr>
            <p:ph type="body" sz="quarter" idx="15"/>
          </p:nvPr>
        </p:nvSpPr>
        <p:spPr>
          <a:xfrm>
            <a:off x="6770295" y="2136775"/>
            <a:ext cx="3976474" cy="461963"/>
          </a:xfrm>
          <a:prstGeom prst="rect">
            <a:avLst/>
          </a:prstGeom>
        </p:spPr>
        <p:txBody>
          <a:bodyPr anchor="b">
            <a:noAutofit/>
          </a:bodyPr>
          <a:lstStyle>
            <a:lvl1pPr>
              <a:buFontTx/>
              <a:buNone/>
              <a:defRPr sz="1600">
                <a:solidFill>
                  <a:schemeClr val="bg1"/>
                </a:solidFill>
                <a:latin typeface="Bebas Neue" panose="020B0606020202050201" pitchFamily="34" charset="77"/>
              </a:defRPr>
            </a:lvl1pPr>
            <a:lvl2pPr marL="9525" indent="0">
              <a:buFontTx/>
              <a:buNone/>
              <a:defRPr sz="1600">
                <a:solidFill>
                  <a:schemeClr val="bg1"/>
                </a:solidFill>
                <a:latin typeface="Bebas Neue" panose="020B0606020202050201" pitchFamily="34" charset="77"/>
              </a:defRPr>
            </a:lvl2pPr>
            <a:lvl3pPr marL="184150" indent="0">
              <a:buFontTx/>
              <a:buNone/>
              <a:defRPr sz="1600">
                <a:solidFill>
                  <a:schemeClr val="bg1"/>
                </a:solidFill>
                <a:latin typeface="Bebas Neue" panose="020B0606020202050201" pitchFamily="34" charset="77"/>
              </a:defRPr>
            </a:lvl3pPr>
            <a:lvl4pPr marL="1371600" indent="0">
              <a:buFontTx/>
              <a:buNone/>
              <a:defRPr sz="1600">
                <a:solidFill>
                  <a:schemeClr val="bg1"/>
                </a:solidFill>
                <a:latin typeface="Bebas Neue" panose="020B0606020202050201" pitchFamily="34" charset="77"/>
              </a:defRPr>
            </a:lvl4pPr>
            <a:lvl5pPr marL="1828800" indent="0">
              <a:buFontTx/>
              <a:buNone/>
              <a:defRPr sz="1600">
                <a:solidFill>
                  <a:schemeClr val="bg1"/>
                </a:solidFill>
                <a:latin typeface="Bebas Neue" panose="020B0606020202050201" pitchFamily="34"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73778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40A6746-E309-29E7-0E30-BB89172D5B77}"/>
              </a:ext>
            </a:extLst>
          </p:cNvPr>
          <p:cNvSpPr/>
          <p:nvPr userDrawn="1"/>
        </p:nvSpPr>
        <p:spPr>
          <a:xfrm>
            <a:off x="-13064" y="-13447"/>
            <a:ext cx="5518741" cy="6871446"/>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isällön paikkamerkki 2">
            <a:extLst>
              <a:ext uri="{FF2B5EF4-FFF2-40B4-BE49-F238E27FC236}">
                <a16:creationId xmlns:a16="http://schemas.microsoft.com/office/drawing/2014/main" id="{AB6B2E54-030E-C0B6-46D3-49F9D2090B1D}"/>
              </a:ext>
            </a:extLst>
          </p:cNvPr>
          <p:cNvSpPr>
            <a:spLocks noGrp="1"/>
          </p:cNvSpPr>
          <p:nvPr>
            <p:ph sz="half" idx="1"/>
          </p:nvPr>
        </p:nvSpPr>
        <p:spPr>
          <a:xfrm>
            <a:off x="618697" y="2300885"/>
            <a:ext cx="4072366" cy="3916541"/>
          </a:xfrm>
          <a:prstGeom prst="rect">
            <a:avLst/>
          </a:prstGeom>
        </p:spPr>
        <p:txBody>
          <a:bodyPr>
            <a:normAutofit/>
          </a:bodyPr>
          <a:lstStyle>
            <a:lvl1pPr>
              <a:lnSpc>
                <a:spcPts val="1780"/>
              </a:lnSpc>
              <a:spcBef>
                <a:spcPts val="1000"/>
              </a:spcBef>
              <a:defRPr sz="1200">
                <a:solidFill>
                  <a:schemeClr val="bg1"/>
                </a:solidFill>
              </a:defRPr>
            </a:lvl1pPr>
            <a:lvl2pPr>
              <a:lnSpc>
                <a:spcPts val="1780"/>
              </a:lnSpc>
              <a:spcBef>
                <a:spcPts val="1000"/>
              </a:spcBef>
              <a:defRPr sz="1200">
                <a:solidFill>
                  <a:schemeClr val="bg1"/>
                </a:solidFill>
              </a:defRPr>
            </a:lvl2pPr>
            <a:lvl3pPr>
              <a:lnSpc>
                <a:spcPts val="1780"/>
              </a:lnSpc>
              <a:spcBef>
                <a:spcPts val="1000"/>
              </a:spcBef>
              <a:defRPr sz="1200">
                <a:solidFill>
                  <a:schemeClr val="bg1"/>
                </a:solidFill>
              </a:defRPr>
            </a:lvl3pPr>
            <a:lvl4pPr marL="498475" indent="-179388">
              <a:lnSpc>
                <a:spcPts val="1780"/>
              </a:lnSpc>
              <a:spcBef>
                <a:spcPts val="1000"/>
              </a:spcBef>
              <a:tabLst/>
              <a:defRPr sz="1200">
                <a:solidFill>
                  <a:schemeClr val="bg1"/>
                </a:solidFill>
              </a:defRPr>
            </a:lvl4pPr>
            <a:lvl5pPr marL="676275" indent="-177800">
              <a:lnSpc>
                <a:spcPts val="1780"/>
              </a:lnSpc>
              <a:spcBef>
                <a:spcPts val="1000"/>
              </a:spcBef>
              <a:tabLst/>
              <a:defRPr sz="12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7764264C-AFFE-4E81-0338-9785907317AF}"/>
              </a:ext>
            </a:extLst>
          </p:cNvPr>
          <p:cNvSpPr>
            <a:spLocks noGrp="1"/>
          </p:cNvSpPr>
          <p:nvPr>
            <p:ph type="dt" sz="half" idx="10"/>
          </p:nvPr>
        </p:nvSpPr>
        <p:spPr/>
        <p:txBody>
          <a:bodyPr/>
          <a:lstStyle>
            <a:lvl1pPr>
              <a:defRPr>
                <a:solidFill>
                  <a:schemeClr val="bg1"/>
                </a:solidFill>
              </a:defRPr>
            </a:lvl1pPr>
          </a:lstStyle>
          <a:p>
            <a:fld id="{B28FA64F-5931-5842-9ABB-2C90D6BDF6C6}" type="datetime1">
              <a:rPr lang="fi-FI" smtClean="0"/>
              <a:pPr/>
              <a:t>15.4.2025</a:t>
            </a:fld>
            <a:endParaRPr lang="fi-FI"/>
          </a:p>
        </p:txBody>
      </p:sp>
      <p:sp>
        <p:nvSpPr>
          <p:cNvPr id="6" name="Alatunnisteen paikkamerkki 5">
            <a:extLst>
              <a:ext uri="{FF2B5EF4-FFF2-40B4-BE49-F238E27FC236}">
                <a16:creationId xmlns:a16="http://schemas.microsoft.com/office/drawing/2014/main" id="{80AC6A32-70DD-B96B-7E31-C4309C50FC0A}"/>
              </a:ext>
            </a:extLst>
          </p:cNvPr>
          <p:cNvSpPr>
            <a:spLocks noGrp="1"/>
          </p:cNvSpPr>
          <p:nvPr>
            <p:ph type="ftr" sz="quarter" idx="11"/>
          </p:nvPr>
        </p:nvSpPr>
        <p:spPr/>
        <p:txBody>
          <a:bodyPr/>
          <a:lstStyle>
            <a:lvl1pPr>
              <a:defRPr>
                <a:solidFill>
                  <a:schemeClr val="bg1"/>
                </a:solidFill>
              </a:defRPr>
            </a:lvl1pPr>
          </a:lstStyle>
          <a:p>
            <a:endParaRPr lang="fi-FI"/>
          </a:p>
        </p:txBody>
      </p:sp>
      <p:sp>
        <p:nvSpPr>
          <p:cNvPr id="11" name="Otsikko 10">
            <a:extLst>
              <a:ext uri="{FF2B5EF4-FFF2-40B4-BE49-F238E27FC236}">
                <a16:creationId xmlns:a16="http://schemas.microsoft.com/office/drawing/2014/main" id="{D517D915-D7D6-B989-B017-53699090A3C5}"/>
              </a:ext>
            </a:extLst>
          </p:cNvPr>
          <p:cNvSpPr>
            <a:spLocks noGrp="1"/>
          </p:cNvSpPr>
          <p:nvPr>
            <p:ph type="title"/>
          </p:nvPr>
        </p:nvSpPr>
        <p:spPr>
          <a:xfrm>
            <a:off x="607776" y="1674421"/>
            <a:ext cx="4095162" cy="634598"/>
          </a:xfrm>
        </p:spPr>
        <p:txBody>
          <a:bodyPr/>
          <a:lstStyle>
            <a:lvl1pPr>
              <a:defRPr sz="16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4" name="Kuvan paikkamerkki 13">
            <a:extLst>
              <a:ext uri="{FF2B5EF4-FFF2-40B4-BE49-F238E27FC236}">
                <a16:creationId xmlns:a16="http://schemas.microsoft.com/office/drawing/2014/main" id="{3F52E1FD-27D9-E58F-41A9-F862ABA36408}"/>
              </a:ext>
            </a:extLst>
          </p:cNvPr>
          <p:cNvSpPr>
            <a:spLocks noGrp="1"/>
          </p:cNvSpPr>
          <p:nvPr>
            <p:ph type="pic" sz="quarter" idx="13"/>
          </p:nvPr>
        </p:nvSpPr>
        <p:spPr>
          <a:xfrm>
            <a:off x="5505450" y="-13447"/>
            <a:ext cx="6686550" cy="6871447"/>
          </a:xfrm>
          <a:prstGeom prst="rect">
            <a:avLst/>
          </a:prstGeom>
        </p:spPr>
        <p:txBody>
          <a:bodyPr/>
          <a:lstStyle/>
          <a:p>
            <a:endParaRPr lang="fi-FI"/>
          </a:p>
        </p:txBody>
      </p:sp>
    </p:spTree>
    <p:extLst>
      <p:ext uri="{BB962C8B-B14F-4D97-AF65-F5344CB8AC3E}">
        <p14:creationId xmlns:p14="http://schemas.microsoft.com/office/powerpoint/2010/main" val="131359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A49682-A20B-D5D0-E2AC-0E7E6D68E2F5}"/>
              </a:ext>
            </a:extLst>
          </p:cNvPr>
          <p:cNvSpPr>
            <a:spLocks noGrp="1"/>
          </p:cNvSpPr>
          <p:nvPr>
            <p:ph type="title"/>
          </p:nvPr>
        </p:nvSpPr>
        <p:spPr>
          <a:xfrm>
            <a:off x="595901" y="983456"/>
            <a:ext cx="5579724" cy="1325563"/>
          </a:xfrm>
          <a:prstGeom prst="rect">
            <a:avLst/>
          </a:prstGeom>
        </p:spPr>
        <p:txBody>
          <a:bodyPr vert="horz" lIns="91440" tIns="45720" rIns="91440" bIns="45720" rtlCol="0" anchor="ctr">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3CD10644-8EA9-A8CF-5134-F992ECDC3689}"/>
              </a:ext>
            </a:extLst>
          </p:cNvPr>
          <p:cNvSpPr>
            <a:spLocks noGrp="1"/>
          </p:cNvSpPr>
          <p:nvPr>
            <p:ph type="dt" sz="half" idx="2"/>
          </p:nvPr>
        </p:nvSpPr>
        <p:spPr>
          <a:xfrm>
            <a:off x="4691063" y="359594"/>
            <a:ext cx="2743200" cy="225215"/>
          </a:xfrm>
          <a:prstGeom prst="rect">
            <a:avLst/>
          </a:prstGeom>
        </p:spPr>
        <p:txBody>
          <a:bodyPr vert="horz" lIns="91440" tIns="45720" rIns="91440" bIns="45720" rtlCol="0" anchor="ctr"/>
          <a:lstStyle>
            <a:lvl1pPr algn="l">
              <a:defRPr sz="800">
                <a:solidFill>
                  <a:schemeClr val="tx1">
                    <a:tint val="82000"/>
                  </a:schemeClr>
                </a:solidFill>
                <a:latin typeface="Barlow Semi Condensed" pitchFamily="2" charset="77"/>
              </a:defRPr>
            </a:lvl1pPr>
          </a:lstStyle>
          <a:p>
            <a:fld id="{ADA75B63-A1D5-BC44-9862-1DAC42B1C21F}" type="datetime1">
              <a:rPr lang="fi-FI" smtClean="0"/>
              <a:t>15.4.2025</a:t>
            </a:fld>
            <a:endParaRPr lang="fi-FI"/>
          </a:p>
        </p:txBody>
      </p:sp>
      <p:sp>
        <p:nvSpPr>
          <p:cNvPr id="5" name="Alatunnisteen paikkamerkki 4">
            <a:extLst>
              <a:ext uri="{FF2B5EF4-FFF2-40B4-BE49-F238E27FC236}">
                <a16:creationId xmlns:a16="http://schemas.microsoft.com/office/drawing/2014/main" id="{EFDFC822-20FA-E460-18BF-883710CE99B0}"/>
              </a:ext>
            </a:extLst>
          </p:cNvPr>
          <p:cNvSpPr>
            <a:spLocks noGrp="1"/>
          </p:cNvSpPr>
          <p:nvPr>
            <p:ph type="ftr" sz="quarter" idx="3"/>
          </p:nvPr>
        </p:nvSpPr>
        <p:spPr>
          <a:xfrm>
            <a:off x="618697" y="359595"/>
            <a:ext cx="3830013" cy="225214"/>
          </a:xfrm>
          <a:prstGeom prst="rect">
            <a:avLst/>
          </a:prstGeom>
        </p:spPr>
        <p:txBody>
          <a:bodyPr vert="horz" lIns="91440" tIns="45720" rIns="91440" bIns="45720" rtlCol="0" anchor="ctr"/>
          <a:lstStyle>
            <a:lvl1pPr marL="0" indent="0" algn="l">
              <a:tabLst>
                <a:tab pos="1944688" algn="l"/>
              </a:tabLst>
              <a:defRPr sz="800">
                <a:solidFill>
                  <a:schemeClr val="tx1">
                    <a:tint val="82000"/>
                  </a:schemeClr>
                </a:solidFill>
                <a:latin typeface="Barlow Semi Condensed" pitchFamily="2" charset="77"/>
              </a:defRPr>
            </a:lvl1pPr>
          </a:lstStyle>
          <a:p>
            <a:endParaRPr lang="fi-FI"/>
          </a:p>
        </p:txBody>
      </p:sp>
      <p:pic>
        <p:nvPicPr>
          <p:cNvPr id="25" name="Graphic 34">
            <a:extLst>
              <a:ext uri="{FF2B5EF4-FFF2-40B4-BE49-F238E27FC236}">
                <a16:creationId xmlns:a16="http://schemas.microsoft.com/office/drawing/2014/main" id="{B499D83E-1457-9EF7-9A6E-000740C8B54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673556" y="315646"/>
            <a:ext cx="279921" cy="279921"/>
          </a:xfrm>
          <a:prstGeom prst="rect">
            <a:avLst/>
          </a:prstGeom>
        </p:spPr>
      </p:pic>
      <p:sp>
        <p:nvSpPr>
          <p:cNvPr id="7" name="Tekstin paikkamerkki 6">
            <a:extLst>
              <a:ext uri="{FF2B5EF4-FFF2-40B4-BE49-F238E27FC236}">
                <a16:creationId xmlns:a16="http://schemas.microsoft.com/office/drawing/2014/main" id="{1F0D8E8C-5B9A-AB1D-A5C7-5A8C540DFD25}"/>
              </a:ext>
            </a:extLst>
          </p:cNvPr>
          <p:cNvSpPr>
            <a:spLocks noGrp="1"/>
          </p:cNvSpPr>
          <p:nvPr>
            <p:ph type="body" idx="1"/>
          </p:nvPr>
        </p:nvSpPr>
        <p:spPr>
          <a:xfrm>
            <a:off x="606822" y="2456750"/>
            <a:ext cx="5579724" cy="3417794"/>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35304757"/>
      </p:ext>
    </p:extLst>
  </p:cSld>
  <p:clrMap bg1="lt1" tx1="dk1" bg2="lt2" tx2="dk2" accent1="accent1" accent2="accent2" accent3="accent3" accent4="accent4" accent5="accent5" accent6="accent6" hlink="hlink" folHlink="folHlink"/>
  <p:sldLayoutIdLst>
    <p:sldLayoutId id="2147483665" r:id="rId1"/>
    <p:sldLayoutId id="2147483676" r:id="rId2"/>
    <p:sldLayoutId id="2147483666" r:id="rId3"/>
    <p:sldLayoutId id="2147483678" r:id="rId4"/>
    <p:sldLayoutId id="2147483687" r:id="rId5"/>
    <p:sldLayoutId id="2147483686" r:id="rId6"/>
    <p:sldLayoutId id="2147483677" r:id="rId7"/>
    <p:sldLayoutId id="2147483667" r:id="rId8"/>
    <p:sldLayoutId id="2147483668" r:id="rId9"/>
    <p:sldLayoutId id="2147483680" r:id="rId10"/>
    <p:sldLayoutId id="2147483681" r:id="rId11"/>
    <p:sldLayoutId id="2147483682" r:id="rId12"/>
    <p:sldLayoutId id="2147483688" r:id="rId13"/>
    <p:sldLayoutId id="2147483683" r:id="rId14"/>
    <p:sldLayoutId id="2147483684" r:id="rId15"/>
    <p:sldLayoutId id="2147483685" r:id="rId16"/>
    <p:sldLayoutId id="2147483679" r:id="rId17"/>
    <p:sldLayoutId id="2147483669" r:id="rId18"/>
    <p:sldLayoutId id="2147483670" r:id="rId19"/>
    <p:sldLayoutId id="2147483671" r:id="rId20"/>
    <p:sldLayoutId id="2147483672" r:id="rId21"/>
    <p:sldLayoutId id="2147483673" r:id="rId22"/>
    <p:sldLayoutId id="2147483674" r:id="rId23"/>
    <p:sldLayoutId id="2147483675" r:id="rId24"/>
  </p:sldLayoutIdLst>
  <p:hf sldNum="0" hdr="0"/>
  <p:txStyles>
    <p:titleStyle>
      <a:lvl1pPr algn="l" defTabSz="914400" rtl="0" eaLnBrk="1" latinLnBrk="0" hangingPunct="1">
        <a:lnSpc>
          <a:spcPct val="90000"/>
        </a:lnSpc>
        <a:spcBef>
          <a:spcPct val="0"/>
        </a:spcBef>
        <a:buNone/>
        <a:defRPr sz="5400" kern="1200">
          <a:solidFill>
            <a:srgbClr val="224117"/>
          </a:solidFill>
          <a:latin typeface="Bebas Neue" panose="020B0606020202050201" pitchFamily="34" charset="77"/>
          <a:ea typeface="+mj-ea"/>
          <a:cs typeface="+mj-cs"/>
        </a:defRPr>
      </a:lvl1pPr>
    </p:titleStyle>
    <p:body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50850" indent="-131763"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581025" indent="-13017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3" orient="horz" pos="1570" userDrawn="1">
          <p15:clr>
            <a:srgbClr val="F26B43"/>
          </p15:clr>
        </p15:guide>
        <p15:guide id="4" orient="horz" pos="323" userDrawn="1">
          <p15:clr>
            <a:srgbClr val="F26B43"/>
          </p15:clr>
        </p15:guide>
        <p15:guide id="5" pos="2955" userDrawn="1">
          <p15:clr>
            <a:srgbClr val="F26B43"/>
          </p15:clr>
        </p15:guide>
        <p15:guide id="6"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2D_3320F4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n paikkamerkki 17" descr="Kuva, joka sisältää kohteen piha-, puu, taivas, rakennus&#10;&#10;Tekoälyn generoima sisältö voi olla virheellistä.">
            <a:extLst>
              <a:ext uri="{FF2B5EF4-FFF2-40B4-BE49-F238E27FC236}">
                <a16:creationId xmlns:a16="http://schemas.microsoft.com/office/drawing/2014/main" id="{96C2EA17-C2BB-6294-175D-4C7E287D5E5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20" name="Rectangle 2">
            <a:extLst>
              <a:ext uri="{FF2B5EF4-FFF2-40B4-BE49-F238E27FC236}">
                <a16:creationId xmlns:a16="http://schemas.microsoft.com/office/drawing/2014/main" id="{A5644291-5372-0345-CB74-0F8A917ADB3F}"/>
              </a:ext>
            </a:extLst>
          </p:cNvPr>
          <p:cNvSpPr/>
          <p:nvPr/>
        </p:nvSpPr>
        <p:spPr>
          <a:xfrm>
            <a:off x="0" y="0"/>
            <a:ext cx="12192000" cy="6858000"/>
          </a:xfrm>
          <a:prstGeom prst="rect">
            <a:avLst/>
          </a:prstGeom>
          <a:solidFill>
            <a:schemeClr val="tx1">
              <a:alpha val="505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4" name="Otsikko 13">
            <a:extLst>
              <a:ext uri="{FF2B5EF4-FFF2-40B4-BE49-F238E27FC236}">
                <a16:creationId xmlns:a16="http://schemas.microsoft.com/office/drawing/2014/main" id="{15E4E45F-F8F2-253B-C113-93F1ECFC8AF0}"/>
              </a:ext>
            </a:extLst>
          </p:cNvPr>
          <p:cNvSpPr>
            <a:spLocks noGrp="1"/>
          </p:cNvSpPr>
          <p:nvPr>
            <p:ph type="title"/>
          </p:nvPr>
        </p:nvSpPr>
        <p:spPr>
          <a:xfrm>
            <a:off x="551969" y="584809"/>
            <a:ext cx="10215349" cy="3970093"/>
          </a:xfrm>
        </p:spPr>
        <p:txBody>
          <a:bodyPr/>
          <a:lstStyle/>
          <a:p>
            <a:r>
              <a:rPr lang="fi-FI" noProof="0">
                <a:solidFill>
                  <a:schemeClr val="bg1"/>
                </a:solidFill>
              </a:rPr>
              <a:t>RIIHIMÄEN</a:t>
            </a:r>
            <a:br>
              <a:rPr lang="fi-FI" noProof="0">
                <a:solidFill>
                  <a:schemeClr val="bg1"/>
                </a:solidFill>
              </a:rPr>
            </a:br>
            <a:r>
              <a:rPr lang="fi-FI" noProof="0">
                <a:solidFill>
                  <a:schemeClr val="bg1"/>
                </a:solidFill>
              </a:rPr>
              <a:t>VETURITALLIT</a:t>
            </a:r>
          </a:p>
        </p:txBody>
      </p:sp>
      <p:sp>
        <p:nvSpPr>
          <p:cNvPr id="16" name="Tekstin paikkamerkki 15">
            <a:extLst>
              <a:ext uri="{FF2B5EF4-FFF2-40B4-BE49-F238E27FC236}">
                <a16:creationId xmlns:a16="http://schemas.microsoft.com/office/drawing/2014/main" id="{8446E8F0-B746-8D74-5692-029EA2CF7DEE}"/>
              </a:ext>
            </a:extLst>
          </p:cNvPr>
          <p:cNvSpPr>
            <a:spLocks noGrp="1"/>
          </p:cNvSpPr>
          <p:nvPr>
            <p:ph type="body" sz="quarter" idx="11"/>
          </p:nvPr>
        </p:nvSpPr>
        <p:spPr>
          <a:xfrm>
            <a:off x="603339" y="4529035"/>
            <a:ext cx="5492661" cy="905519"/>
          </a:xfrm>
        </p:spPr>
        <p:txBody>
          <a:bodyPr/>
          <a:lstStyle/>
          <a:p>
            <a:r>
              <a:rPr lang="fi-FI" sz="2800" noProof="0">
                <a:solidFill>
                  <a:schemeClr val="bg1"/>
                </a:solidFill>
                <a:latin typeface="Bebas Neue" panose="020B0606020202050201" pitchFamily="34" charset="0"/>
                <a:ea typeface="Roboto Cn" panose="02000000000000000000" pitchFamily="2" charset="0"/>
                <a:cs typeface="Heebo" pitchFamily="2" charset="-79"/>
              </a:rPr>
              <a:t>Veturitallien toiminnallinen konsepti ja alueidentiteetti.</a:t>
            </a:r>
          </a:p>
          <a:p>
            <a:endParaRPr lang="fi-FI" sz="2800" noProof="0">
              <a:solidFill>
                <a:schemeClr val="bg1"/>
              </a:solidFill>
              <a:latin typeface="Bebas Neue" panose="020B0606020202050201" pitchFamily="34" charset="0"/>
              <a:ea typeface="Roboto Cn" panose="02000000000000000000" pitchFamily="2" charset="0"/>
              <a:cs typeface="Heebo" pitchFamily="2" charset="-79"/>
            </a:endParaRPr>
          </a:p>
        </p:txBody>
      </p:sp>
      <p:sp>
        <p:nvSpPr>
          <p:cNvPr id="6" name="Alatunnisteen paikkamerkki 5">
            <a:extLst>
              <a:ext uri="{FF2B5EF4-FFF2-40B4-BE49-F238E27FC236}">
                <a16:creationId xmlns:a16="http://schemas.microsoft.com/office/drawing/2014/main" id="{21AE0D91-3613-C918-A6A7-2E615A6ED163}"/>
              </a:ext>
            </a:extLst>
          </p:cNvPr>
          <p:cNvSpPr>
            <a:spLocks noGrp="1"/>
          </p:cNvSpPr>
          <p:nvPr>
            <p:ph type="ftr" sz="quarter" idx="3"/>
          </p:nvPr>
        </p:nvSpPr>
        <p:spPr/>
        <p:txBody>
          <a:bodyPr/>
          <a:lstStyle/>
          <a:p>
            <a:r>
              <a:rPr lang="fi-FI" noProof="0">
                <a:solidFill>
                  <a:schemeClr val="bg1"/>
                </a:solidFill>
              </a:rPr>
              <a:t>RIIHIMÄEN VETURITALLIT	KONSEPTIESITYS</a:t>
            </a:r>
          </a:p>
        </p:txBody>
      </p:sp>
      <p:sp>
        <p:nvSpPr>
          <p:cNvPr id="19" name="Dian numeron paikkamerkki 18">
            <a:extLst>
              <a:ext uri="{FF2B5EF4-FFF2-40B4-BE49-F238E27FC236}">
                <a16:creationId xmlns:a16="http://schemas.microsoft.com/office/drawing/2014/main" id="{F9898E37-C156-B47B-55E2-0553402F5F40}"/>
              </a:ext>
            </a:extLst>
          </p:cNvPr>
          <p:cNvSpPr>
            <a:spLocks noGrp="1"/>
          </p:cNvSpPr>
          <p:nvPr>
            <p:ph type="sldNum" sz="quarter" idx="4294967295"/>
          </p:nvPr>
        </p:nvSpPr>
        <p:spPr>
          <a:xfrm>
            <a:off x="8830103" y="336194"/>
            <a:ext cx="2743200" cy="269163"/>
          </a:xfrm>
          <a:prstGeom prst="rect">
            <a:avLst/>
          </a:prstGeom>
        </p:spPr>
        <p:txBody>
          <a:bodyPr/>
          <a:lstStyle/>
          <a:p>
            <a:fld id="{36D39793-3152-2E47-AE35-8E7B671A9B43}" type="slidenum">
              <a:rPr lang="fi-FI" noProof="0" smtClean="0"/>
              <a:pPr/>
              <a:t>1</a:t>
            </a:fld>
            <a:endParaRPr lang="fi-FI" noProof="0"/>
          </a:p>
        </p:txBody>
      </p:sp>
      <p:sp>
        <p:nvSpPr>
          <p:cNvPr id="21" name="Rectangle 18">
            <a:extLst>
              <a:ext uri="{FF2B5EF4-FFF2-40B4-BE49-F238E27FC236}">
                <a16:creationId xmlns:a16="http://schemas.microsoft.com/office/drawing/2014/main" id="{AF39E5CC-04D0-E69C-0371-DAA9A7829025}"/>
              </a:ext>
            </a:extLst>
          </p:cNvPr>
          <p:cNvSpPr/>
          <p:nvPr/>
        </p:nvSpPr>
        <p:spPr>
          <a:xfrm>
            <a:off x="695325" y="5534811"/>
            <a:ext cx="4486592" cy="726481"/>
          </a:xfrm>
          <a:prstGeom prst="rect">
            <a:avLst/>
          </a:prstGeom>
        </p:spPr>
        <p:txBody>
          <a:bodyPr wrap="square" lIns="0" tIns="0" rIns="0" bIns="0">
            <a:spAutoFit/>
          </a:bodyPr>
          <a:lstStyle/>
          <a:p>
            <a:pPr>
              <a:lnSpc>
                <a:spcPct val="150000"/>
              </a:lnSpc>
            </a:pPr>
            <a:r>
              <a:rPr lang="fi-FI" sz="1100" noProof="0">
                <a:solidFill>
                  <a:schemeClr val="bg1"/>
                </a:solidFill>
                <a:latin typeface="Barlow" panose="00000500000000000000" pitchFamily="2" charset="0"/>
                <a:ea typeface="Roboto Cn" panose="02000000000000000000" pitchFamily="2" charset="0"/>
                <a:cs typeface="Heebo" pitchFamily="2" charset="-79"/>
              </a:rPr>
              <a:t>Riihimäen Kaupunki</a:t>
            </a:r>
          </a:p>
          <a:p>
            <a:pPr>
              <a:lnSpc>
                <a:spcPct val="150000"/>
              </a:lnSpc>
            </a:pPr>
            <a:r>
              <a:rPr lang="fi-FI" sz="1100" noProof="0">
                <a:solidFill>
                  <a:schemeClr val="bg1"/>
                </a:solidFill>
                <a:latin typeface="Barlow" panose="00000500000000000000" pitchFamily="2" charset="0"/>
                <a:ea typeface="Roboto Cn" panose="02000000000000000000" pitchFamily="2" charset="0"/>
                <a:cs typeface="Heebo" pitchFamily="2" charset="-79"/>
              </a:rPr>
              <a:t>Suunnittelutoimisto Amerikka Oy</a:t>
            </a:r>
          </a:p>
          <a:p>
            <a:pPr>
              <a:lnSpc>
                <a:spcPct val="150000"/>
              </a:lnSpc>
            </a:pPr>
            <a:r>
              <a:rPr lang="fi-FI" sz="1100" noProof="0" err="1">
                <a:solidFill>
                  <a:schemeClr val="bg1"/>
                </a:solidFill>
                <a:latin typeface="Barlow" panose="00000500000000000000" pitchFamily="2" charset="0"/>
                <a:ea typeface="Roboto Cn" panose="02000000000000000000" pitchFamily="2" charset="0"/>
                <a:cs typeface="Heebo" pitchFamily="2" charset="-79"/>
              </a:rPr>
              <a:t>Nortecon</a:t>
            </a:r>
            <a:r>
              <a:rPr lang="fi-FI" sz="1100" noProof="0">
                <a:solidFill>
                  <a:schemeClr val="bg1"/>
                </a:solidFill>
                <a:latin typeface="Barlow" panose="00000500000000000000" pitchFamily="2" charset="0"/>
                <a:ea typeface="Roboto Cn" panose="02000000000000000000" pitchFamily="2" charset="0"/>
                <a:cs typeface="Heebo" pitchFamily="2" charset="-79"/>
              </a:rPr>
              <a:t> Oy</a:t>
            </a:r>
          </a:p>
        </p:txBody>
      </p:sp>
      <p:pic>
        <p:nvPicPr>
          <p:cNvPr id="22" name="Graphic 32">
            <a:extLst>
              <a:ext uri="{FF2B5EF4-FFF2-40B4-BE49-F238E27FC236}">
                <a16:creationId xmlns:a16="http://schemas.microsoft.com/office/drawing/2014/main" id="{C6EE2128-014D-E089-09A9-DE853AE44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3556" y="315646"/>
            <a:ext cx="279921" cy="279921"/>
          </a:xfrm>
          <a:prstGeom prst="rect">
            <a:avLst/>
          </a:prstGeom>
        </p:spPr>
      </p:pic>
      <p:pic>
        <p:nvPicPr>
          <p:cNvPr id="3" name="Kuva 2" descr="Kuva, joka sisältää kohteen teksti, Fontti, kuvakaappaus, logo&#10;&#10;Tekoälyn generoima sisältö voi olla virheellistä.">
            <a:extLst>
              <a:ext uri="{FF2B5EF4-FFF2-40B4-BE49-F238E27FC236}">
                <a16:creationId xmlns:a16="http://schemas.microsoft.com/office/drawing/2014/main" id="{9B1E536C-8040-58DF-7259-535AF883830C}"/>
              </a:ext>
            </a:extLst>
          </p:cNvPr>
          <p:cNvPicPr>
            <a:picLocks noChangeAspect="1"/>
          </p:cNvPicPr>
          <p:nvPr/>
        </p:nvPicPr>
        <p:blipFill>
          <a:blip r:embed="rId5">
            <a:extLst>
              <a:ext uri="{28A0092B-C50C-407E-A947-70E740481C1C}">
                <a14:useLocalDpi xmlns:a14="http://schemas.microsoft.com/office/drawing/2010/main" val="0"/>
              </a:ext>
            </a:extLst>
          </a:blip>
          <a:srcRect l="4059" t="12694" r="60838" b="18552"/>
          <a:stretch/>
        </p:blipFill>
        <p:spPr>
          <a:xfrm>
            <a:off x="10046975" y="3972391"/>
            <a:ext cx="1352297" cy="1009403"/>
          </a:xfrm>
          <a:prstGeom prst="rect">
            <a:avLst/>
          </a:prstGeom>
        </p:spPr>
      </p:pic>
      <p:pic>
        <p:nvPicPr>
          <p:cNvPr id="7" name="Kuva 6" descr="Kuva, joka sisältää kohteen teksti, Fontti, logo, kuvakaappaus&#10;&#10;Tekoälyn generoima sisältö voi olla virheellistä.">
            <a:extLst>
              <a:ext uri="{FF2B5EF4-FFF2-40B4-BE49-F238E27FC236}">
                <a16:creationId xmlns:a16="http://schemas.microsoft.com/office/drawing/2014/main" id="{E5DE8EDE-EABE-DFE7-4D05-AAE8D9290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2732" y="5388648"/>
            <a:ext cx="2180784" cy="1153706"/>
          </a:xfrm>
          <a:prstGeom prst="rect">
            <a:avLst/>
          </a:prstGeom>
        </p:spPr>
      </p:pic>
      <p:sp>
        <p:nvSpPr>
          <p:cNvPr id="2" name="Tekstiruutu 1">
            <a:extLst>
              <a:ext uri="{FF2B5EF4-FFF2-40B4-BE49-F238E27FC236}">
                <a16:creationId xmlns:a16="http://schemas.microsoft.com/office/drawing/2014/main" id="{72C53200-3CED-68FB-AEAD-D2B4DEEC717D}"/>
              </a:ext>
            </a:extLst>
          </p:cNvPr>
          <p:cNvSpPr txBox="1"/>
          <p:nvPr/>
        </p:nvSpPr>
        <p:spPr>
          <a:xfrm>
            <a:off x="5083968" y="6361549"/>
            <a:ext cx="2024063" cy="261610"/>
          </a:xfrm>
          <a:prstGeom prst="rect">
            <a:avLst/>
          </a:prstGeom>
          <a:noFill/>
        </p:spPr>
        <p:txBody>
          <a:bodyPr wrap="square" rtlCol="0">
            <a:spAutoFit/>
          </a:bodyPr>
          <a:lstStyle/>
          <a:p>
            <a:r>
              <a:rPr lang="fi-FI" sz="1050" i="1">
                <a:solidFill>
                  <a:schemeClr val="bg1">
                    <a:lumMod val="75000"/>
                  </a:schemeClr>
                </a:solidFill>
              </a:rPr>
              <a:t>Kuva: Arkkitehtitoimisto Lunden</a:t>
            </a:r>
          </a:p>
        </p:txBody>
      </p:sp>
    </p:spTree>
    <p:extLst>
      <p:ext uri="{BB962C8B-B14F-4D97-AF65-F5344CB8AC3E}">
        <p14:creationId xmlns:p14="http://schemas.microsoft.com/office/powerpoint/2010/main" val="396658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23926EA4-649C-F721-E687-8A76EAB9E9AD}"/>
              </a:ext>
            </a:extLst>
          </p:cNvPr>
          <p:cNvPicPr>
            <a:picLocks noChangeAspect="1"/>
          </p:cNvPicPr>
          <p:nvPr/>
        </p:nvPicPr>
        <p:blipFill>
          <a:blip r:embed="rId2"/>
          <a:srcRect r="996"/>
          <a:stretch/>
        </p:blipFill>
        <p:spPr>
          <a:xfrm>
            <a:off x="5156115" y="823549"/>
            <a:ext cx="7035885" cy="5210902"/>
          </a:xfrm>
          <a:prstGeom prst="rect">
            <a:avLst/>
          </a:prstGeom>
        </p:spPr>
      </p:pic>
      <p:sp>
        <p:nvSpPr>
          <p:cNvPr id="13" name="Otsikko 12">
            <a:extLst>
              <a:ext uri="{FF2B5EF4-FFF2-40B4-BE49-F238E27FC236}">
                <a16:creationId xmlns:a16="http://schemas.microsoft.com/office/drawing/2014/main" id="{9B182611-BD8C-7873-D647-51AF4500591A}"/>
              </a:ext>
            </a:extLst>
          </p:cNvPr>
          <p:cNvSpPr>
            <a:spLocks noGrp="1"/>
          </p:cNvSpPr>
          <p:nvPr>
            <p:ph type="title"/>
          </p:nvPr>
        </p:nvSpPr>
        <p:spPr>
          <a:xfrm>
            <a:off x="595902" y="983456"/>
            <a:ext cx="4367984" cy="1325563"/>
          </a:xfrm>
        </p:spPr>
        <p:txBody>
          <a:bodyPr/>
          <a:lstStyle/>
          <a:p>
            <a:r>
              <a:rPr lang="fi-FI" noProof="0"/>
              <a:t>High Tech Campus &amp; Test Bed</a:t>
            </a:r>
          </a:p>
        </p:txBody>
      </p:sp>
      <p:sp>
        <p:nvSpPr>
          <p:cNvPr id="8" name="Content Placeholder 7">
            <a:extLst>
              <a:ext uri="{FF2B5EF4-FFF2-40B4-BE49-F238E27FC236}">
                <a16:creationId xmlns:a16="http://schemas.microsoft.com/office/drawing/2014/main" id="{DD4AB590-0770-A277-A2DE-BA6E2A5D00A0}"/>
              </a:ext>
            </a:extLst>
          </p:cNvPr>
          <p:cNvSpPr txBox="1">
            <a:spLocks noGrp="1"/>
          </p:cNvSpPr>
          <p:nvPr>
            <p:ph idx="1"/>
          </p:nvPr>
        </p:nvSpPr>
        <p:spPr>
          <a:xfrm>
            <a:off x="593136" y="2519779"/>
            <a:ext cx="4581207" cy="3724096"/>
          </a:xfrm>
          <a:prstGeom prst="rect">
            <a:avLst/>
          </a:prstGeom>
          <a:noFill/>
        </p:spPr>
        <p:txBody>
          <a:bodyPr vert="horz" wrap="square" lIns="91440" tIns="45720" rIns="91440" bIns="45720" rtlCol="0" anchor="t">
            <a:spAutoFit/>
          </a:bodyPr>
          <a:lstStyle/>
          <a:p>
            <a:pPr>
              <a:lnSpc>
                <a:spcPct val="100000"/>
              </a:lnSpc>
            </a:pPr>
            <a:r>
              <a:rPr lang="fi-FI" sz="1200" b="1">
                <a:latin typeface="Barlow"/>
                <a:cs typeface="Arial"/>
              </a:rPr>
              <a:t>Veturitallien osaamiskeskittymän tavoitteena on tuoda yhteen eturivin yritykset, osaajat ja sijoittajat.</a:t>
            </a:r>
          </a:p>
          <a:p>
            <a:pPr>
              <a:lnSpc>
                <a:spcPct val="100000"/>
              </a:lnSpc>
            </a:pPr>
            <a:endParaRPr lang="fi-FI" sz="1200" b="1">
              <a:latin typeface="Barlow"/>
              <a:cs typeface="Arial"/>
            </a:endParaRPr>
          </a:p>
          <a:p>
            <a:pPr>
              <a:lnSpc>
                <a:spcPct val="100000"/>
              </a:lnSpc>
            </a:pPr>
            <a:r>
              <a:rPr lang="fi-FI" sz="1200">
                <a:latin typeface="Barlow"/>
                <a:cs typeface="Arial"/>
              </a:rPr>
              <a:t>HIGH TECH CAMPUS: Työpaikkana alue on viihtyisä ja monipuolinen. Täällä avarat maisemat ja tunnelmalliset tiilirakennukset yhdistyvät arkea nostattavaan palvelukokonaisuuteen.</a:t>
            </a:r>
          </a:p>
          <a:p>
            <a:pPr>
              <a:lnSpc>
                <a:spcPct val="100000"/>
              </a:lnSpc>
            </a:pPr>
            <a:r>
              <a:rPr lang="fi-FI" sz="1200">
                <a:latin typeface="Barlow"/>
                <a:cs typeface="Arial"/>
              </a:rPr>
              <a:t>TEST BED: Alue on alusta kohdata ja kehittää uutta yhdessä eri toimijoiden kanssa. Lisäksi se tarjoaa kehitystyölle maailmanluokan näyteikkunan. Toiminnan vahvan ytimen muodostaa DEFINE -yrityskiihdyttämö, joka toimii suorana linkkinä Puolustusvoimiin ja alan yritysverkostoon.</a:t>
            </a:r>
            <a:endParaRPr lang="fi-FI" sz="1200">
              <a:latin typeface="Barlow" panose="00000500000000000000" pitchFamily="2" charset="0"/>
              <a:cs typeface="Arial" panose="020B0604020202020204" pitchFamily="34" charset="0"/>
            </a:endParaRPr>
          </a:p>
          <a:p>
            <a:pPr>
              <a:lnSpc>
                <a:spcPct val="100000"/>
              </a:lnSpc>
            </a:pPr>
            <a:r>
              <a:rPr lang="fi-FI" sz="1200">
                <a:latin typeface="Barlow"/>
                <a:cs typeface="Arial"/>
              </a:rPr>
              <a:t>Tapahtumallisuus on osa alueen DNA:ta. Tiloja löytyy parinkymmenen hengen seminaareista aina monen sadan hengen tapahtumiin. Vaikka alueen kehitys on vasta alkumetreillä, tapahtumakalenterista löytyy jo nyt esimerkiksi yritysten rekrytointi- ja lanseeraustilaisuuksia, Hackatoneja, sekä aktiivista oppilaitosyhteistyötä.</a:t>
            </a:r>
          </a:p>
        </p:txBody>
      </p:sp>
      <p:sp>
        <p:nvSpPr>
          <p:cNvPr id="10" name="Freeform: Shape 9">
            <a:extLst>
              <a:ext uri="{FF2B5EF4-FFF2-40B4-BE49-F238E27FC236}">
                <a16:creationId xmlns:a16="http://schemas.microsoft.com/office/drawing/2014/main" id="{497DD946-07F9-1C12-7A5F-98A3FDD710A2}"/>
              </a:ext>
            </a:extLst>
          </p:cNvPr>
          <p:cNvSpPr/>
          <p:nvPr/>
        </p:nvSpPr>
        <p:spPr>
          <a:xfrm>
            <a:off x="7806420" y="6314692"/>
            <a:ext cx="322576" cy="322576"/>
          </a:xfrm>
          <a:custGeom>
            <a:avLst/>
            <a:gdLst>
              <a:gd name="connsiteX0" fmla="*/ 322576 w 322576"/>
              <a:gd name="connsiteY0" fmla="*/ 161288 h 322576"/>
              <a:gd name="connsiteX1" fmla="*/ 161288 w 322576"/>
              <a:gd name="connsiteY1" fmla="*/ 322576 h 322576"/>
              <a:gd name="connsiteX2" fmla="*/ 0 w 322576"/>
              <a:gd name="connsiteY2" fmla="*/ 161288 h 322576"/>
              <a:gd name="connsiteX3" fmla="*/ 161288 w 322576"/>
              <a:gd name="connsiteY3" fmla="*/ 0 h 322576"/>
              <a:gd name="connsiteX4" fmla="*/ 322576 w 322576"/>
              <a:gd name="connsiteY4" fmla="*/ 161288 h 32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76" h="322576">
                <a:moveTo>
                  <a:pt x="322576" y="161288"/>
                </a:moveTo>
                <a:cubicBezTo>
                  <a:pt x="322576" y="250365"/>
                  <a:pt x="250365" y="322576"/>
                  <a:pt x="161288" y="322576"/>
                </a:cubicBezTo>
                <a:cubicBezTo>
                  <a:pt x="72211" y="322576"/>
                  <a:pt x="0" y="250365"/>
                  <a:pt x="0" y="161288"/>
                </a:cubicBezTo>
                <a:cubicBezTo>
                  <a:pt x="0" y="72211"/>
                  <a:pt x="72211" y="0"/>
                  <a:pt x="161288" y="0"/>
                </a:cubicBezTo>
                <a:cubicBezTo>
                  <a:pt x="250365" y="0"/>
                  <a:pt x="322576" y="72211"/>
                  <a:pt x="322576" y="161288"/>
                </a:cubicBezTo>
                <a:close/>
              </a:path>
            </a:pathLst>
          </a:custGeom>
          <a:solidFill>
            <a:srgbClr val="A5DCE0"/>
          </a:solidFill>
          <a:ln w="12700" cap="flat">
            <a:solidFill>
              <a:schemeClr val="tx1"/>
            </a:solidFill>
            <a:prstDash val="solid"/>
            <a:miter/>
          </a:ln>
        </p:spPr>
        <p:txBody>
          <a:bodyPr rtlCol="0" anchor="ctr"/>
          <a:lstStyle/>
          <a:p>
            <a:endParaRPr lang="fi-FI"/>
          </a:p>
        </p:txBody>
      </p:sp>
      <p:sp>
        <p:nvSpPr>
          <p:cNvPr id="11" name="Freeform: Shape 10">
            <a:extLst>
              <a:ext uri="{FF2B5EF4-FFF2-40B4-BE49-F238E27FC236}">
                <a16:creationId xmlns:a16="http://schemas.microsoft.com/office/drawing/2014/main" id="{C3FEA351-F023-A479-988C-75768D73D02F}"/>
              </a:ext>
            </a:extLst>
          </p:cNvPr>
          <p:cNvSpPr/>
          <p:nvPr/>
        </p:nvSpPr>
        <p:spPr>
          <a:xfrm>
            <a:off x="5625616" y="6299701"/>
            <a:ext cx="322576" cy="322576"/>
          </a:xfrm>
          <a:custGeom>
            <a:avLst/>
            <a:gdLst>
              <a:gd name="connsiteX0" fmla="*/ 322576 w 322576"/>
              <a:gd name="connsiteY0" fmla="*/ 161288 h 322576"/>
              <a:gd name="connsiteX1" fmla="*/ 161288 w 322576"/>
              <a:gd name="connsiteY1" fmla="*/ 322576 h 322576"/>
              <a:gd name="connsiteX2" fmla="*/ 0 w 322576"/>
              <a:gd name="connsiteY2" fmla="*/ 161288 h 322576"/>
              <a:gd name="connsiteX3" fmla="*/ 161288 w 322576"/>
              <a:gd name="connsiteY3" fmla="*/ 0 h 322576"/>
              <a:gd name="connsiteX4" fmla="*/ 322576 w 322576"/>
              <a:gd name="connsiteY4" fmla="*/ 161288 h 322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76" h="322576">
                <a:moveTo>
                  <a:pt x="322576" y="161288"/>
                </a:moveTo>
                <a:cubicBezTo>
                  <a:pt x="322576" y="250365"/>
                  <a:pt x="250365" y="322576"/>
                  <a:pt x="161288" y="322576"/>
                </a:cubicBezTo>
                <a:cubicBezTo>
                  <a:pt x="72211" y="322576"/>
                  <a:pt x="0" y="250365"/>
                  <a:pt x="0" y="161288"/>
                </a:cubicBezTo>
                <a:cubicBezTo>
                  <a:pt x="0" y="72211"/>
                  <a:pt x="72211" y="0"/>
                  <a:pt x="161288" y="0"/>
                </a:cubicBezTo>
                <a:cubicBezTo>
                  <a:pt x="250365" y="0"/>
                  <a:pt x="322576" y="72211"/>
                  <a:pt x="322576" y="161288"/>
                </a:cubicBezTo>
                <a:close/>
              </a:path>
            </a:pathLst>
          </a:custGeom>
          <a:solidFill>
            <a:srgbClr val="D696A4"/>
          </a:solidFill>
          <a:ln w="12700" cap="flat">
            <a:solidFill>
              <a:schemeClr val="tx1"/>
            </a:solidFill>
            <a:prstDash val="solid"/>
            <a:miter/>
          </a:ln>
        </p:spPr>
        <p:txBody>
          <a:bodyPr rtlCol="0" anchor="ctr"/>
          <a:lstStyle/>
          <a:p>
            <a:endParaRPr lang="fi-FI"/>
          </a:p>
        </p:txBody>
      </p:sp>
      <p:sp>
        <p:nvSpPr>
          <p:cNvPr id="12" name="TextBox 11">
            <a:extLst>
              <a:ext uri="{FF2B5EF4-FFF2-40B4-BE49-F238E27FC236}">
                <a16:creationId xmlns:a16="http://schemas.microsoft.com/office/drawing/2014/main" id="{1C74E810-71A8-E293-E818-B72041BE3784}"/>
              </a:ext>
            </a:extLst>
          </p:cNvPr>
          <p:cNvSpPr txBox="1"/>
          <p:nvPr/>
        </p:nvSpPr>
        <p:spPr>
          <a:xfrm>
            <a:off x="5943761" y="6260934"/>
            <a:ext cx="1537326" cy="400110"/>
          </a:xfrm>
          <a:prstGeom prst="rect">
            <a:avLst/>
          </a:prstGeom>
          <a:noFill/>
        </p:spPr>
        <p:txBody>
          <a:bodyPr wrap="square" rtlCol="0">
            <a:spAutoFit/>
          </a:bodyPr>
          <a:lstStyle/>
          <a:p>
            <a:r>
              <a:rPr lang="fi-FI" sz="1000">
                <a:latin typeface="Barlow SemiBold" panose="00000700000000000000" pitchFamily="2" charset="0"/>
              </a:rPr>
              <a:t>DEFINE, Start up -tilat, </a:t>
            </a:r>
          </a:p>
          <a:p>
            <a:r>
              <a:rPr lang="fi-FI" sz="1000">
                <a:latin typeface="Barlow SemiBold" panose="00000700000000000000" pitchFamily="2" charset="0"/>
              </a:rPr>
              <a:t>kasvuyritykset</a:t>
            </a:r>
          </a:p>
        </p:txBody>
      </p:sp>
      <p:sp>
        <p:nvSpPr>
          <p:cNvPr id="14" name="TextBox 13">
            <a:extLst>
              <a:ext uri="{FF2B5EF4-FFF2-40B4-BE49-F238E27FC236}">
                <a16:creationId xmlns:a16="http://schemas.microsoft.com/office/drawing/2014/main" id="{A9293348-7DC2-328F-A932-DA9162CBB378}"/>
              </a:ext>
            </a:extLst>
          </p:cNvPr>
          <p:cNvSpPr txBox="1"/>
          <p:nvPr/>
        </p:nvSpPr>
        <p:spPr>
          <a:xfrm>
            <a:off x="8128996" y="6352799"/>
            <a:ext cx="1537326" cy="246221"/>
          </a:xfrm>
          <a:prstGeom prst="rect">
            <a:avLst/>
          </a:prstGeom>
          <a:noFill/>
        </p:spPr>
        <p:txBody>
          <a:bodyPr wrap="square" rtlCol="0">
            <a:spAutoFit/>
          </a:bodyPr>
          <a:lstStyle/>
          <a:p>
            <a:r>
              <a:rPr lang="fi-FI" sz="1000">
                <a:latin typeface="Barlow SemiBold" panose="00000700000000000000" pitchFamily="2" charset="0"/>
              </a:rPr>
              <a:t>Uudistoimistot</a:t>
            </a:r>
          </a:p>
        </p:txBody>
      </p:sp>
      <p:sp>
        <p:nvSpPr>
          <p:cNvPr id="19" name="Alatunnisteen paikkamerkki 3">
            <a:extLst>
              <a:ext uri="{FF2B5EF4-FFF2-40B4-BE49-F238E27FC236}">
                <a16:creationId xmlns:a16="http://schemas.microsoft.com/office/drawing/2014/main" id="{C214AB16-C6F4-D902-3CF8-8A3465470CF4}"/>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5" name="TextBox 4">
            <a:extLst>
              <a:ext uri="{FF2B5EF4-FFF2-40B4-BE49-F238E27FC236}">
                <a16:creationId xmlns:a16="http://schemas.microsoft.com/office/drawing/2014/main" id="{4FA39A21-BF1E-6342-7730-81831845BBD5}"/>
              </a:ext>
            </a:extLst>
          </p:cNvPr>
          <p:cNvSpPr txBox="1"/>
          <p:nvPr/>
        </p:nvSpPr>
        <p:spPr>
          <a:xfrm>
            <a:off x="8855856" y="5148939"/>
            <a:ext cx="999344" cy="230832"/>
          </a:xfrm>
          <a:prstGeom prst="rect">
            <a:avLst/>
          </a:prstGeom>
          <a:noFill/>
        </p:spPr>
        <p:txBody>
          <a:bodyPr wrap="square" rtlCol="0">
            <a:spAutoFit/>
          </a:bodyPr>
          <a:lstStyle/>
          <a:p>
            <a:r>
              <a:rPr lang="fi-FI" sz="900">
                <a:latin typeface="Barlow SemiBold" panose="00000700000000000000" pitchFamily="2" charset="0"/>
              </a:rPr>
              <a:t>Rautatieasema</a:t>
            </a:r>
          </a:p>
        </p:txBody>
      </p:sp>
      <p:cxnSp>
        <p:nvCxnSpPr>
          <p:cNvPr id="17" name="Suora nuoliyhdysviiva 16">
            <a:extLst>
              <a:ext uri="{FF2B5EF4-FFF2-40B4-BE49-F238E27FC236}">
                <a16:creationId xmlns:a16="http://schemas.microsoft.com/office/drawing/2014/main" id="{A911DB2E-E6C3-1A21-AFE8-515CEDD662AA}"/>
              </a:ext>
            </a:extLst>
          </p:cNvPr>
          <p:cNvCxnSpPr>
            <a:cxnSpLocks/>
          </p:cNvCxnSpPr>
          <p:nvPr/>
        </p:nvCxnSpPr>
        <p:spPr>
          <a:xfrm flipV="1">
            <a:off x="7836890" y="3266476"/>
            <a:ext cx="2476902" cy="90356"/>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18" name="Suora nuoliyhdysviiva 17">
            <a:extLst>
              <a:ext uri="{FF2B5EF4-FFF2-40B4-BE49-F238E27FC236}">
                <a16:creationId xmlns:a16="http://schemas.microsoft.com/office/drawing/2014/main" id="{437C9890-B18C-ABF0-D026-9AC97FAF471F}"/>
              </a:ext>
            </a:extLst>
          </p:cNvPr>
          <p:cNvCxnSpPr>
            <a:cxnSpLocks/>
          </p:cNvCxnSpPr>
          <p:nvPr/>
        </p:nvCxnSpPr>
        <p:spPr>
          <a:xfrm>
            <a:off x="12125336" y="2286010"/>
            <a:ext cx="27498" cy="980466"/>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0" name="Suora nuoliyhdysviiva 19">
            <a:extLst>
              <a:ext uri="{FF2B5EF4-FFF2-40B4-BE49-F238E27FC236}">
                <a16:creationId xmlns:a16="http://schemas.microsoft.com/office/drawing/2014/main" id="{8EBF3605-5859-D3C6-4BEF-4F3A4E8074DD}"/>
              </a:ext>
            </a:extLst>
          </p:cNvPr>
          <p:cNvCxnSpPr>
            <a:cxnSpLocks/>
          </p:cNvCxnSpPr>
          <p:nvPr/>
        </p:nvCxnSpPr>
        <p:spPr>
          <a:xfrm flipV="1">
            <a:off x="5918253" y="3833306"/>
            <a:ext cx="656868" cy="353309"/>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1" name="Suora nuoliyhdysviiva 20">
            <a:extLst>
              <a:ext uri="{FF2B5EF4-FFF2-40B4-BE49-F238E27FC236}">
                <a16:creationId xmlns:a16="http://schemas.microsoft.com/office/drawing/2014/main" id="{B2D53BC6-4D24-6BBF-46BF-2198A855666E}"/>
              </a:ext>
            </a:extLst>
          </p:cNvPr>
          <p:cNvCxnSpPr>
            <a:cxnSpLocks/>
          </p:cNvCxnSpPr>
          <p:nvPr/>
        </p:nvCxnSpPr>
        <p:spPr>
          <a:xfrm flipV="1">
            <a:off x="6599966" y="3916159"/>
            <a:ext cx="3549353" cy="1854613"/>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2" name="Suora nuoliyhdysviiva 21">
            <a:extLst>
              <a:ext uri="{FF2B5EF4-FFF2-40B4-BE49-F238E27FC236}">
                <a16:creationId xmlns:a16="http://schemas.microsoft.com/office/drawing/2014/main" id="{F37D4A75-804D-573A-189B-2FB51869FF20}"/>
              </a:ext>
            </a:extLst>
          </p:cNvPr>
          <p:cNvCxnSpPr>
            <a:cxnSpLocks/>
          </p:cNvCxnSpPr>
          <p:nvPr/>
        </p:nvCxnSpPr>
        <p:spPr>
          <a:xfrm flipV="1">
            <a:off x="6575121" y="3693790"/>
            <a:ext cx="586849" cy="116413"/>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3" name="Suora nuoliyhdysviiva 22">
            <a:extLst>
              <a:ext uri="{FF2B5EF4-FFF2-40B4-BE49-F238E27FC236}">
                <a16:creationId xmlns:a16="http://schemas.microsoft.com/office/drawing/2014/main" id="{96A1AFD7-DE75-0C3C-C190-363AF20BA668}"/>
              </a:ext>
            </a:extLst>
          </p:cNvPr>
          <p:cNvCxnSpPr>
            <a:cxnSpLocks/>
          </p:cNvCxnSpPr>
          <p:nvPr/>
        </p:nvCxnSpPr>
        <p:spPr>
          <a:xfrm flipV="1">
            <a:off x="5847867" y="4151654"/>
            <a:ext cx="68228" cy="566853"/>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4" name="Suora nuoliyhdysviiva 23">
            <a:extLst>
              <a:ext uri="{FF2B5EF4-FFF2-40B4-BE49-F238E27FC236}">
                <a16:creationId xmlns:a16="http://schemas.microsoft.com/office/drawing/2014/main" id="{16EC0681-2601-EF23-02E6-05DE07F5AC12}"/>
              </a:ext>
            </a:extLst>
          </p:cNvPr>
          <p:cNvCxnSpPr>
            <a:cxnSpLocks/>
          </p:cNvCxnSpPr>
          <p:nvPr/>
        </p:nvCxnSpPr>
        <p:spPr>
          <a:xfrm flipH="1" flipV="1">
            <a:off x="5847867" y="4840619"/>
            <a:ext cx="727254" cy="895050"/>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5" name="Suora nuoliyhdysviiva 24">
            <a:extLst>
              <a:ext uri="{FF2B5EF4-FFF2-40B4-BE49-F238E27FC236}">
                <a16:creationId xmlns:a16="http://schemas.microsoft.com/office/drawing/2014/main" id="{1F2C0180-3838-C40E-F6EF-F5685EE17C5F}"/>
              </a:ext>
            </a:extLst>
          </p:cNvPr>
          <p:cNvCxnSpPr>
            <a:cxnSpLocks/>
          </p:cNvCxnSpPr>
          <p:nvPr/>
        </p:nvCxnSpPr>
        <p:spPr>
          <a:xfrm flipV="1">
            <a:off x="7161970" y="3368155"/>
            <a:ext cx="724611" cy="312210"/>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6" name="Suora nuoliyhdysviiva 25">
            <a:extLst>
              <a:ext uri="{FF2B5EF4-FFF2-40B4-BE49-F238E27FC236}">
                <a16:creationId xmlns:a16="http://schemas.microsoft.com/office/drawing/2014/main" id="{3E4090C5-CF3D-4ECD-532E-59B031FFA467}"/>
              </a:ext>
            </a:extLst>
          </p:cNvPr>
          <p:cNvCxnSpPr>
            <a:cxnSpLocks/>
          </p:cNvCxnSpPr>
          <p:nvPr/>
        </p:nvCxnSpPr>
        <p:spPr>
          <a:xfrm flipV="1">
            <a:off x="10199010" y="3294123"/>
            <a:ext cx="1919320" cy="672526"/>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7" name="Suora nuoliyhdysviiva 26">
            <a:extLst>
              <a:ext uri="{FF2B5EF4-FFF2-40B4-BE49-F238E27FC236}">
                <a16:creationId xmlns:a16="http://schemas.microsoft.com/office/drawing/2014/main" id="{36994F6A-520C-B24A-AAB0-9BAC93B5B050}"/>
              </a:ext>
            </a:extLst>
          </p:cNvPr>
          <p:cNvCxnSpPr>
            <a:cxnSpLocks/>
          </p:cNvCxnSpPr>
          <p:nvPr/>
        </p:nvCxnSpPr>
        <p:spPr>
          <a:xfrm flipV="1">
            <a:off x="10320798" y="2702222"/>
            <a:ext cx="805976" cy="564254"/>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8" name="Suora nuoliyhdysviiva 27">
            <a:extLst>
              <a:ext uri="{FF2B5EF4-FFF2-40B4-BE49-F238E27FC236}">
                <a16:creationId xmlns:a16="http://schemas.microsoft.com/office/drawing/2014/main" id="{E838AC15-133D-4733-9551-91D2373BE8A0}"/>
              </a:ext>
            </a:extLst>
          </p:cNvPr>
          <p:cNvCxnSpPr>
            <a:cxnSpLocks/>
          </p:cNvCxnSpPr>
          <p:nvPr/>
        </p:nvCxnSpPr>
        <p:spPr>
          <a:xfrm flipV="1">
            <a:off x="11190110" y="2274183"/>
            <a:ext cx="952869" cy="364467"/>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grpSp>
        <p:nvGrpSpPr>
          <p:cNvPr id="34" name="Graphic 6">
            <a:extLst>
              <a:ext uri="{FF2B5EF4-FFF2-40B4-BE49-F238E27FC236}">
                <a16:creationId xmlns:a16="http://schemas.microsoft.com/office/drawing/2014/main" id="{23C80525-1223-F9D5-DBA8-246BE8D6DDA6}"/>
              </a:ext>
            </a:extLst>
          </p:cNvPr>
          <p:cNvGrpSpPr/>
          <p:nvPr/>
        </p:nvGrpSpPr>
        <p:grpSpPr>
          <a:xfrm>
            <a:off x="9417135" y="6303094"/>
            <a:ext cx="315790" cy="315790"/>
            <a:chOff x="6024562" y="4124038"/>
            <a:chExt cx="146875" cy="146875"/>
          </a:xfrm>
        </p:grpSpPr>
        <p:sp>
          <p:nvSpPr>
            <p:cNvPr id="35" name="Freeform: Shape 11">
              <a:extLst>
                <a:ext uri="{FF2B5EF4-FFF2-40B4-BE49-F238E27FC236}">
                  <a16:creationId xmlns:a16="http://schemas.microsoft.com/office/drawing/2014/main" id="{641D36A5-02E5-365C-1467-DD89B5A833CA}"/>
                </a:ext>
              </a:extLst>
            </p:cNvPr>
            <p:cNvSpPr/>
            <p:nvPr/>
          </p:nvSpPr>
          <p:spPr>
            <a:xfrm>
              <a:off x="6024562" y="4124038"/>
              <a:ext cx="146875" cy="146875"/>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solidFill>
              <a:srgbClr val="C9AC68"/>
            </a:solidFill>
            <a:ln w="25400" cap="flat">
              <a:noFill/>
              <a:prstDash val="solid"/>
              <a:miter/>
            </a:ln>
          </p:spPr>
          <p:txBody>
            <a:bodyPr rtlCol="0" anchor="ctr"/>
            <a:lstStyle/>
            <a:p>
              <a:endParaRPr lang="fi-FI"/>
            </a:p>
          </p:txBody>
        </p:sp>
        <p:sp>
          <p:nvSpPr>
            <p:cNvPr id="36" name="Freeform: Shape 12">
              <a:extLst>
                <a:ext uri="{FF2B5EF4-FFF2-40B4-BE49-F238E27FC236}">
                  <a16:creationId xmlns:a16="http://schemas.microsoft.com/office/drawing/2014/main" id="{83B96C69-3B61-77A2-3084-3CC54F5D16A0}"/>
                </a:ext>
              </a:extLst>
            </p:cNvPr>
            <p:cNvSpPr/>
            <p:nvPr/>
          </p:nvSpPr>
          <p:spPr>
            <a:xfrm>
              <a:off x="6024562" y="4124038"/>
              <a:ext cx="146875" cy="146875"/>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noFill/>
            <a:ln w="25400" cap="flat">
              <a:noFill/>
              <a:prstDash val="solid"/>
              <a:miter/>
            </a:ln>
          </p:spPr>
          <p:txBody>
            <a:bodyPr rtlCol="0" anchor="ctr"/>
            <a:lstStyle/>
            <a:p>
              <a:endParaRPr lang="fi-FI"/>
            </a:p>
          </p:txBody>
        </p:sp>
      </p:grpSp>
      <p:sp>
        <p:nvSpPr>
          <p:cNvPr id="37" name="TextBox 19">
            <a:extLst>
              <a:ext uri="{FF2B5EF4-FFF2-40B4-BE49-F238E27FC236}">
                <a16:creationId xmlns:a16="http://schemas.microsoft.com/office/drawing/2014/main" id="{0C552715-BC61-5780-6C45-1133AE324005}"/>
              </a:ext>
            </a:extLst>
          </p:cNvPr>
          <p:cNvSpPr txBox="1"/>
          <p:nvPr/>
        </p:nvSpPr>
        <p:spPr>
          <a:xfrm>
            <a:off x="9855200" y="6283262"/>
            <a:ext cx="1537326" cy="400110"/>
          </a:xfrm>
          <a:prstGeom prst="rect">
            <a:avLst/>
          </a:prstGeom>
          <a:noFill/>
        </p:spPr>
        <p:txBody>
          <a:bodyPr wrap="square" rtlCol="0">
            <a:spAutoFit/>
          </a:bodyPr>
          <a:lstStyle/>
          <a:p>
            <a:r>
              <a:rPr lang="fi-FI" sz="1000">
                <a:latin typeface="Barlow SemiBold" panose="00000700000000000000" pitchFamily="2" charset="0"/>
              </a:rPr>
              <a:t>Mahdollinen sijainti parkkitalolle</a:t>
            </a:r>
          </a:p>
        </p:txBody>
      </p:sp>
      <p:cxnSp>
        <p:nvCxnSpPr>
          <p:cNvPr id="38" name="Suora nuoliyhdysviiva 37">
            <a:extLst>
              <a:ext uri="{FF2B5EF4-FFF2-40B4-BE49-F238E27FC236}">
                <a16:creationId xmlns:a16="http://schemas.microsoft.com/office/drawing/2014/main" id="{69E2CE41-26CE-E72F-FABD-D04AB31FDDA1}"/>
              </a:ext>
            </a:extLst>
          </p:cNvPr>
          <p:cNvCxnSpPr>
            <a:cxnSpLocks/>
          </p:cNvCxnSpPr>
          <p:nvPr/>
        </p:nvCxnSpPr>
        <p:spPr>
          <a:xfrm flipH="1" flipV="1">
            <a:off x="10851285" y="2902089"/>
            <a:ext cx="72336" cy="689436"/>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0" name="Suora nuoliyhdysviiva 39">
            <a:extLst>
              <a:ext uri="{FF2B5EF4-FFF2-40B4-BE49-F238E27FC236}">
                <a16:creationId xmlns:a16="http://schemas.microsoft.com/office/drawing/2014/main" id="{E20C4F22-11B0-AB1D-3276-7E9A87599049}"/>
              </a:ext>
            </a:extLst>
          </p:cNvPr>
          <p:cNvCxnSpPr>
            <a:cxnSpLocks/>
          </p:cNvCxnSpPr>
          <p:nvPr/>
        </p:nvCxnSpPr>
        <p:spPr>
          <a:xfrm flipH="1">
            <a:off x="11190110" y="2383874"/>
            <a:ext cx="871890" cy="318348"/>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4" name="Suora nuoliyhdysviiva 43">
            <a:extLst>
              <a:ext uri="{FF2B5EF4-FFF2-40B4-BE49-F238E27FC236}">
                <a16:creationId xmlns:a16="http://schemas.microsoft.com/office/drawing/2014/main" id="{0A65D789-C684-7E92-9A29-573CB6CD09E4}"/>
              </a:ext>
            </a:extLst>
          </p:cNvPr>
          <p:cNvCxnSpPr>
            <a:cxnSpLocks/>
          </p:cNvCxnSpPr>
          <p:nvPr/>
        </p:nvCxnSpPr>
        <p:spPr>
          <a:xfrm flipH="1">
            <a:off x="10923621" y="2728287"/>
            <a:ext cx="298157" cy="222746"/>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Suora nuoliyhdysviiva 45">
            <a:extLst>
              <a:ext uri="{FF2B5EF4-FFF2-40B4-BE49-F238E27FC236}">
                <a16:creationId xmlns:a16="http://schemas.microsoft.com/office/drawing/2014/main" id="{5B54DE6F-38F3-9BA4-BCAD-9B66FC6C6111}"/>
              </a:ext>
            </a:extLst>
          </p:cNvPr>
          <p:cNvCxnSpPr>
            <a:cxnSpLocks/>
          </p:cNvCxnSpPr>
          <p:nvPr/>
        </p:nvCxnSpPr>
        <p:spPr>
          <a:xfrm flipH="1">
            <a:off x="10948794" y="3212014"/>
            <a:ext cx="1169536" cy="398875"/>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Suora nuoliyhdysviiva 47">
            <a:extLst>
              <a:ext uri="{FF2B5EF4-FFF2-40B4-BE49-F238E27FC236}">
                <a16:creationId xmlns:a16="http://schemas.microsoft.com/office/drawing/2014/main" id="{442FDD72-4F55-A08F-B819-2978FC0605D6}"/>
              </a:ext>
            </a:extLst>
          </p:cNvPr>
          <p:cNvCxnSpPr>
            <a:cxnSpLocks/>
          </p:cNvCxnSpPr>
          <p:nvPr/>
        </p:nvCxnSpPr>
        <p:spPr>
          <a:xfrm>
            <a:off x="12062000" y="2456416"/>
            <a:ext cx="24170" cy="755598"/>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73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descr="Kuva, joka sisältää kohteen sisä-, insinööritieteet, kone, tehdas&#10;&#10;Tekoälyn generoima sisältö voi olla virheellistä.">
            <a:extLst>
              <a:ext uri="{FF2B5EF4-FFF2-40B4-BE49-F238E27FC236}">
                <a16:creationId xmlns:a16="http://schemas.microsoft.com/office/drawing/2014/main" id="{2C722A3A-A7AC-B71F-9DDE-0723C184E5D7}"/>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4" name="Alatunnisteen paikkamerkki 3">
            <a:extLst>
              <a:ext uri="{FF2B5EF4-FFF2-40B4-BE49-F238E27FC236}">
                <a16:creationId xmlns:a16="http://schemas.microsoft.com/office/drawing/2014/main" id="{F53B921C-9B46-020D-5AC3-2B85A11EF7FA}"/>
              </a:ext>
            </a:extLst>
          </p:cNvPr>
          <p:cNvSpPr>
            <a:spLocks noGrp="1"/>
          </p:cNvSpPr>
          <p:nvPr>
            <p:ph type="ftr" sz="quarter" idx="11"/>
          </p:nvPr>
        </p:nvSpPr>
        <p:spPr/>
        <p:txBody>
          <a:bodyPr/>
          <a:lstStyle/>
          <a:p>
            <a:r>
              <a:rPr lang="fi-FI" noProof="0">
                <a:solidFill>
                  <a:schemeClr val="bg1"/>
                </a:solidFill>
              </a:rPr>
              <a:t>RIIHIMÄEN VETURITALLIT	KONSEPTIESITYS</a:t>
            </a:r>
          </a:p>
        </p:txBody>
      </p:sp>
      <p:pic>
        <p:nvPicPr>
          <p:cNvPr id="12" name="Graphic 51">
            <a:extLst>
              <a:ext uri="{FF2B5EF4-FFF2-40B4-BE49-F238E27FC236}">
                <a16:creationId xmlns:a16="http://schemas.microsoft.com/office/drawing/2014/main" id="{C4B85382-FEF3-CB59-62CB-6357E1856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3556" y="315646"/>
            <a:ext cx="279921" cy="279921"/>
          </a:xfrm>
          <a:prstGeom prst="rect">
            <a:avLst/>
          </a:prstGeom>
        </p:spPr>
      </p:pic>
      <p:sp>
        <p:nvSpPr>
          <p:cNvPr id="6" name="Rectangle 5">
            <a:extLst>
              <a:ext uri="{FF2B5EF4-FFF2-40B4-BE49-F238E27FC236}">
                <a16:creationId xmlns:a16="http://schemas.microsoft.com/office/drawing/2014/main" id="{C83449A3-244B-7860-A1E6-0B9AAC0C39E1}"/>
              </a:ext>
            </a:extLst>
          </p:cNvPr>
          <p:cNvSpPr/>
          <p:nvPr/>
        </p:nvSpPr>
        <p:spPr>
          <a:xfrm>
            <a:off x="0" y="1971040"/>
            <a:ext cx="12192000" cy="2707640"/>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xtBox 4">
            <a:extLst>
              <a:ext uri="{FF2B5EF4-FFF2-40B4-BE49-F238E27FC236}">
                <a16:creationId xmlns:a16="http://schemas.microsoft.com/office/drawing/2014/main" id="{6FEDF49F-44AC-9D50-7D51-EB244541C614}"/>
              </a:ext>
            </a:extLst>
          </p:cNvPr>
          <p:cNvSpPr txBox="1"/>
          <p:nvPr/>
        </p:nvSpPr>
        <p:spPr>
          <a:xfrm>
            <a:off x="459716" y="2014567"/>
            <a:ext cx="11353800" cy="2554545"/>
          </a:xfrm>
          <a:prstGeom prst="rect">
            <a:avLst/>
          </a:prstGeom>
          <a:noFill/>
        </p:spPr>
        <p:txBody>
          <a:bodyPr wrap="square">
            <a:spAutoFit/>
          </a:bodyPr>
          <a:lstStyle/>
          <a:p>
            <a:pPr algn="ctr" eaLnBrk="1" fontAlgn="auto" hangingPunct="1">
              <a:spcBef>
                <a:spcPts val="0"/>
              </a:spcBef>
              <a:spcAft>
                <a:spcPts val="0"/>
              </a:spcAft>
              <a:defRPr/>
            </a:pPr>
            <a:r>
              <a:rPr lang="fi-FI" sz="4000" b="1">
                <a:solidFill>
                  <a:schemeClr val="bg1"/>
                </a:solidFill>
                <a:latin typeface="Barlow ExtraBold" panose="00000900000000000000" pitchFamily="2" charset="0"/>
                <a:cs typeface="Arial" panose="020B0604020202020204" pitchFamily="34" charset="0"/>
              </a:rPr>
              <a:t>Veturitallien alueelle muodostuvaa puolustusvoimat, yritysmaailman ja oppilaitokset yhdistävää ekosysteemiä ei ole olemassa vielä muualla Suomessa.</a:t>
            </a:r>
          </a:p>
        </p:txBody>
      </p:sp>
    </p:spTree>
    <p:extLst>
      <p:ext uri="{BB962C8B-B14F-4D97-AF65-F5344CB8AC3E}">
        <p14:creationId xmlns:p14="http://schemas.microsoft.com/office/powerpoint/2010/main" val="341789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Sisällön paikkamerkki 14">
            <a:extLst>
              <a:ext uri="{FF2B5EF4-FFF2-40B4-BE49-F238E27FC236}">
                <a16:creationId xmlns:a16="http://schemas.microsoft.com/office/drawing/2014/main" id="{633D9841-589A-A6BF-609A-71F1E85AB0AA}"/>
              </a:ext>
            </a:extLst>
          </p:cNvPr>
          <p:cNvSpPr>
            <a:spLocks noGrp="1"/>
          </p:cNvSpPr>
          <p:nvPr>
            <p:ph sz="half" idx="1"/>
          </p:nvPr>
        </p:nvSpPr>
        <p:spPr>
          <a:xfrm>
            <a:off x="618696" y="2407763"/>
            <a:ext cx="4465367" cy="4289537"/>
          </a:xfrm>
        </p:spPr>
        <p:txBody>
          <a:bodyPr vert="horz" lIns="91440" tIns="45720" rIns="91440" bIns="45720" rtlCol="0" anchor="t">
            <a:normAutofit/>
          </a:bodyPr>
          <a:lstStyle/>
          <a:p>
            <a:pPr>
              <a:lnSpc>
                <a:spcPct val="100000"/>
              </a:lnSpc>
            </a:pPr>
            <a:r>
              <a:rPr lang="fi-FI">
                <a:latin typeface="Barlow"/>
                <a:cs typeface="Arial"/>
              </a:rPr>
              <a:t>DEFINE eli </a:t>
            </a:r>
            <a:r>
              <a:rPr lang="fi-FI" err="1">
                <a:latin typeface="Barlow"/>
                <a:cs typeface="Arial"/>
              </a:rPr>
              <a:t>Defence</a:t>
            </a:r>
            <a:r>
              <a:rPr lang="fi-FI">
                <a:latin typeface="Barlow"/>
                <a:cs typeface="Arial"/>
              </a:rPr>
              <a:t> Innovation Network Finland on Riihimäen kaupungin käynnistämä hanke, joka kokoaa puolustus- ja turvallisuusalan sekä siviilipuolen huippuosaajia verkostoksi ja innovaatioekosysteemiksi.</a:t>
            </a:r>
          </a:p>
          <a:p>
            <a:pPr>
              <a:lnSpc>
                <a:spcPct val="100000"/>
              </a:lnSpc>
            </a:pPr>
            <a:r>
              <a:rPr lang="fi-FI">
                <a:latin typeface="Barlow"/>
                <a:cs typeface="Arial"/>
              </a:rPr>
              <a:t>Tavoitteena on luoda kansainvälisesti merkittäviä innovaatioita, jotka hyödyttävät yhtä lailla sotilaskäyttöä ja koko yhteiskuntaa.</a:t>
            </a:r>
          </a:p>
          <a:p>
            <a:pPr>
              <a:lnSpc>
                <a:spcPct val="100000"/>
              </a:lnSpc>
            </a:pPr>
            <a:r>
              <a:rPr lang="fi-FI">
                <a:latin typeface="Barlow"/>
                <a:cs typeface="Arial"/>
              </a:rPr>
              <a:t>Riihimäki on valikoitunut toiminnan keskiöksi sen vahvan puolustusalan verkoston ja osaamisen ansiosta. Kaupungissa sijaitsee muun muassa Puolustusvoimien kyberturvallisuuden ja digitalisaation osaamiskeskittymä, jossa tehdään tutkimusta, koulutetaan asiantuntijoita ja kehitetään uusia ratkaisuja. Lisäksi alueella toimii merkittäviä puolustus- ja turvallisuusalan yrityksiä kuten </a:t>
            </a:r>
            <a:r>
              <a:rPr lang="fi-FI" err="1">
                <a:latin typeface="Barlow"/>
                <a:cs typeface="Arial"/>
              </a:rPr>
              <a:t>Millog</a:t>
            </a:r>
            <a:r>
              <a:rPr lang="fi-FI">
                <a:latin typeface="Barlow"/>
                <a:cs typeface="Arial"/>
              </a:rPr>
              <a:t> Oy ja </a:t>
            </a:r>
            <a:r>
              <a:rPr lang="fi-FI" err="1">
                <a:latin typeface="Barlow"/>
                <a:cs typeface="Arial"/>
              </a:rPr>
              <a:t>Sako</a:t>
            </a:r>
            <a:r>
              <a:rPr lang="fi-FI">
                <a:latin typeface="Barlow"/>
                <a:cs typeface="Arial"/>
              </a:rPr>
              <a:t> Oy.</a:t>
            </a:r>
          </a:p>
        </p:txBody>
      </p:sp>
      <p:sp>
        <p:nvSpPr>
          <p:cNvPr id="5" name="Text Placeholder 4">
            <a:extLst>
              <a:ext uri="{FF2B5EF4-FFF2-40B4-BE49-F238E27FC236}">
                <a16:creationId xmlns:a16="http://schemas.microsoft.com/office/drawing/2014/main" id="{BBE9E0C8-AA68-1917-8049-4C79754D2645}"/>
              </a:ext>
            </a:extLst>
          </p:cNvPr>
          <p:cNvSpPr>
            <a:spLocks noGrp="1"/>
          </p:cNvSpPr>
          <p:nvPr>
            <p:ph type="body" sz="quarter" idx="20"/>
          </p:nvPr>
        </p:nvSpPr>
        <p:spPr>
          <a:xfrm>
            <a:off x="6374165" y="2958870"/>
            <a:ext cx="5640036" cy="3017380"/>
          </a:xfrm>
        </p:spPr>
        <p:txBody>
          <a:bodyPr vert="horz" lIns="91440" tIns="45720" rIns="91440" bIns="45720" rtlCol="0" anchor="t">
            <a:noAutofit/>
          </a:bodyPr>
          <a:lstStyle/>
          <a:p>
            <a:r>
              <a:rPr lang="fi-FI" sz="1000" b="1">
                <a:latin typeface="Barlow"/>
              </a:rPr>
              <a:t>DEFINE kasvun alustana:</a:t>
            </a:r>
            <a:br>
              <a:rPr lang="fi-FI" sz="1000">
                <a:latin typeface="Barlow" panose="00000500000000000000" pitchFamily="2" charset="0"/>
              </a:rPr>
            </a:br>
            <a:r>
              <a:rPr lang="fi-FI" sz="1000">
                <a:latin typeface="Barlow"/>
                <a:cs typeface="Arial"/>
              </a:rPr>
              <a:t>Maakunnallinen DEFINE-verkosto tuo yhteen puolustusvoimat, yritykset, oppilaitokset ja tutkimuslaitokset kiihdyttämään innovaatio- ja kehitystoimintaa. Tavoitteena on edistää osallistujien innovointi- ja kilpailukykyä, sekä kasvattaa yritysten liikevaihtoa. </a:t>
            </a:r>
            <a:br>
              <a:rPr lang="fi-FI" sz="1000">
                <a:latin typeface="Barlow"/>
                <a:cs typeface="Arial"/>
              </a:rPr>
            </a:br>
            <a:r>
              <a:rPr lang="fi-FI" sz="1000" err="1">
                <a:latin typeface="Barlow"/>
                <a:cs typeface="Arial"/>
              </a:rPr>
              <a:t>Define</a:t>
            </a:r>
            <a:r>
              <a:rPr lang="fi-FI" sz="1000">
                <a:latin typeface="Barlow"/>
                <a:cs typeface="Arial"/>
              </a:rPr>
              <a:t> tarjoaa </a:t>
            </a:r>
            <a:r>
              <a:rPr lang="fi-FI" sz="1000" err="1">
                <a:latin typeface="Barlow"/>
                <a:cs typeface="Arial"/>
              </a:rPr>
              <a:t>start-up</a:t>
            </a:r>
            <a:r>
              <a:rPr lang="fi-FI" sz="1000">
                <a:latin typeface="Barlow"/>
                <a:cs typeface="Arial"/>
              </a:rPr>
              <a:t>- ja kasvuyrityksille</a:t>
            </a:r>
            <a:r>
              <a:rPr lang="fi-FI" sz="1000">
                <a:latin typeface="Barlow"/>
              </a:rPr>
              <a:t>:</a:t>
            </a:r>
            <a:endParaRPr lang="fi-FI"/>
          </a:p>
          <a:p>
            <a:pPr marL="171450" indent="-171450">
              <a:buFont typeface="Arial" panose="020B0604020202020204" pitchFamily="34" charset="0"/>
              <a:buChar char="•"/>
            </a:pPr>
            <a:r>
              <a:rPr lang="fi-FI" sz="1000" b="1">
                <a:latin typeface="Barlow"/>
              </a:rPr>
              <a:t>Tukea liiketoiminnan kasvuun</a:t>
            </a:r>
            <a:r>
              <a:rPr lang="fi-FI" sz="1000">
                <a:latin typeface="Barlow"/>
              </a:rPr>
              <a:t>: </a:t>
            </a:r>
            <a:r>
              <a:rPr lang="fi-FI" sz="1000" err="1">
                <a:latin typeface="Barlow"/>
                <a:cs typeface="Arial"/>
              </a:rPr>
              <a:t>Define</a:t>
            </a:r>
            <a:r>
              <a:rPr lang="fi-FI" sz="1000">
                <a:latin typeface="Barlow"/>
                <a:cs typeface="Arial"/>
              </a:rPr>
              <a:t> on avoin kaikille innovatiivisille, puolustus- ja turvallisuusalalla toimiville yrityksille. Tarjoamme alustan teknologian ja innovaatioiden kehittämiselle ja tuemme yrityksiä rahoituksen ja liiketoiminnan kasvattamisessa</a:t>
            </a:r>
            <a:r>
              <a:rPr lang="fi-FI" sz="1000">
                <a:latin typeface="Barlow"/>
              </a:rPr>
              <a:t>.</a:t>
            </a:r>
          </a:p>
          <a:p>
            <a:pPr marL="171450" indent="-171450">
              <a:buFont typeface="Arial" panose="020B0604020202020204" pitchFamily="34" charset="0"/>
              <a:buChar char="•"/>
            </a:pPr>
            <a:r>
              <a:rPr lang="fi-FI" sz="1000" b="1">
                <a:latin typeface="Barlow"/>
              </a:rPr>
              <a:t>Tukea teknologioiden kehittämiseen</a:t>
            </a:r>
            <a:r>
              <a:rPr lang="fi-FI" sz="1000">
                <a:latin typeface="Barlow"/>
              </a:rPr>
              <a:t>: Koko yhteiskuntaa koskettavien innovaatioiden ja palveluiden kehittämistä tuetaan sponsoroinnin, tilaresurssien ja verkoston avulla. </a:t>
            </a:r>
            <a:r>
              <a:rPr lang="fi-FI" sz="1000" err="1">
                <a:latin typeface="Barlow"/>
              </a:rPr>
              <a:t>Define</a:t>
            </a:r>
            <a:r>
              <a:rPr lang="fi-FI" sz="1000">
                <a:latin typeface="Barlow"/>
              </a:rPr>
              <a:t> verkostossa käynnistetään ja vauhditetaan teknologioita sekä liiketoimintaa, joilla on elämänlaatua parantava vaikutus läpi yhteiskunnan.</a:t>
            </a:r>
          </a:p>
          <a:p>
            <a:pPr marL="171450" indent="-171450">
              <a:buFont typeface="Arial" panose="020B0604020202020204" pitchFamily="34" charset="0"/>
              <a:buChar char="•"/>
            </a:pPr>
            <a:r>
              <a:rPr lang="fi-FI" sz="1000" b="1">
                <a:latin typeface="Barlow"/>
              </a:rPr>
              <a:t>Näyteikkunan maailmalle</a:t>
            </a:r>
            <a:r>
              <a:rPr lang="fi-FI" sz="1000">
                <a:latin typeface="Barlow"/>
              </a:rPr>
              <a:t>: Suomalainen teknologia- ja innovaatio-osaaminen on maailman huippua. Nato-jäsenyyden myötä suomalaisten korkean teknologian ja puolustusalan tuotteiden kysyntä ja markkinat ovat kasvaneet huimasti. </a:t>
            </a:r>
            <a:r>
              <a:rPr lang="fi-FI" sz="1000" err="1">
                <a:latin typeface="Barlow"/>
              </a:rPr>
              <a:t>Define</a:t>
            </a:r>
            <a:r>
              <a:rPr lang="fi-FI" sz="1000">
                <a:latin typeface="Barlow"/>
              </a:rPr>
              <a:t> tekee aktiivista kansainvälistämistyötä, muun muassa luomalla kontakteja muiden maiden puolustusteollisuuden organisaatioihin ja kutsumalla kansainvälisiä vieraita tapahtumiinsa.</a:t>
            </a:r>
          </a:p>
          <a:p>
            <a:endParaRPr lang="fi-FI" sz="1000">
              <a:latin typeface="Barlow" panose="00000500000000000000" pitchFamily="2" charset="0"/>
            </a:endParaRPr>
          </a:p>
        </p:txBody>
      </p:sp>
      <p:sp>
        <p:nvSpPr>
          <p:cNvPr id="7" name="Text Placeholder 6">
            <a:extLst>
              <a:ext uri="{FF2B5EF4-FFF2-40B4-BE49-F238E27FC236}">
                <a16:creationId xmlns:a16="http://schemas.microsoft.com/office/drawing/2014/main" id="{8E60E400-3792-3D0D-D72B-DA6F2CFD919E}"/>
              </a:ext>
            </a:extLst>
          </p:cNvPr>
          <p:cNvSpPr>
            <a:spLocks noGrp="1"/>
          </p:cNvSpPr>
          <p:nvPr>
            <p:ph type="body" sz="quarter" idx="17"/>
          </p:nvPr>
        </p:nvSpPr>
        <p:spPr>
          <a:xfrm>
            <a:off x="6374164" y="429636"/>
            <a:ext cx="4886019" cy="2495597"/>
          </a:xfrm>
        </p:spPr>
        <p:txBody>
          <a:bodyPr vert="horz" lIns="91440" tIns="45720" rIns="91440" bIns="45720" rtlCol="0" anchor="t">
            <a:noAutofit/>
          </a:bodyPr>
          <a:lstStyle/>
          <a:p>
            <a:pPr marL="0" indent="0">
              <a:buNone/>
            </a:pPr>
            <a:r>
              <a:rPr lang="fi-FI" b="1">
                <a:latin typeface="Barlow"/>
              </a:rPr>
              <a:t>DEFINE – Puolustusalan innovaatioekosysteemi ja </a:t>
            </a:r>
            <a:r>
              <a:rPr lang="fi-FI" b="1" err="1">
                <a:latin typeface="Barlow"/>
              </a:rPr>
              <a:t>yrityskiihdyttämö</a:t>
            </a:r>
            <a:endParaRPr lang="fi-FI" b="1">
              <a:latin typeface="Barlow"/>
            </a:endParaRPr>
          </a:p>
          <a:p>
            <a:r>
              <a:rPr lang="fi-FI" sz="1000">
                <a:latin typeface="Barlow"/>
              </a:rPr>
              <a:t>DEFINE -</a:t>
            </a:r>
            <a:r>
              <a:rPr lang="fi-FI" sz="1000" err="1">
                <a:latin typeface="Barlow"/>
              </a:rPr>
              <a:t>yrityskiihdyttämö</a:t>
            </a:r>
            <a:r>
              <a:rPr lang="fi-FI" sz="1000">
                <a:latin typeface="Barlow"/>
              </a:rPr>
              <a:t> toimii Riihimäen Veturitallien alueella. Sen tiloissa kohtaavat kaikki alueen toimijat; DEFINE on alueen aktiivinen erilaisten tapahtumien ja muun muassa puolustusalan </a:t>
            </a:r>
            <a:r>
              <a:rPr lang="fi-FI" sz="1000" err="1">
                <a:latin typeface="Barlow"/>
              </a:rPr>
              <a:t>hackatonien</a:t>
            </a:r>
            <a:r>
              <a:rPr lang="fi-FI" sz="1000">
                <a:latin typeface="Barlow"/>
              </a:rPr>
              <a:t> järjestäjä.</a:t>
            </a:r>
          </a:p>
          <a:p>
            <a:r>
              <a:rPr lang="fi-FI" sz="1000" err="1">
                <a:latin typeface="Barlow"/>
              </a:rPr>
              <a:t>DEFINEn</a:t>
            </a:r>
            <a:r>
              <a:rPr lang="fi-FI" sz="1000">
                <a:latin typeface="Barlow"/>
              </a:rPr>
              <a:t> toimintaa rahoittavat Riihimäen kaupunki, Hämeen ammattikorkeakoulu, Hämeenlinnan kaupunki, Forssan Yrityskehitys Oy, </a:t>
            </a:r>
            <a:r>
              <a:rPr lang="fi-FI" sz="1000" err="1">
                <a:latin typeface="Barlow"/>
              </a:rPr>
              <a:t>Millog</a:t>
            </a:r>
            <a:r>
              <a:rPr lang="fi-FI" sz="1000">
                <a:latin typeface="Barlow"/>
              </a:rPr>
              <a:t> Oy ja </a:t>
            </a:r>
            <a:r>
              <a:rPr lang="fi-FI" sz="1000" err="1">
                <a:latin typeface="Barlow"/>
              </a:rPr>
              <a:t>Sako</a:t>
            </a:r>
            <a:r>
              <a:rPr lang="fi-FI" sz="1000">
                <a:latin typeface="Barlow"/>
              </a:rPr>
              <a:t> Oy. Lisäksi merkittävä osa rahoituksesta tulee EU:n aluekehitysrahastosta (EAKR). EU-rahoituksen on myöntänyt Hämeen liitto.</a:t>
            </a:r>
          </a:p>
          <a:p>
            <a:r>
              <a:rPr lang="fi-FI" sz="1000">
                <a:latin typeface="Barlow"/>
                <a:cs typeface="Arial"/>
              </a:rPr>
              <a:t>Hämeen ammattikorkeakoulun Riihimäen yksikkö tukee verkostoa tarjoamalla korkeatasoista teknisen alan koulutusta. Riihimäen kaupunki tunnetaan ainutlaatuisesta robotiikan koulutuspolusta päiväkodista korkeakoulututkintoon asti.</a:t>
            </a:r>
          </a:p>
        </p:txBody>
      </p:sp>
      <p:pic>
        <p:nvPicPr>
          <p:cNvPr id="10" name="Picture 9">
            <a:extLst>
              <a:ext uri="{FF2B5EF4-FFF2-40B4-BE49-F238E27FC236}">
                <a16:creationId xmlns:a16="http://schemas.microsoft.com/office/drawing/2014/main" id="{BECB4AC6-36DF-B7C1-70A6-09273097EBDA}"/>
              </a:ext>
            </a:extLst>
          </p:cNvPr>
          <p:cNvPicPr>
            <a:picLocks noChangeAspect="1"/>
          </p:cNvPicPr>
          <p:nvPr/>
        </p:nvPicPr>
        <p:blipFill>
          <a:blip r:embed="rId2"/>
          <a:stretch>
            <a:fillRect/>
          </a:stretch>
        </p:blipFill>
        <p:spPr>
          <a:xfrm>
            <a:off x="0" y="6111175"/>
            <a:ext cx="2758679" cy="746825"/>
          </a:xfrm>
          <a:prstGeom prst="rect">
            <a:avLst/>
          </a:prstGeom>
        </p:spPr>
      </p:pic>
      <p:sp>
        <p:nvSpPr>
          <p:cNvPr id="12" name="Alatunnisteen paikkamerkki 3">
            <a:extLst>
              <a:ext uri="{FF2B5EF4-FFF2-40B4-BE49-F238E27FC236}">
                <a16:creationId xmlns:a16="http://schemas.microsoft.com/office/drawing/2014/main" id="{FD12CCC4-82B8-B410-7E00-5C0BF1CA2267}"/>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3" name="Title 2">
            <a:extLst>
              <a:ext uri="{FF2B5EF4-FFF2-40B4-BE49-F238E27FC236}">
                <a16:creationId xmlns:a16="http://schemas.microsoft.com/office/drawing/2014/main" id="{C5CF5FF8-6887-2DA2-CFFF-7A988209C9BF}"/>
              </a:ext>
            </a:extLst>
          </p:cNvPr>
          <p:cNvSpPr>
            <a:spLocks noGrp="1"/>
          </p:cNvSpPr>
          <p:nvPr>
            <p:ph type="title"/>
          </p:nvPr>
        </p:nvSpPr>
        <p:spPr/>
        <p:txBody>
          <a:bodyPr/>
          <a:lstStyle/>
          <a:p>
            <a:r>
              <a:rPr lang="fi-FI" noProof="0"/>
              <a:t>MAHDOLLISTAJANA DEFINE</a:t>
            </a:r>
            <a:endParaRPr lang="en-GB"/>
          </a:p>
        </p:txBody>
      </p:sp>
      <p:sp>
        <p:nvSpPr>
          <p:cNvPr id="2" name="Tekstin paikkamerkki 16">
            <a:extLst>
              <a:ext uri="{FF2B5EF4-FFF2-40B4-BE49-F238E27FC236}">
                <a16:creationId xmlns:a16="http://schemas.microsoft.com/office/drawing/2014/main" id="{EF9CCA19-2E79-B540-B03B-CE5D9C578B6F}"/>
              </a:ext>
            </a:extLst>
          </p:cNvPr>
          <p:cNvSpPr txBox="1">
            <a:spLocks/>
          </p:cNvSpPr>
          <p:nvPr/>
        </p:nvSpPr>
        <p:spPr>
          <a:xfrm>
            <a:off x="3135848" y="5582777"/>
            <a:ext cx="2625723" cy="10567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Tx/>
              <a:buNone/>
              <a:defRPr sz="1200" kern="1200">
                <a:solidFill>
                  <a:schemeClr val="bg1"/>
                </a:solidFill>
                <a:latin typeface="Barlow Semi Condensed" pitchFamily="2" charset="77"/>
                <a:ea typeface="+mn-ea"/>
                <a:cs typeface="+mn-cs"/>
              </a:defRPr>
            </a:lvl1pPr>
            <a:lvl2pPr marL="184150" indent="-174625"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2pPr>
            <a:lvl3pPr marL="317500" indent="-133350"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3pPr>
            <a:lvl4pPr marL="450850" indent="-131763"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4pPr>
            <a:lvl5pPr marL="581025" indent="-130175"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800">
                <a:solidFill>
                  <a:schemeClr val="tx2">
                    <a:lumMod val="75000"/>
                  </a:schemeClr>
                </a:solidFill>
                <a:latin typeface="Barlow Semi Condensed"/>
              </a:rPr>
              <a:t>”Haemme vahvaa yhteistyötä ja kumppanuuksia. Erityisesti Naton Diana-kiihdyttämöverkosto ja testikeskukset ovat tärkeitä kumppaneitamme. Define on alusta, joka vahvistaa niin uuden yritystoiminnan syntymistä kuin olemassa olevien yritysten kasvua ja kansainvälistymistä.”</a:t>
            </a:r>
          </a:p>
          <a:p>
            <a:r>
              <a:rPr lang="fi-FI" sz="800" b="1" i="1">
                <a:solidFill>
                  <a:schemeClr val="tx2">
                    <a:lumMod val="75000"/>
                  </a:schemeClr>
                </a:solidFill>
                <a:latin typeface="Barlow"/>
                <a:cs typeface="Arial"/>
              </a:rPr>
              <a:t>- Teemu Seppälä, teknologia- ja innovaatiojohtaja, </a:t>
            </a:r>
            <a:br>
              <a:rPr lang="fi-FI" sz="800" b="1" i="1">
                <a:solidFill>
                  <a:schemeClr val="tx2">
                    <a:lumMod val="75000"/>
                  </a:schemeClr>
                </a:solidFill>
                <a:latin typeface="Barlow"/>
                <a:cs typeface="Arial"/>
              </a:rPr>
            </a:br>
            <a:r>
              <a:rPr lang="fi-FI" sz="800" b="1" i="1">
                <a:solidFill>
                  <a:schemeClr val="tx2">
                    <a:lumMod val="75000"/>
                  </a:schemeClr>
                </a:solidFill>
                <a:latin typeface="Barlow"/>
                <a:cs typeface="Arial"/>
              </a:rPr>
              <a:t>Riihimäen kaupunki.</a:t>
            </a:r>
          </a:p>
          <a:p>
            <a:endParaRPr lang="fi-FI" sz="800">
              <a:solidFill>
                <a:schemeClr val="tx2">
                  <a:lumMod val="75000"/>
                </a:schemeClr>
              </a:solidFill>
            </a:endParaRPr>
          </a:p>
        </p:txBody>
      </p:sp>
    </p:spTree>
    <p:extLst>
      <p:ext uri="{BB962C8B-B14F-4D97-AF65-F5344CB8AC3E}">
        <p14:creationId xmlns:p14="http://schemas.microsoft.com/office/powerpoint/2010/main" val="474179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ED005C79-623D-B6C6-3E56-6BE3269D0BD1}"/>
              </a:ext>
            </a:extLst>
          </p:cNvPr>
          <p:cNvSpPr>
            <a:spLocks noGrp="1"/>
          </p:cNvSpPr>
          <p:nvPr>
            <p:ph type="title"/>
          </p:nvPr>
        </p:nvSpPr>
        <p:spPr/>
        <p:txBody>
          <a:bodyPr/>
          <a:lstStyle/>
          <a:p>
            <a:r>
              <a:rPr lang="fi-FI" noProof="0" err="1"/>
              <a:t>VetuRINA</a:t>
            </a:r>
            <a:br>
              <a:rPr lang="fi-FI"/>
            </a:br>
            <a:r>
              <a:rPr lang="fi-FI" noProof="0" err="1"/>
              <a:t>Millog</a:t>
            </a:r>
            <a:endParaRPr lang="fi-FI" noProof="0"/>
          </a:p>
        </p:txBody>
      </p:sp>
      <p:sp>
        <p:nvSpPr>
          <p:cNvPr id="6" name="Tekstin paikkamerkki 5">
            <a:extLst>
              <a:ext uri="{FF2B5EF4-FFF2-40B4-BE49-F238E27FC236}">
                <a16:creationId xmlns:a16="http://schemas.microsoft.com/office/drawing/2014/main" id="{3FC37911-725A-2213-DAF4-F80E131E9011}"/>
              </a:ext>
            </a:extLst>
          </p:cNvPr>
          <p:cNvSpPr>
            <a:spLocks noGrp="1"/>
          </p:cNvSpPr>
          <p:nvPr>
            <p:ph type="body" sz="quarter" idx="17"/>
          </p:nvPr>
        </p:nvSpPr>
        <p:spPr>
          <a:xfrm>
            <a:off x="6383812" y="1506580"/>
            <a:ext cx="2350384" cy="4049489"/>
          </a:xfrm>
        </p:spPr>
        <p:txBody>
          <a:bodyPr vert="horz" wrap="square" lIns="91440" tIns="45720" rIns="91440" bIns="45720" rtlCol="0" anchor="t">
            <a:noAutofit/>
          </a:bodyPr>
          <a:lstStyle/>
          <a:p>
            <a:r>
              <a:rPr lang="fi-FI" sz="1000" b="1" noProof="0" err="1">
                <a:latin typeface="Barlow"/>
              </a:rPr>
              <a:t>Millog</a:t>
            </a:r>
            <a:r>
              <a:rPr lang="fi-FI" sz="1000" b="1" noProof="0">
                <a:latin typeface="Barlow"/>
              </a:rPr>
              <a:t> on tärkeä sponsori ja </a:t>
            </a:r>
            <a:br>
              <a:rPr lang="fi-FI" sz="1000" b="1" noProof="0">
                <a:latin typeface="Barlow"/>
              </a:rPr>
            </a:br>
            <a:r>
              <a:rPr lang="fi-FI" sz="1000" b="1" noProof="0">
                <a:latin typeface="Barlow"/>
              </a:rPr>
              <a:t>veturiyritys </a:t>
            </a:r>
            <a:r>
              <a:rPr lang="fi-FI" sz="1000" b="1" noProof="0" err="1">
                <a:latin typeface="Barlow"/>
              </a:rPr>
              <a:t>DEFINE:ssä</a:t>
            </a:r>
            <a:br>
              <a:rPr lang="fi-FI" sz="1000" noProof="0">
                <a:latin typeface="Barlow" panose="00000500000000000000" pitchFamily="2" charset="0"/>
              </a:rPr>
            </a:br>
            <a:br>
              <a:rPr lang="fi-FI" sz="1000" noProof="0">
                <a:latin typeface="Barlow" panose="00000500000000000000" pitchFamily="2" charset="0"/>
              </a:rPr>
            </a:br>
            <a:r>
              <a:rPr lang="fi-FI" sz="1000" noProof="0">
                <a:latin typeface="Barlow"/>
              </a:rPr>
              <a:t>Veturitallien alueella </a:t>
            </a:r>
            <a:r>
              <a:rPr lang="fi-FI" sz="1000" noProof="0" err="1">
                <a:latin typeface="Barlow"/>
              </a:rPr>
              <a:t>Millogin</a:t>
            </a:r>
            <a:r>
              <a:rPr lang="fi-FI" sz="1000" noProof="0">
                <a:latin typeface="Barlow"/>
              </a:rPr>
              <a:t> panostukset näkyvät erityisesti </a:t>
            </a:r>
            <a:r>
              <a:rPr lang="fi-FI" sz="1000">
                <a:latin typeface="Barlow"/>
              </a:rPr>
              <a:t>DEFINE-verkoston</a:t>
            </a:r>
            <a:r>
              <a:rPr lang="fi-FI" sz="1000" noProof="0">
                <a:latin typeface="Barlow"/>
              </a:rPr>
              <a:t> </a:t>
            </a:r>
            <a:r>
              <a:rPr lang="fi-FI" sz="1000">
                <a:latin typeface="Barlow"/>
              </a:rPr>
              <a:t>osana</a:t>
            </a:r>
            <a:r>
              <a:rPr lang="fi-FI" sz="1000" noProof="0">
                <a:latin typeface="Barlow"/>
              </a:rPr>
              <a:t>. DEFINE on kaksikäyttöteknologi</a:t>
            </a:r>
            <a:r>
              <a:rPr lang="fi-FI" sz="1000" err="1">
                <a:latin typeface="Barlow"/>
              </a:rPr>
              <a:t>oita</a:t>
            </a:r>
            <a:r>
              <a:rPr lang="fi-FI" sz="1000" noProof="0">
                <a:latin typeface="Barlow"/>
              </a:rPr>
              <a:t> kehittävä innovaatioekosysteemi. Yhtenä tavoitteena on nopeuttaa uusien innovaatioiden hyödyntämistä puolustusteollisuudessa. </a:t>
            </a:r>
          </a:p>
          <a:p>
            <a:r>
              <a:rPr lang="fi-FI" sz="1000" noProof="0">
                <a:latin typeface="Barlow"/>
              </a:rPr>
              <a:t>Alueelle sijoittuvilla yrityksillä on ainutlaatuinen tilaisuus hyödyntää </a:t>
            </a:r>
            <a:r>
              <a:rPr lang="fi-FI" sz="1000" noProof="0" err="1">
                <a:latin typeface="Barlow"/>
              </a:rPr>
              <a:t>Millogin</a:t>
            </a:r>
            <a:r>
              <a:rPr lang="fi-FI" sz="1000" noProof="0">
                <a:latin typeface="Barlow"/>
              </a:rPr>
              <a:t> tarjoamia testauspalveluita ja alan verkostoja, sekä kehittää teknologioitaan yhteistyössä </a:t>
            </a:r>
            <a:r>
              <a:rPr lang="fi-FI" sz="1000" noProof="0" err="1">
                <a:latin typeface="Barlow"/>
              </a:rPr>
              <a:t>Millogin</a:t>
            </a:r>
            <a:r>
              <a:rPr lang="fi-FI" sz="1000" noProof="0">
                <a:latin typeface="Barlow"/>
              </a:rPr>
              <a:t> kanssa.</a:t>
            </a:r>
          </a:p>
          <a:p>
            <a:r>
              <a:rPr lang="fi-FI" sz="1000" noProof="0" err="1">
                <a:latin typeface="Barlow"/>
              </a:rPr>
              <a:t>DEFINE:n</a:t>
            </a:r>
            <a:r>
              <a:rPr lang="fi-FI" sz="1000" noProof="0">
                <a:latin typeface="Barlow"/>
              </a:rPr>
              <a:t> </a:t>
            </a:r>
            <a:r>
              <a:rPr lang="fi-FI" sz="1000" noProof="0" err="1">
                <a:latin typeface="Barlow"/>
              </a:rPr>
              <a:t>yrityskiihdyttämö</a:t>
            </a:r>
            <a:r>
              <a:rPr lang="fi-FI" sz="1000" noProof="0">
                <a:latin typeface="Barlow"/>
              </a:rPr>
              <a:t> ja </a:t>
            </a:r>
            <a:r>
              <a:rPr lang="fi-FI" sz="1000" noProof="0" err="1">
                <a:latin typeface="Barlow"/>
              </a:rPr>
              <a:t>co</a:t>
            </a:r>
            <a:r>
              <a:rPr lang="fi-FI" sz="1000" noProof="0">
                <a:latin typeface="Barlow"/>
              </a:rPr>
              <a:t>-</a:t>
            </a:r>
            <a:r>
              <a:rPr lang="fi-FI" sz="1000" noProof="0" err="1">
                <a:latin typeface="Barlow"/>
              </a:rPr>
              <a:t>working</a:t>
            </a:r>
            <a:r>
              <a:rPr lang="fi-FI" sz="1000" noProof="0">
                <a:latin typeface="Barlow"/>
              </a:rPr>
              <a:t>-tilat tarjoavat yrityksille ponnahduslaudan, jossa mentorointi, sekä </a:t>
            </a:r>
            <a:r>
              <a:rPr lang="fi-FI" sz="1000">
                <a:latin typeface="Barlow"/>
              </a:rPr>
              <a:t>innovaatiotoimintaan tarvitut resurssit</a:t>
            </a:r>
            <a:r>
              <a:rPr lang="fi-FI" sz="1000" noProof="0">
                <a:latin typeface="Barlow"/>
              </a:rPr>
              <a:t> ja verkostot yhdistyvät. Alueella järjestetään säännöllisesti hackathoneja, </a:t>
            </a:r>
            <a:r>
              <a:rPr lang="fi-FI" sz="1000" noProof="0" err="1">
                <a:latin typeface="Barlow"/>
              </a:rPr>
              <a:t>pitchaus</a:t>
            </a:r>
            <a:r>
              <a:rPr lang="fi-FI" sz="1000" noProof="0">
                <a:latin typeface="Barlow"/>
              </a:rPr>
              <a:t>-tilaisuuksia ja demo-tapahtumia, jotka ovat avoimia eri kokoisille yrityksille – </a:t>
            </a:r>
            <a:r>
              <a:rPr lang="fi-FI" sz="1000" noProof="0" err="1">
                <a:latin typeface="Barlow"/>
              </a:rPr>
              <a:t>start</a:t>
            </a:r>
            <a:r>
              <a:rPr lang="fi-FI" sz="1000" noProof="0">
                <a:latin typeface="Barlow"/>
              </a:rPr>
              <a:t> upeista vakiintuneisiin toimijoihin.</a:t>
            </a:r>
          </a:p>
        </p:txBody>
      </p:sp>
      <p:sp>
        <p:nvSpPr>
          <p:cNvPr id="8" name="Tekstin paikkamerkki 7">
            <a:extLst>
              <a:ext uri="{FF2B5EF4-FFF2-40B4-BE49-F238E27FC236}">
                <a16:creationId xmlns:a16="http://schemas.microsoft.com/office/drawing/2014/main" id="{C79EA1F9-D873-A637-BF44-E2925650F53C}"/>
              </a:ext>
            </a:extLst>
          </p:cNvPr>
          <p:cNvSpPr>
            <a:spLocks noGrp="1"/>
          </p:cNvSpPr>
          <p:nvPr>
            <p:ph type="body" sz="quarter" idx="20"/>
          </p:nvPr>
        </p:nvSpPr>
        <p:spPr>
          <a:xfrm>
            <a:off x="9051300" y="1506580"/>
            <a:ext cx="2542096" cy="5068638"/>
          </a:xfrm>
        </p:spPr>
        <p:txBody>
          <a:bodyPr vert="horz" lIns="91440" tIns="45720" rIns="91440" bIns="45720" rtlCol="0" anchor="t">
            <a:noAutofit/>
          </a:bodyPr>
          <a:lstStyle/>
          <a:p>
            <a:r>
              <a:rPr lang="fi-FI" sz="1000" b="1" noProof="0">
                <a:latin typeface="Barlow"/>
              </a:rPr>
              <a:t>Yhteistyömahdollisuudet </a:t>
            </a:r>
            <a:r>
              <a:rPr lang="fi-FI" sz="1000" b="1" noProof="0" err="1">
                <a:latin typeface="Barlow"/>
              </a:rPr>
              <a:t>Millogin</a:t>
            </a:r>
            <a:r>
              <a:rPr lang="fi-FI" sz="1000" b="1" noProof="0">
                <a:latin typeface="Barlow"/>
              </a:rPr>
              <a:t> kanssa</a:t>
            </a:r>
            <a:br>
              <a:rPr lang="fi-FI" sz="1000" noProof="0">
                <a:latin typeface="Barlow" panose="00000500000000000000" pitchFamily="2" charset="0"/>
              </a:rPr>
            </a:br>
            <a:br>
              <a:rPr lang="fi-FI" sz="1000" noProof="0">
                <a:latin typeface="Barlow" panose="00000500000000000000" pitchFamily="2" charset="0"/>
              </a:rPr>
            </a:br>
            <a:r>
              <a:rPr lang="fi-FI" sz="1000" noProof="0">
                <a:latin typeface="Barlow"/>
              </a:rPr>
              <a:t>Veturitallien alueella yrityksille avautuu useita yhteistyömahdollisuuksia </a:t>
            </a:r>
            <a:r>
              <a:rPr lang="fi-FI" sz="1000" noProof="0" err="1">
                <a:latin typeface="Barlow"/>
              </a:rPr>
              <a:t>Millogin</a:t>
            </a:r>
            <a:r>
              <a:rPr lang="fi-FI" sz="1000" noProof="0">
                <a:latin typeface="Barlow"/>
              </a:rPr>
              <a:t> ja muiden </a:t>
            </a:r>
            <a:r>
              <a:rPr lang="fi-FI" sz="1000" err="1">
                <a:latin typeface="Barlow"/>
              </a:rPr>
              <a:t>Define</a:t>
            </a:r>
            <a:r>
              <a:rPr lang="fi-FI" sz="1000">
                <a:latin typeface="Barlow"/>
              </a:rPr>
              <a:t>-verkoston toimijoiden</a:t>
            </a:r>
            <a:r>
              <a:rPr lang="fi-FI" sz="1000" noProof="0">
                <a:latin typeface="Barlow"/>
              </a:rPr>
              <a:t> kanssa. Näihin kuuluvat esimerkiksi:</a:t>
            </a:r>
          </a:p>
          <a:p>
            <a:pPr marL="171450" indent="-171450">
              <a:buFont typeface="Arial" panose="020B0604020202020204" pitchFamily="34" charset="0"/>
              <a:buChar char="•"/>
            </a:pPr>
            <a:r>
              <a:rPr lang="fi-FI" sz="1000" b="1" noProof="0">
                <a:latin typeface="Barlow"/>
              </a:rPr>
              <a:t>Teknologinen kehitysyhteistyö: </a:t>
            </a:r>
            <a:r>
              <a:rPr lang="fi-FI" sz="1000" noProof="0">
                <a:latin typeface="Barlow"/>
              </a:rPr>
              <a:t>Robotiikan, tekoälyn ja miehittämättömien järjestelmien kehitys ovat </a:t>
            </a:r>
            <a:r>
              <a:rPr lang="fi-FI" sz="1000" noProof="0" err="1">
                <a:latin typeface="Barlow"/>
              </a:rPr>
              <a:t>Millogin</a:t>
            </a:r>
            <a:r>
              <a:rPr lang="fi-FI" sz="1000" noProof="0">
                <a:latin typeface="Barlow"/>
              </a:rPr>
              <a:t> kiinnostuksen kohteita, ja näiden ympärille voidaan rakentaa yritysklustereita.</a:t>
            </a:r>
          </a:p>
          <a:p>
            <a:pPr marL="171450" indent="-171450">
              <a:buFont typeface="Arial" panose="020B0604020202020204" pitchFamily="34" charset="0"/>
              <a:buChar char="•"/>
            </a:pPr>
            <a:r>
              <a:rPr lang="fi-FI" sz="1000" b="1" noProof="0">
                <a:latin typeface="Barlow"/>
              </a:rPr>
              <a:t>Käytännön pilotointi ja testaus: </a:t>
            </a:r>
            <a:r>
              <a:rPr lang="fi-FI" sz="1000" noProof="0">
                <a:latin typeface="Barlow"/>
              </a:rPr>
              <a:t>Millogin</a:t>
            </a:r>
            <a:r>
              <a:rPr lang="fi-FI" sz="1000">
                <a:latin typeface="Barlow"/>
              </a:rPr>
              <a:t> </a:t>
            </a:r>
            <a:r>
              <a:rPr lang="fi-FI" sz="1000">
                <a:latin typeface="Barlow Semi Condensed"/>
              </a:rPr>
              <a:t>on sijoittanut Veturitalleille testaus- ja mittauspalveluita</a:t>
            </a:r>
            <a:r>
              <a:rPr lang="fi-FI" sz="1000" noProof="0">
                <a:latin typeface="Barlow Semi Condensed"/>
              </a:rPr>
              <a:t>.</a:t>
            </a:r>
            <a:r>
              <a:rPr lang="fi-FI" sz="1000">
                <a:latin typeface="Barlow"/>
              </a:rPr>
              <a:t> </a:t>
            </a:r>
            <a:r>
              <a:rPr lang="fi-FI" sz="1000" noProof="0">
                <a:latin typeface="Barlow"/>
              </a:rPr>
              <a:t>Ekosysteemi mahdollistaa yrityksille pääsyn yhteisiin testaus- ja tutkimusresursseihin, esimerkiksi </a:t>
            </a:r>
            <a:r>
              <a:rPr lang="fi-FI" sz="1000">
                <a:latin typeface="Barlow"/>
              </a:rPr>
              <a:t>yhteistyössä VTT</a:t>
            </a:r>
            <a:r>
              <a:rPr lang="fi-FI" sz="1000" noProof="0">
                <a:latin typeface="Barlow"/>
              </a:rPr>
              <a:t>:n ja </a:t>
            </a:r>
            <a:r>
              <a:rPr lang="fi-FI" sz="1000" noProof="0" err="1">
                <a:latin typeface="Barlow"/>
              </a:rPr>
              <a:t>HAMK:n</a:t>
            </a:r>
            <a:r>
              <a:rPr lang="fi-FI" sz="1000" noProof="0">
                <a:latin typeface="Barlow"/>
              </a:rPr>
              <a:t> kanssa.</a:t>
            </a:r>
          </a:p>
          <a:p>
            <a:pPr marL="171450" indent="-171450">
              <a:buFont typeface="Arial" panose="020B0604020202020204" pitchFamily="34" charset="0"/>
              <a:buChar char="•"/>
            </a:pPr>
            <a:r>
              <a:rPr lang="fi-FI" sz="1000" b="1" noProof="0">
                <a:latin typeface="Barlow"/>
              </a:rPr>
              <a:t>Mentorointi ja verkostoituminen: </a:t>
            </a:r>
            <a:r>
              <a:rPr lang="fi-FI" sz="1000" noProof="0" err="1">
                <a:latin typeface="Barlow"/>
              </a:rPr>
              <a:t>Millogin</a:t>
            </a:r>
            <a:r>
              <a:rPr lang="fi-FI" sz="1000" noProof="0">
                <a:latin typeface="Barlow"/>
              </a:rPr>
              <a:t> tiiviit yhteydet puolustusvoimiin tarjoavat yrityksille ainutlaatuisen väylän puolustusalan </a:t>
            </a:r>
            <a:r>
              <a:rPr lang="fi-FI" sz="1000">
                <a:latin typeface="Barlow"/>
              </a:rPr>
              <a:t>rahoitusohjelmiin, hankkeisiin</a:t>
            </a:r>
            <a:r>
              <a:rPr lang="fi-FI" sz="1000" noProof="0">
                <a:latin typeface="Barlow"/>
              </a:rPr>
              <a:t> ja projekteihin.</a:t>
            </a:r>
          </a:p>
        </p:txBody>
      </p:sp>
      <p:pic>
        <p:nvPicPr>
          <p:cNvPr id="9" name="Picture 14">
            <a:extLst>
              <a:ext uri="{FF2B5EF4-FFF2-40B4-BE49-F238E27FC236}">
                <a16:creationId xmlns:a16="http://schemas.microsoft.com/office/drawing/2014/main" id="{D215B340-6B49-543D-C5DC-D9EAD8490B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69813"/>
            <a:ext cx="2731325" cy="1088187"/>
          </a:xfrm>
          <a:prstGeom prst="rect">
            <a:avLst/>
          </a:prstGeom>
        </p:spPr>
      </p:pic>
      <p:sp>
        <p:nvSpPr>
          <p:cNvPr id="10" name="TextBox 9">
            <a:extLst>
              <a:ext uri="{FF2B5EF4-FFF2-40B4-BE49-F238E27FC236}">
                <a16:creationId xmlns:a16="http://schemas.microsoft.com/office/drawing/2014/main" id="{DFC47385-BCD9-C540-F0B5-291451EACF81}"/>
              </a:ext>
            </a:extLst>
          </p:cNvPr>
          <p:cNvSpPr txBox="1"/>
          <p:nvPr/>
        </p:nvSpPr>
        <p:spPr>
          <a:xfrm>
            <a:off x="6350229" y="584809"/>
            <a:ext cx="5192401" cy="461665"/>
          </a:xfrm>
          <a:prstGeom prst="rect">
            <a:avLst/>
          </a:prstGeom>
          <a:noFill/>
        </p:spPr>
        <p:txBody>
          <a:bodyPr wrap="square">
            <a:spAutoFit/>
          </a:bodyPr>
          <a:lstStyle/>
          <a:p>
            <a:r>
              <a:rPr lang="fi-FI" sz="1200" noProof="0" err="1">
                <a:solidFill>
                  <a:schemeClr val="bg1"/>
                </a:solidFill>
                <a:latin typeface="Barlow" panose="00000500000000000000" pitchFamily="2" charset="0"/>
              </a:rPr>
              <a:t>Millog</a:t>
            </a:r>
            <a:r>
              <a:rPr lang="fi-FI" sz="1200" noProof="0">
                <a:solidFill>
                  <a:schemeClr val="bg1"/>
                </a:solidFill>
                <a:latin typeface="Barlow" panose="00000500000000000000" pitchFamily="2" charset="0"/>
              </a:rPr>
              <a:t> on vahvasti mukana yrityskiihdyttämö DEFINEn toiminnassa, jossa sen roolina on rakentaa siltoja puolustusteollisuuden ja yrityskentän välille.</a:t>
            </a:r>
          </a:p>
        </p:txBody>
      </p:sp>
      <p:sp>
        <p:nvSpPr>
          <p:cNvPr id="13" name="Alatunnisteen paikkamerkki 3">
            <a:extLst>
              <a:ext uri="{FF2B5EF4-FFF2-40B4-BE49-F238E27FC236}">
                <a16:creationId xmlns:a16="http://schemas.microsoft.com/office/drawing/2014/main" id="{341B37B7-C4EE-25CC-CA53-84D85D599E3B}"/>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7" name="Sisällön paikkamerkki 6">
            <a:extLst>
              <a:ext uri="{FF2B5EF4-FFF2-40B4-BE49-F238E27FC236}">
                <a16:creationId xmlns:a16="http://schemas.microsoft.com/office/drawing/2014/main" id="{1AB0CE84-4751-34F0-8767-976D07B965A5}"/>
              </a:ext>
            </a:extLst>
          </p:cNvPr>
          <p:cNvSpPr>
            <a:spLocks noGrp="1"/>
          </p:cNvSpPr>
          <p:nvPr>
            <p:ph sz="half" idx="1"/>
          </p:nvPr>
        </p:nvSpPr>
        <p:spPr>
          <a:xfrm>
            <a:off x="618697" y="2407764"/>
            <a:ext cx="4980914" cy="2796896"/>
          </a:xfrm>
        </p:spPr>
        <p:txBody>
          <a:bodyPr/>
          <a:lstStyle/>
          <a:p>
            <a:pPr>
              <a:lnSpc>
                <a:spcPct val="100000"/>
              </a:lnSpc>
            </a:pPr>
            <a:r>
              <a:rPr lang="fi-FI">
                <a:latin typeface="Barlow"/>
              </a:rPr>
              <a:t>Puolustusalan elinkaarenhallinta-, logistiikka- ja asiantuntijapalveluja tarjoava </a:t>
            </a:r>
            <a:r>
              <a:rPr lang="fi-FI" err="1">
                <a:latin typeface="Barlow"/>
              </a:rPr>
              <a:t>Millog</a:t>
            </a:r>
            <a:r>
              <a:rPr lang="fi-FI">
                <a:latin typeface="Barlow"/>
              </a:rPr>
              <a:t> Oy on vahvasti mukana </a:t>
            </a:r>
            <a:r>
              <a:rPr lang="fi-FI" err="1">
                <a:latin typeface="Barlow"/>
              </a:rPr>
              <a:t>Define</a:t>
            </a:r>
            <a:r>
              <a:rPr lang="fi-FI">
                <a:latin typeface="Barlow"/>
              </a:rPr>
              <a:t>-innovaatioverkostossa. Yritys toimii valtakunnallisesti ja on tunnettu nopeasta ja luotettavasta palvelustaan, joka tukee kriittistä huoltovarmuutta ja varautumista poikkeusoloihin. </a:t>
            </a:r>
          </a:p>
          <a:p>
            <a:pPr>
              <a:lnSpc>
                <a:spcPct val="100000"/>
              </a:lnSpc>
            </a:pPr>
            <a:r>
              <a:rPr lang="fi-FI" err="1">
                <a:latin typeface="Barlow"/>
              </a:rPr>
              <a:t>Millog</a:t>
            </a:r>
            <a:r>
              <a:rPr lang="fi-FI">
                <a:latin typeface="Barlow"/>
              </a:rPr>
              <a:t> on vahvasti mukana </a:t>
            </a:r>
            <a:r>
              <a:rPr lang="fi-FI" err="1">
                <a:latin typeface="Barlow"/>
              </a:rPr>
              <a:t>yrityskiihdyttämö</a:t>
            </a:r>
            <a:r>
              <a:rPr lang="fi-FI">
                <a:latin typeface="Barlow"/>
              </a:rPr>
              <a:t> </a:t>
            </a:r>
            <a:r>
              <a:rPr lang="fi-FI" err="1">
                <a:latin typeface="Barlow"/>
              </a:rPr>
              <a:t>DEFINEn</a:t>
            </a:r>
            <a:r>
              <a:rPr lang="fi-FI">
                <a:latin typeface="Barlow"/>
              </a:rPr>
              <a:t> toiminnassa. Alueelle sijoittuvilla yrityksillä on ainutlaatuinen tilaisuus hyödyntää </a:t>
            </a:r>
            <a:r>
              <a:rPr lang="fi-FI" err="1">
                <a:latin typeface="Barlow"/>
              </a:rPr>
              <a:t>Millogin</a:t>
            </a:r>
            <a:r>
              <a:rPr lang="fi-FI">
                <a:latin typeface="Barlow"/>
              </a:rPr>
              <a:t> tarjoamia tapahtumia ja verkostoja keskusteluyhteyksien luomiseen ja verkostonsa vakiinnuttamiseen. Tavoitteena on, että </a:t>
            </a:r>
            <a:r>
              <a:rPr lang="fi-FI" err="1">
                <a:latin typeface="Barlow"/>
              </a:rPr>
              <a:t>DEFINEn</a:t>
            </a:r>
            <a:r>
              <a:rPr lang="fi-FI">
                <a:latin typeface="Barlow"/>
              </a:rPr>
              <a:t> kautta alueelle jää pysyvämpiä toimijoita, mikä edelleen vahvistaa Riihimäen asemaa puolustusteknologian ja innovaatioiden keskittymänä.</a:t>
            </a:r>
          </a:p>
        </p:txBody>
      </p:sp>
      <p:sp>
        <p:nvSpPr>
          <p:cNvPr id="11" name="Tekstin paikkamerkki 16">
            <a:extLst>
              <a:ext uri="{FF2B5EF4-FFF2-40B4-BE49-F238E27FC236}">
                <a16:creationId xmlns:a16="http://schemas.microsoft.com/office/drawing/2014/main" id="{07F5BF03-B67E-3204-714A-C8B973B50F98}"/>
              </a:ext>
            </a:extLst>
          </p:cNvPr>
          <p:cNvSpPr txBox="1">
            <a:spLocks/>
          </p:cNvSpPr>
          <p:nvPr/>
        </p:nvSpPr>
        <p:spPr>
          <a:xfrm>
            <a:off x="2980704" y="5349889"/>
            <a:ext cx="2936012" cy="1088188"/>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Tx/>
              <a:buNone/>
              <a:defRPr sz="1200" kern="1200">
                <a:solidFill>
                  <a:schemeClr val="bg1"/>
                </a:solidFill>
                <a:latin typeface="Barlow Semi Condensed" pitchFamily="2" charset="77"/>
                <a:ea typeface="+mn-ea"/>
                <a:cs typeface="+mn-cs"/>
              </a:defRPr>
            </a:lvl1pPr>
            <a:lvl2pPr marL="184150" indent="-174625"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2pPr>
            <a:lvl3pPr marL="317500" indent="-133350"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3pPr>
            <a:lvl4pPr marL="450850" indent="-131763"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4pPr>
            <a:lvl5pPr marL="581025" indent="-130175"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000">
                <a:solidFill>
                  <a:schemeClr val="tx2">
                    <a:lumMod val="75000"/>
                  </a:schemeClr>
                </a:solidFill>
                <a:latin typeface="Barlow Semi Condensed"/>
              </a:rPr>
              <a:t>”Verkostoituminen edistää kaksoiskäyttöteknologioiden ja innovaatioiden kehitystä sekä vahvistaa alueellista yhteistyötä</a:t>
            </a:r>
            <a:r>
              <a:rPr lang="fi-FI" sz="1000" noProof="0">
                <a:solidFill>
                  <a:schemeClr val="tx2">
                    <a:lumMod val="75000"/>
                  </a:schemeClr>
                </a:solidFill>
                <a:latin typeface="Barlow Semi Condensed"/>
              </a:rPr>
              <a:t>. </a:t>
            </a:r>
            <a:r>
              <a:rPr lang="fi-FI" sz="1000">
                <a:solidFill>
                  <a:schemeClr val="tx2">
                    <a:lumMod val="75000"/>
                  </a:schemeClr>
                </a:solidFill>
                <a:latin typeface="Barlow Semi Condensed"/>
              </a:rPr>
              <a:t>Samalla se avaa yrityksille uusia kansainvälisiä mahdollisuuksia ja tukee vientiä."</a:t>
            </a:r>
            <a:endParaRPr lang="fi-FI" sz="1600">
              <a:solidFill>
                <a:schemeClr val="tx2">
                  <a:lumMod val="75000"/>
                </a:schemeClr>
              </a:solidFill>
            </a:endParaRPr>
          </a:p>
          <a:p>
            <a:r>
              <a:rPr lang="fi-FI" sz="1000" b="1" i="1" noProof="0">
                <a:solidFill>
                  <a:schemeClr val="tx2">
                    <a:lumMod val="75000"/>
                  </a:schemeClr>
                </a:solidFill>
                <a:latin typeface="Barlow Semi Condensed"/>
              </a:rPr>
              <a:t>- Toni Piispa, liiketoimintajohtaja, </a:t>
            </a:r>
            <a:r>
              <a:rPr lang="fi-FI" sz="1000" b="1" i="1" noProof="0" err="1">
                <a:solidFill>
                  <a:schemeClr val="tx2">
                    <a:lumMod val="75000"/>
                  </a:schemeClr>
                </a:solidFill>
                <a:latin typeface="Barlow Semi Condensed"/>
              </a:rPr>
              <a:t>Millog</a:t>
            </a:r>
            <a:r>
              <a:rPr lang="fi-FI" sz="1000" b="1" i="1" noProof="0">
                <a:solidFill>
                  <a:schemeClr val="tx2">
                    <a:lumMod val="75000"/>
                  </a:schemeClr>
                </a:solidFill>
                <a:latin typeface="Barlow Semi Condensed"/>
              </a:rPr>
              <a:t>.</a:t>
            </a:r>
            <a:endParaRPr lang="fi-FI" sz="1000" noProof="0">
              <a:solidFill>
                <a:schemeClr val="tx2">
                  <a:lumMod val="75000"/>
                </a:schemeClr>
              </a:solidFill>
            </a:endParaRPr>
          </a:p>
        </p:txBody>
      </p:sp>
    </p:spTree>
    <p:extLst>
      <p:ext uri="{BB962C8B-B14F-4D97-AF65-F5344CB8AC3E}">
        <p14:creationId xmlns:p14="http://schemas.microsoft.com/office/powerpoint/2010/main" val="85779786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9F0EB52-3606-8D09-56CE-99EECB518A76}"/>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501A086-EA18-16B5-9FBF-E35B270C4EF8}"/>
              </a:ext>
            </a:extLst>
          </p:cNvPr>
          <p:cNvSpPr>
            <a:spLocks noGrp="1"/>
          </p:cNvSpPr>
          <p:nvPr>
            <p:ph sz="half" idx="1"/>
          </p:nvPr>
        </p:nvSpPr>
        <p:spPr>
          <a:xfrm>
            <a:off x="618696" y="2407763"/>
            <a:ext cx="5052830" cy="4289537"/>
          </a:xfrm>
        </p:spPr>
        <p:txBody>
          <a:bodyPr vert="horz" lIns="91440" tIns="45720" rIns="91440" bIns="45720" rtlCol="0" anchor="t">
            <a:normAutofit/>
          </a:bodyPr>
          <a:lstStyle/>
          <a:p>
            <a:r>
              <a:rPr lang="fi-FI" noProof="0">
                <a:latin typeface="Barlow"/>
              </a:rPr>
              <a:t>Hämeen ammattikorkeakoulu (HAMK) on alueen merkittävä koulutuksen ja tutkimuksen toimija, joka tarjoaa monialaisia koulutusohjelmia ja vahvaa yhteistyötä yrityskentän kanssa. </a:t>
            </a:r>
            <a:r>
              <a:rPr lang="fi-FI">
                <a:latin typeface="Barlow"/>
              </a:rPr>
              <a:t>HAMK </a:t>
            </a:r>
            <a:r>
              <a:rPr lang="fi-FI" noProof="0">
                <a:latin typeface="Barlow"/>
              </a:rPr>
              <a:t>muuttaa uusiin tiloihin Riihimäen matkakeskuksen yhteyteen. Samalla HAMK on vahvasti mukana Veturitallien alueen ekosysteemissä. Tämä avaa uusia yhteistyömahdollisuuksia Veturitalleille sijoittuville yrityksille. </a:t>
            </a:r>
            <a:endParaRPr lang="fi-FI">
              <a:latin typeface="Barlow"/>
            </a:endParaRPr>
          </a:p>
          <a:p>
            <a:r>
              <a:rPr lang="fi-FI" noProof="0">
                <a:latin typeface="Barlow"/>
              </a:rPr>
              <a:t>HAMK osallistuu aktiivisesti </a:t>
            </a:r>
            <a:r>
              <a:rPr lang="fi-FI">
                <a:latin typeface="Barlow"/>
              </a:rPr>
              <a:t>ekosysteemin toimintaan ja </a:t>
            </a:r>
            <a:r>
              <a:rPr lang="fi-FI" noProof="0">
                <a:latin typeface="Barlow"/>
              </a:rPr>
              <a:t>alueen tapahtumien järjestämiseen </a:t>
            </a:r>
            <a:r>
              <a:rPr lang="fi-FI">
                <a:latin typeface="Barlow"/>
              </a:rPr>
              <a:t>käyttäen </a:t>
            </a:r>
            <a:r>
              <a:rPr lang="fi-FI" noProof="0">
                <a:latin typeface="Barlow"/>
              </a:rPr>
              <a:t>kampuksensa ja Veturitallien tiloja muun muassa: Robot </a:t>
            </a:r>
            <a:r>
              <a:rPr lang="fi-FI" noProof="0" err="1">
                <a:latin typeface="Barlow"/>
              </a:rPr>
              <a:t>Uprising</a:t>
            </a:r>
            <a:r>
              <a:rPr lang="fi-FI" noProof="0">
                <a:latin typeface="Barlow"/>
              </a:rPr>
              <a:t> –</a:t>
            </a:r>
            <a:r>
              <a:rPr lang="fi-FI">
                <a:latin typeface="Barlow"/>
              </a:rPr>
              <a:t>tapahtumien järjestämiseen</a:t>
            </a:r>
            <a:r>
              <a:rPr lang="fi-FI" noProof="0">
                <a:latin typeface="Barlow"/>
              </a:rPr>
              <a:t>, </a:t>
            </a:r>
            <a:r>
              <a:rPr lang="fi-FI">
                <a:latin typeface="Barlow"/>
              </a:rPr>
              <a:t>Opiskelijarekrytointi-tapahtumiin</a:t>
            </a:r>
            <a:r>
              <a:rPr lang="fi-FI" noProof="0">
                <a:latin typeface="Barlow"/>
              </a:rPr>
              <a:t>, </a:t>
            </a:r>
            <a:r>
              <a:rPr lang="fi-FI">
                <a:latin typeface="Barlow"/>
              </a:rPr>
              <a:t>Hackathoneihin </a:t>
            </a:r>
            <a:r>
              <a:rPr lang="fi-FI" noProof="0">
                <a:latin typeface="Barlow"/>
              </a:rPr>
              <a:t>ja </a:t>
            </a:r>
            <a:r>
              <a:rPr lang="fi-FI" err="1">
                <a:latin typeface="Barlow"/>
              </a:rPr>
              <a:t>pitchaustilaisuuksiin</a:t>
            </a:r>
            <a:r>
              <a:rPr lang="fi-FI" noProof="0">
                <a:latin typeface="Barlow"/>
              </a:rPr>
              <a:t>, joissa </a:t>
            </a:r>
            <a:r>
              <a:rPr lang="fi-FI">
                <a:latin typeface="Barlow"/>
              </a:rPr>
              <a:t>tuodaan yhteen </a:t>
            </a:r>
            <a:r>
              <a:rPr lang="fi-FI" noProof="0">
                <a:latin typeface="Barlow"/>
              </a:rPr>
              <a:t>opiskelijat</a:t>
            </a:r>
            <a:r>
              <a:rPr lang="fi-FI">
                <a:latin typeface="Barlow"/>
              </a:rPr>
              <a:t>, asiantuntijaorganisaatiot</a:t>
            </a:r>
            <a:r>
              <a:rPr lang="fi-FI" noProof="0">
                <a:latin typeface="Barlow"/>
              </a:rPr>
              <a:t> ja yritykset.</a:t>
            </a:r>
            <a:endParaRPr lang="fi-FI">
              <a:latin typeface="Barlow"/>
            </a:endParaRPr>
          </a:p>
          <a:p>
            <a:pPr>
              <a:lnSpc>
                <a:spcPct val="100000"/>
              </a:lnSpc>
            </a:pPr>
            <a:endParaRPr lang="fi-FI" noProof="0">
              <a:latin typeface="Barlow" panose="00000500000000000000" pitchFamily="2" charset="0"/>
            </a:endParaRPr>
          </a:p>
        </p:txBody>
      </p:sp>
      <p:sp>
        <p:nvSpPr>
          <p:cNvPr id="5" name="Otsikko 4">
            <a:extLst>
              <a:ext uri="{FF2B5EF4-FFF2-40B4-BE49-F238E27FC236}">
                <a16:creationId xmlns:a16="http://schemas.microsoft.com/office/drawing/2014/main" id="{EC8E7A8E-7DA5-5725-9A0A-05410C5FD251}"/>
              </a:ext>
            </a:extLst>
          </p:cNvPr>
          <p:cNvSpPr>
            <a:spLocks noGrp="1"/>
          </p:cNvSpPr>
          <p:nvPr>
            <p:ph type="title"/>
          </p:nvPr>
        </p:nvSpPr>
        <p:spPr/>
        <p:txBody>
          <a:bodyPr/>
          <a:lstStyle/>
          <a:p>
            <a:r>
              <a:rPr lang="fi-FI" noProof="0"/>
              <a:t>Naapurina </a:t>
            </a:r>
            <a:br>
              <a:rPr lang="fi-FI" noProof="0"/>
            </a:br>
            <a:r>
              <a:rPr lang="fi-FI" noProof="0"/>
              <a:t>HAMK</a:t>
            </a:r>
          </a:p>
        </p:txBody>
      </p:sp>
      <p:sp>
        <p:nvSpPr>
          <p:cNvPr id="6" name="Tekstin paikkamerkki 5">
            <a:extLst>
              <a:ext uri="{FF2B5EF4-FFF2-40B4-BE49-F238E27FC236}">
                <a16:creationId xmlns:a16="http://schemas.microsoft.com/office/drawing/2014/main" id="{DEE3EDFF-9651-6F56-8B67-A1F86AA25218}"/>
              </a:ext>
            </a:extLst>
          </p:cNvPr>
          <p:cNvSpPr>
            <a:spLocks noGrp="1"/>
          </p:cNvSpPr>
          <p:nvPr>
            <p:ph type="body" sz="quarter" idx="17"/>
          </p:nvPr>
        </p:nvSpPr>
        <p:spPr>
          <a:xfrm>
            <a:off x="6374164" y="429637"/>
            <a:ext cx="5411435" cy="1378843"/>
          </a:xfrm>
        </p:spPr>
        <p:txBody>
          <a:bodyPr vert="horz" wrap="square" lIns="91440" tIns="45720" rIns="91440" bIns="45720" rtlCol="0" anchor="t">
            <a:noAutofit/>
          </a:bodyPr>
          <a:lstStyle/>
          <a:p>
            <a:r>
              <a:rPr lang="fi-FI" noProof="0">
                <a:latin typeface="Barlow"/>
              </a:rPr>
              <a:t>HAMK </a:t>
            </a:r>
            <a:r>
              <a:rPr lang="fi-FI">
                <a:latin typeface="Barlow"/>
              </a:rPr>
              <a:t>siirtää </a:t>
            </a:r>
            <a:r>
              <a:rPr lang="fi-FI" noProof="0">
                <a:latin typeface="Barlow"/>
              </a:rPr>
              <a:t>kampuksensa Riihimäen Asemanseudulle, mikä parantaa kampuksen saavutettavuutta, nykyaikaistaa tiloja ja mahdollistaa uudenlaisen oppimisen Design </a:t>
            </a:r>
            <a:r>
              <a:rPr lang="fi-FI" noProof="0" err="1">
                <a:latin typeface="Barlow"/>
              </a:rPr>
              <a:t>Based</a:t>
            </a:r>
            <a:r>
              <a:rPr lang="fi-FI" noProof="0">
                <a:latin typeface="Barlow"/>
              </a:rPr>
              <a:t> </a:t>
            </a:r>
            <a:r>
              <a:rPr lang="fi-FI" noProof="0" err="1">
                <a:latin typeface="Barlow"/>
              </a:rPr>
              <a:t>Education</a:t>
            </a:r>
            <a:r>
              <a:rPr lang="fi-FI" noProof="0">
                <a:latin typeface="Barlow"/>
              </a:rPr>
              <a:t> (DBE) -mallin mukaisesti. Uudet </a:t>
            </a:r>
            <a:r>
              <a:rPr lang="fi-FI">
                <a:latin typeface="Barlow"/>
              </a:rPr>
              <a:t>koulutukset</a:t>
            </a:r>
            <a:r>
              <a:rPr lang="fi-FI" noProof="0">
                <a:latin typeface="Barlow"/>
              </a:rPr>
              <a:t>, kuten </a:t>
            </a:r>
            <a:r>
              <a:rPr lang="fi-FI" b="1" noProof="0" err="1">
                <a:latin typeface="Barlow"/>
              </a:rPr>
              <a:t>Sustainable</a:t>
            </a:r>
            <a:r>
              <a:rPr lang="fi-FI" b="1" noProof="0">
                <a:latin typeface="Barlow"/>
              </a:rPr>
              <a:t> Urban Design ja ICT and </a:t>
            </a:r>
            <a:r>
              <a:rPr lang="fi-FI" b="1" noProof="0" err="1">
                <a:latin typeface="Barlow"/>
              </a:rPr>
              <a:t>Robotics</a:t>
            </a:r>
            <a:r>
              <a:rPr lang="fi-FI" noProof="0">
                <a:latin typeface="Barlow"/>
              </a:rPr>
              <a:t>, vahvistavat </a:t>
            </a:r>
            <a:r>
              <a:rPr lang="fi-FI" noProof="0" err="1">
                <a:latin typeface="Barlow"/>
              </a:rPr>
              <a:t>HAMKin</a:t>
            </a:r>
            <a:r>
              <a:rPr lang="fi-FI" noProof="0">
                <a:latin typeface="Barlow"/>
              </a:rPr>
              <a:t> tarjontaa ja asemaa kansainvälisesti houkuttelevana </a:t>
            </a:r>
            <a:r>
              <a:rPr lang="fi-FI">
                <a:latin typeface="Barlow"/>
              </a:rPr>
              <a:t>korkeakouluna</a:t>
            </a:r>
            <a:r>
              <a:rPr lang="fi-FI" noProof="0">
                <a:latin typeface="Barlow"/>
              </a:rPr>
              <a:t>. Lisäksi opiskelija-asumisen kehittäminen alueella nähdään keskeisenä </a:t>
            </a:r>
            <a:r>
              <a:rPr lang="fi-FI">
                <a:latin typeface="Barlow"/>
              </a:rPr>
              <a:t>vetovoimatekijänä </a:t>
            </a:r>
            <a:r>
              <a:rPr lang="fi-FI" noProof="0">
                <a:latin typeface="Barlow"/>
              </a:rPr>
              <a:t>opiskelijamäärän kasvattamisessa.</a:t>
            </a:r>
            <a:endParaRPr lang="fi-FI">
              <a:latin typeface="Barlow"/>
            </a:endParaRPr>
          </a:p>
          <a:p>
            <a:endParaRPr lang="fi-FI" noProof="0">
              <a:latin typeface="Barlow" panose="00000500000000000000" pitchFamily="2" charset="0"/>
            </a:endParaRPr>
          </a:p>
        </p:txBody>
      </p:sp>
      <p:sp>
        <p:nvSpPr>
          <p:cNvPr id="10" name="Tekstin paikkamerkki 9">
            <a:extLst>
              <a:ext uri="{FF2B5EF4-FFF2-40B4-BE49-F238E27FC236}">
                <a16:creationId xmlns:a16="http://schemas.microsoft.com/office/drawing/2014/main" id="{09C91E54-C307-13CD-46EB-C06032DF98D1}"/>
              </a:ext>
            </a:extLst>
          </p:cNvPr>
          <p:cNvSpPr>
            <a:spLocks noGrp="1"/>
          </p:cNvSpPr>
          <p:nvPr>
            <p:ph type="body" sz="quarter" idx="20"/>
          </p:nvPr>
        </p:nvSpPr>
        <p:spPr>
          <a:xfrm>
            <a:off x="9183404" y="2163278"/>
            <a:ext cx="2613238" cy="3165800"/>
          </a:xfrm>
        </p:spPr>
        <p:txBody>
          <a:bodyPr vert="horz" lIns="91440" tIns="45720" rIns="91440" bIns="45720" rtlCol="0" anchor="t">
            <a:noAutofit/>
          </a:bodyPr>
          <a:lstStyle/>
          <a:p>
            <a:pPr marL="0" indent="0">
              <a:buNone/>
            </a:pPr>
            <a:r>
              <a:rPr lang="fi-FI" sz="1000" b="1" noProof="0" err="1">
                <a:latin typeface="Barlow"/>
              </a:rPr>
              <a:t>Start</a:t>
            </a:r>
            <a:r>
              <a:rPr lang="fi-FI" sz="1000" b="1" noProof="0">
                <a:latin typeface="Barlow"/>
              </a:rPr>
              <a:t>-</a:t>
            </a:r>
            <a:r>
              <a:rPr lang="fi-FI" sz="1000" b="1" noProof="0" err="1">
                <a:latin typeface="Barlow"/>
              </a:rPr>
              <a:t>up</a:t>
            </a:r>
            <a:r>
              <a:rPr lang="fi-FI" sz="1000" b="1" noProof="0">
                <a:latin typeface="Barlow"/>
              </a:rPr>
              <a:t>-toiminnan tukeminen ja innovaatiot</a:t>
            </a:r>
            <a:br>
              <a:rPr lang="fi-FI" sz="1000" b="1" noProof="0">
                <a:latin typeface="Barlow"/>
              </a:rPr>
            </a:br>
            <a:br>
              <a:rPr lang="fi-FI" sz="1000" b="1" noProof="0">
                <a:latin typeface="Barlow" panose="00000500000000000000" pitchFamily="2" charset="0"/>
              </a:rPr>
            </a:br>
            <a:r>
              <a:rPr lang="fi-FI" sz="1000" b="1">
                <a:latin typeface="Barlow"/>
              </a:rPr>
              <a:t> </a:t>
            </a:r>
            <a:r>
              <a:rPr lang="fi-FI" sz="1000" b="1" noProof="0">
                <a:latin typeface="Barlow"/>
              </a:rPr>
              <a:t>HAMK panostaa vahvasti opiskelijoiden yrittäjyyden tukemiseen ja </a:t>
            </a:r>
            <a:r>
              <a:rPr lang="fi-FI" sz="1000" b="1" noProof="0" err="1">
                <a:latin typeface="Barlow"/>
              </a:rPr>
              <a:t>start</a:t>
            </a:r>
            <a:r>
              <a:rPr lang="fi-FI" sz="1000" b="1" noProof="0">
                <a:latin typeface="Barlow"/>
              </a:rPr>
              <a:t>-</a:t>
            </a:r>
            <a:r>
              <a:rPr lang="fi-FI" sz="1000" b="1" noProof="0" err="1">
                <a:latin typeface="Barlow"/>
              </a:rPr>
              <a:t>up</a:t>
            </a:r>
            <a:r>
              <a:rPr lang="fi-FI" sz="1000" b="1" noProof="0">
                <a:latin typeface="Barlow"/>
              </a:rPr>
              <a:t>-toiminnan kehittämiseen, HAMK muun muassa:</a:t>
            </a:r>
            <a:endParaRPr lang="fi-FI" sz="1000" b="1">
              <a:latin typeface="Barlow"/>
            </a:endParaRPr>
          </a:p>
          <a:p>
            <a:r>
              <a:rPr lang="fi-FI" sz="1000" b="1" noProof="0">
                <a:latin typeface="Barlow"/>
              </a:rPr>
              <a:t>Mentori ja sparraaja: </a:t>
            </a:r>
            <a:r>
              <a:rPr lang="fi-FI" sz="1000" noProof="0">
                <a:latin typeface="Barlow"/>
              </a:rPr>
              <a:t>opiskelijoiden ja yritysten kasvuhankkeissa</a:t>
            </a:r>
            <a:r>
              <a:rPr lang="fi-FI" sz="1000">
                <a:latin typeface="Barlow"/>
              </a:rPr>
              <a:t>, esimerkiksi opiskelijoiden HAMK Entrepreneurship </a:t>
            </a:r>
            <a:r>
              <a:rPr lang="fi-FI" sz="1000" err="1">
                <a:latin typeface="Barlow"/>
              </a:rPr>
              <a:t>Societyssä</a:t>
            </a:r>
            <a:r>
              <a:rPr lang="fi-FI" sz="1000" noProof="0">
                <a:latin typeface="Barlow"/>
              </a:rPr>
              <a:t>.</a:t>
            </a:r>
            <a:endParaRPr lang="fi-FI" sz="1000">
              <a:latin typeface="Barlow"/>
            </a:endParaRPr>
          </a:p>
          <a:p>
            <a:r>
              <a:rPr lang="fi-FI" sz="1000" b="1" err="1">
                <a:latin typeface="Barlow"/>
              </a:rPr>
              <a:t>Define</a:t>
            </a:r>
            <a:r>
              <a:rPr lang="fi-FI" sz="1000" b="1">
                <a:latin typeface="Barlow"/>
              </a:rPr>
              <a:t>-ekosysteemin </a:t>
            </a:r>
            <a:r>
              <a:rPr lang="fi-FI" sz="1000" b="1" noProof="0">
                <a:latin typeface="Barlow"/>
              </a:rPr>
              <a:t>jäsen: </a:t>
            </a:r>
            <a:r>
              <a:rPr lang="fi-FI" sz="1000" noProof="0">
                <a:latin typeface="Barlow"/>
              </a:rPr>
              <a:t>hyödyntää sen kautta syntyviä innovaatioita ja verkostoja.</a:t>
            </a:r>
            <a:endParaRPr lang="fi-FI" sz="1000">
              <a:latin typeface="Barlow"/>
            </a:endParaRPr>
          </a:p>
          <a:p>
            <a:r>
              <a:rPr lang="fi-FI" sz="1000" b="1" noProof="0">
                <a:latin typeface="Barlow"/>
              </a:rPr>
              <a:t>Kansainvälisen toiminnan edistäjä: </a:t>
            </a:r>
            <a:r>
              <a:rPr lang="fi-FI" sz="1000" noProof="0" err="1">
                <a:latin typeface="Barlow"/>
              </a:rPr>
              <a:t>HAMKin</a:t>
            </a:r>
            <a:r>
              <a:rPr lang="fi-FI" sz="1000" noProof="0">
                <a:latin typeface="Barlow"/>
              </a:rPr>
              <a:t> kansainväliset opiskelijat tuovat alueelle monimuotoisuutta ja uusia näkökulmia.</a:t>
            </a:r>
            <a:endParaRPr lang="fi-FI" sz="1000">
              <a:latin typeface="Barlow"/>
            </a:endParaRPr>
          </a:p>
        </p:txBody>
      </p:sp>
      <p:pic>
        <p:nvPicPr>
          <p:cNvPr id="7" name="Picture 32">
            <a:extLst>
              <a:ext uri="{FF2B5EF4-FFF2-40B4-BE49-F238E27FC236}">
                <a16:creationId xmlns:a16="http://schemas.microsoft.com/office/drawing/2014/main" id="{F9FA8FC4-5193-9FDD-949E-2A67627081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781089"/>
            <a:ext cx="2315688" cy="1076911"/>
          </a:xfrm>
          <a:prstGeom prst="rect">
            <a:avLst/>
          </a:prstGeom>
        </p:spPr>
      </p:pic>
      <p:sp>
        <p:nvSpPr>
          <p:cNvPr id="13" name="TextBox 12">
            <a:extLst>
              <a:ext uri="{FF2B5EF4-FFF2-40B4-BE49-F238E27FC236}">
                <a16:creationId xmlns:a16="http://schemas.microsoft.com/office/drawing/2014/main" id="{A13E7854-853C-DEBB-5D56-806AAB20BA52}"/>
              </a:ext>
            </a:extLst>
          </p:cNvPr>
          <p:cNvSpPr txBox="1"/>
          <p:nvPr/>
        </p:nvSpPr>
        <p:spPr>
          <a:xfrm>
            <a:off x="6374164" y="2159576"/>
            <a:ext cx="2496820" cy="4401205"/>
          </a:xfrm>
          <a:prstGeom prst="rect">
            <a:avLst/>
          </a:prstGeom>
          <a:noFill/>
        </p:spPr>
        <p:txBody>
          <a:bodyPr wrap="square" lIns="91440" tIns="45720" rIns="91440" bIns="45720" anchor="t">
            <a:spAutoFit/>
          </a:bodyPr>
          <a:lstStyle/>
          <a:p>
            <a:r>
              <a:rPr lang="fi-FI" sz="1000" b="1" noProof="0">
                <a:solidFill>
                  <a:schemeClr val="bg1"/>
                </a:solidFill>
                <a:latin typeface="Barlow"/>
              </a:rPr>
              <a:t>HAMK:n </a:t>
            </a:r>
            <a:r>
              <a:rPr lang="fi-FI" sz="1000" b="1">
                <a:solidFill>
                  <a:schemeClr val="bg1"/>
                </a:solidFill>
                <a:latin typeface="Barlow"/>
              </a:rPr>
              <a:t>yritysyhteistyö</a:t>
            </a:r>
            <a:br>
              <a:rPr lang="fi-FI" sz="1000" b="1">
                <a:solidFill>
                  <a:schemeClr val="bg1"/>
                </a:solidFill>
                <a:latin typeface="Barlow"/>
              </a:rPr>
            </a:br>
            <a:br>
              <a:rPr lang="fi-FI" sz="1000" b="1">
                <a:solidFill>
                  <a:schemeClr val="bg1"/>
                </a:solidFill>
                <a:latin typeface="Barlow"/>
              </a:rPr>
            </a:br>
            <a:r>
              <a:rPr lang="fi-FI" sz="1000" b="1">
                <a:solidFill>
                  <a:schemeClr val="bg1"/>
                </a:solidFill>
                <a:latin typeface="Barlow"/>
              </a:rPr>
              <a:t> </a:t>
            </a:r>
            <a:r>
              <a:rPr lang="fi-FI" sz="1000" b="1" noProof="0">
                <a:solidFill>
                  <a:schemeClr val="bg1"/>
                </a:solidFill>
                <a:latin typeface="Barlow"/>
              </a:rPr>
              <a:t>HAMK on vahvasti mukana soveltavan tutkimuksen projekteissa, jotka yhdistävät opiskelijat, tutkijat ja yritykset:</a:t>
            </a:r>
            <a:br>
              <a:rPr lang="fi-FI" sz="1000" b="1">
                <a:solidFill>
                  <a:schemeClr val="bg1"/>
                </a:solidFill>
                <a:latin typeface="Barlow"/>
              </a:rPr>
            </a:br>
            <a:endParaRPr lang="fi-FI" sz="1000" b="1">
              <a:latin typeface="Barlow"/>
            </a:endParaRPr>
          </a:p>
          <a:p>
            <a:pPr marL="171450" indent="-171450">
              <a:buFont typeface="Arial" panose="020B0604020202020204" pitchFamily="34" charset="0"/>
              <a:buChar char="•"/>
            </a:pPr>
            <a:r>
              <a:rPr lang="fi-FI" sz="1000" b="1" noProof="0">
                <a:solidFill>
                  <a:schemeClr val="bg1"/>
                </a:solidFill>
                <a:latin typeface="Barlow"/>
              </a:rPr>
              <a:t>Laboratoriot ja tuotekehitys: </a:t>
            </a:r>
            <a:r>
              <a:rPr lang="fi-FI" sz="1000" noProof="0" err="1">
                <a:solidFill>
                  <a:schemeClr val="bg1"/>
                </a:solidFill>
                <a:latin typeface="Barlow"/>
              </a:rPr>
              <a:t>HAMKin</a:t>
            </a:r>
            <a:r>
              <a:rPr lang="fi-FI" sz="1000" noProof="0">
                <a:solidFill>
                  <a:schemeClr val="bg1"/>
                </a:solidFill>
                <a:latin typeface="Barlow"/>
              </a:rPr>
              <a:t> laboratorioissa tehdään toimeksiantoja yrityksille ja kehitetään uusia ratkaisuja yhdessä opiskelijoiden kanssa.</a:t>
            </a:r>
            <a:br>
              <a:rPr lang="fi-FI" sz="1000">
                <a:solidFill>
                  <a:schemeClr val="bg1"/>
                </a:solidFill>
                <a:latin typeface="Barlow"/>
              </a:rPr>
            </a:br>
            <a:endParaRPr lang="fi-FI" sz="1000">
              <a:latin typeface="Barlow"/>
            </a:endParaRPr>
          </a:p>
          <a:p>
            <a:pPr marL="171450" indent="-171450">
              <a:buFont typeface="Arial" panose="020B0604020202020204" pitchFamily="34" charset="0"/>
              <a:buChar char="•"/>
            </a:pPr>
            <a:r>
              <a:rPr lang="fi-FI" sz="1000" b="1" noProof="0">
                <a:solidFill>
                  <a:schemeClr val="bg1"/>
                </a:solidFill>
                <a:latin typeface="Barlow"/>
              </a:rPr>
              <a:t>Lyhyet projektit ja oppimisympäristöt: </a:t>
            </a:r>
            <a:r>
              <a:rPr lang="fi-FI" sz="1000" noProof="0">
                <a:solidFill>
                  <a:schemeClr val="bg1"/>
                </a:solidFill>
                <a:latin typeface="Barlow"/>
              </a:rPr>
              <a:t>Yrityksiltä saadaan konkreettisia aiheita, joita opiskelijat ratkaisevat osana opintojaan. Tämä toimintamalli mahdollistaa suuren volyymin yhteistyöhankkeita.</a:t>
            </a:r>
            <a:br>
              <a:rPr lang="fi-FI" sz="1000">
                <a:solidFill>
                  <a:schemeClr val="bg1"/>
                </a:solidFill>
                <a:latin typeface="Barlow"/>
              </a:rPr>
            </a:br>
            <a:endParaRPr lang="fi-FI" sz="1000">
              <a:latin typeface="Barlow"/>
            </a:endParaRPr>
          </a:p>
          <a:p>
            <a:pPr marL="171450" indent="-171450">
              <a:buFont typeface="Arial" panose="020B0604020202020204" pitchFamily="34" charset="0"/>
              <a:buChar char="•"/>
            </a:pPr>
            <a:r>
              <a:rPr lang="fi-FI" sz="1000" b="1" noProof="0">
                <a:solidFill>
                  <a:schemeClr val="bg1"/>
                </a:solidFill>
                <a:latin typeface="Barlow"/>
              </a:rPr>
              <a:t>Robotiikka ja ICT: </a:t>
            </a:r>
            <a:r>
              <a:rPr lang="fi-FI" sz="1000" noProof="0" err="1">
                <a:solidFill>
                  <a:schemeClr val="bg1"/>
                </a:solidFill>
                <a:latin typeface="Barlow"/>
              </a:rPr>
              <a:t>HAMKin</a:t>
            </a:r>
            <a:r>
              <a:rPr lang="fi-FI" sz="1000" noProof="0">
                <a:solidFill>
                  <a:schemeClr val="bg1"/>
                </a:solidFill>
                <a:latin typeface="Barlow"/>
              </a:rPr>
              <a:t> ICT </a:t>
            </a:r>
            <a:r>
              <a:rPr lang="fi-FI" sz="1000">
                <a:solidFill>
                  <a:schemeClr val="bg1"/>
                </a:solidFill>
                <a:latin typeface="Barlow"/>
              </a:rPr>
              <a:t>- </a:t>
            </a:r>
            <a:r>
              <a:rPr lang="fi-FI" sz="1000" noProof="0" err="1">
                <a:solidFill>
                  <a:schemeClr val="bg1"/>
                </a:solidFill>
                <a:latin typeface="Barlow"/>
              </a:rPr>
              <a:t>Robotics</a:t>
            </a:r>
            <a:r>
              <a:rPr lang="fi-FI" sz="1000" noProof="0">
                <a:solidFill>
                  <a:schemeClr val="bg1"/>
                </a:solidFill>
                <a:latin typeface="Barlow"/>
              </a:rPr>
              <a:t> -</a:t>
            </a:r>
            <a:r>
              <a:rPr lang="fi-FI" sz="1000">
                <a:solidFill>
                  <a:schemeClr val="bg1"/>
                </a:solidFill>
                <a:latin typeface="Barlow"/>
              </a:rPr>
              <a:t>koulutus </a:t>
            </a:r>
            <a:r>
              <a:rPr lang="fi-FI" sz="1000" noProof="0">
                <a:solidFill>
                  <a:schemeClr val="bg1"/>
                </a:solidFill>
                <a:latin typeface="Barlow"/>
              </a:rPr>
              <a:t>korostaa Riihimäen roolia robotiikan keskuksena, ja se houkuttelee yrityksiä, jotka hyötyvät </a:t>
            </a:r>
            <a:r>
              <a:rPr lang="fi-FI" sz="1000" noProof="0" err="1">
                <a:solidFill>
                  <a:schemeClr val="bg1"/>
                </a:solidFill>
                <a:latin typeface="Barlow"/>
              </a:rPr>
              <a:t>HAMKin</a:t>
            </a:r>
            <a:r>
              <a:rPr lang="fi-FI" sz="1000" noProof="0">
                <a:solidFill>
                  <a:schemeClr val="bg1"/>
                </a:solidFill>
                <a:latin typeface="Barlow"/>
              </a:rPr>
              <a:t> osaamisesta ja tutkimusinfrastruktuurista.</a:t>
            </a:r>
            <a:endParaRPr lang="fi-FI" sz="1000">
              <a:solidFill>
                <a:schemeClr val="bg1"/>
              </a:solidFill>
              <a:latin typeface="Barlow"/>
            </a:endParaRPr>
          </a:p>
        </p:txBody>
      </p:sp>
      <p:sp>
        <p:nvSpPr>
          <p:cNvPr id="15" name="Alatunnisteen paikkamerkki 3">
            <a:extLst>
              <a:ext uri="{FF2B5EF4-FFF2-40B4-BE49-F238E27FC236}">
                <a16:creationId xmlns:a16="http://schemas.microsoft.com/office/drawing/2014/main" id="{A7A1CACA-F294-5586-4882-2475FC03FD40}"/>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3" name="Tekstin paikkamerkki 7">
            <a:extLst>
              <a:ext uri="{FF2B5EF4-FFF2-40B4-BE49-F238E27FC236}">
                <a16:creationId xmlns:a16="http://schemas.microsoft.com/office/drawing/2014/main" id="{7EDB4FDE-F1DE-CFAA-6936-6BFB94DCC5E2}"/>
              </a:ext>
            </a:extLst>
          </p:cNvPr>
          <p:cNvSpPr txBox="1">
            <a:spLocks/>
          </p:cNvSpPr>
          <p:nvPr/>
        </p:nvSpPr>
        <p:spPr>
          <a:xfrm>
            <a:off x="3018326" y="5413486"/>
            <a:ext cx="2653200" cy="122202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Tx/>
              <a:buNone/>
              <a:defRPr sz="1200" kern="1200">
                <a:solidFill>
                  <a:schemeClr val="bg1"/>
                </a:solidFill>
                <a:latin typeface="Barlow Semi Condensed" pitchFamily="2" charset="77"/>
                <a:ea typeface="+mn-ea"/>
                <a:cs typeface="+mn-cs"/>
              </a:defRPr>
            </a:lvl1pPr>
            <a:lvl2pPr marL="184150" indent="-174625"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2pPr>
            <a:lvl3pPr marL="317500" indent="-133350"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3pPr>
            <a:lvl4pPr marL="450850" indent="-131763"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4pPr>
            <a:lvl5pPr marL="581025" indent="-130175" algn="l" defTabSz="914400" rtl="0" eaLnBrk="1" latinLnBrk="0" hangingPunct="1">
              <a:lnSpc>
                <a:spcPct val="100000"/>
              </a:lnSpc>
              <a:spcBef>
                <a:spcPts val="600"/>
              </a:spcBef>
              <a:buFont typeface="Arial" panose="020B0604020202020204" pitchFamily="34" charset="0"/>
              <a:buChar char="•"/>
              <a:tabLst/>
              <a:defRPr sz="1200" kern="1200">
                <a:solidFill>
                  <a:schemeClr val="bg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800">
                <a:solidFill>
                  <a:schemeClr val="tx2">
                    <a:lumMod val="75000"/>
                  </a:schemeClr>
                </a:solidFill>
                <a:latin typeface="Barlow"/>
              </a:rPr>
              <a:t>"Haluamme edistää yritystoimintaa Riihimäellä, erityisesti puolustusalan ja robotiikan ekosysteemeissä, joita koulutus- ja tutkimustoimintamme tukevat. Kampuksemme sijainti lähellä Veturitallien aluetta luo uusia mahdollisuuksia </a:t>
            </a:r>
            <a:r>
              <a:rPr lang="fi-FI" sz="800">
                <a:solidFill>
                  <a:schemeClr val="tx2">
                    <a:lumMod val="75000"/>
                  </a:schemeClr>
                </a:solidFill>
                <a:latin typeface="Barlow"/>
                <a:cs typeface="Arial" panose="020B0604020202020204" pitchFamily="34" charset="0"/>
              </a:rPr>
              <a:t>opiskelijoillemme."</a:t>
            </a:r>
            <a:endParaRPr lang="fi-FI">
              <a:solidFill>
                <a:schemeClr val="tx2">
                  <a:lumMod val="75000"/>
                </a:schemeClr>
              </a:solidFill>
            </a:endParaRPr>
          </a:p>
          <a:p>
            <a:r>
              <a:rPr lang="fi-FI" sz="800">
                <a:solidFill>
                  <a:schemeClr val="tx2">
                    <a:lumMod val="75000"/>
                  </a:schemeClr>
                </a:solidFill>
                <a:latin typeface="Barlow"/>
                <a:cs typeface="Arial"/>
              </a:rPr>
              <a:t> </a:t>
            </a:r>
            <a:r>
              <a:rPr lang="fi-FI" sz="800" b="1" i="1">
                <a:solidFill>
                  <a:schemeClr val="tx2">
                    <a:lumMod val="75000"/>
                  </a:schemeClr>
                </a:solidFill>
                <a:latin typeface="Barlow"/>
                <a:cs typeface="Arial"/>
              </a:rPr>
              <a:t>- Lassi Martikainen, liiketalouden, muotoilun ja tekniikan yksikön johtaja, HAMK.</a:t>
            </a:r>
            <a:endParaRPr lang="fi-FI">
              <a:solidFill>
                <a:schemeClr val="tx2">
                  <a:lumMod val="75000"/>
                </a:schemeClr>
              </a:solidFill>
              <a:latin typeface="Barlow"/>
              <a:cs typeface="Arial"/>
            </a:endParaRPr>
          </a:p>
          <a:p>
            <a:endParaRPr lang="fi-FI" sz="800">
              <a:solidFill>
                <a:schemeClr val="tx2">
                  <a:lumMod val="75000"/>
                </a:schemeClr>
              </a:solidFill>
              <a:latin typeface="Barlow" panose="00000500000000000000" pitchFamily="2" charset="0"/>
            </a:endParaRPr>
          </a:p>
        </p:txBody>
      </p:sp>
    </p:spTree>
    <p:extLst>
      <p:ext uri="{BB962C8B-B14F-4D97-AF65-F5344CB8AC3E}">
        <p14:creationId xmlns:p14="http://schemas.microsoft.com/office/powerpoint/2010/main" val="387813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B5EFC9F1-815F-F6FB-6768-E665E66DCF12}"/>
              </a:ext>
            </a:extLst>
          </p:cNvPr>
          <p:cNvSpPr>
            <a:spLocks noGrp="1"/>
          </p:cNvSpPr>
          <p:nvPr>
            <p:ph type="title"/>
          </p:nvPr>
        </p:nvSpPr>
        <p:spPr>
          <a:xfrm>
            <a:off x="595900" y="751878"/>
            <a:ext cx="7668533" cy="1325563"/>
          </a:xfrm>
        </p:spPr>
        <p:txBody>
          <a:bodyPr/>
          <a:lstStyle/>
          <a:p>
            <a:r>
              <a:rPr lang="fi-FI" noProof="0"/>
              <a:t>Kehityksen alustava tiekartta</a:t>
            </a:r>
          </a:p>
        </p:txBody>
      </p:sp>
      <p:sp>
        <p:nvSpPr>
          <p:cNvPr id="481" name="Alatunnisteen paikkamerkki 3">
            <a:extLst>
              <a:ext uri="{FF2B5EF4-FFF2-40B4-BE49-F238E27FC236}">
                <a16:creationId xmlns:a16="http://schemas.microsoft.com/office/drawing/2014/main" id="{16B43F05-5E64-C14D-46D5-3CE8494B92E8}"/>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pic>
        <p:nvPicPr>
          <p:cNvPr id="22" name="Kuva 21" descr="Kuva, joka sisältää kohteen teksti, ohjelmisto, Fontti, numero&#10;&#10;Tekoälyn generoima sisältö voi olla virheellistä.">
            <a:extLst>
              <a:ext uri="{FF2B5EF4-FFF2-40B4-BE49-F238E27FC236}">
                <a16:creationId xmlns:a16="http://schemas.microsoft.com/office/drawing/2014/main" id="{84996FB4-216D-772E-FD5F-36DF3E06D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23" y="2318305"/>
            <a:ext cx="11799692" cy="3629213"/>
          </a:xfrm>
          <a:prstGeom prst="rect">
            <a:avLst/>
          </a:prstGeom>
        </p:spPr>
      </p:pic>
    </p:spTree>
    <p:extLst>
      <p:ext uri="{BB962C8B-B14F-4D97-AF65-F5344CB8AC3E}">
        <p14:creationId xmlns:p14="http://schemas.microsoft.com/office/powerpoint/2010/main" val="136251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6">
            <a:extLst>
              <a:ext uri="{FF2B5EF4-FFF2-40B4-BE49-F238E27FC236}">
                <a16:creationId xmlns:a16="http://schemas.microsoft.com/office/drawing/2014/main" id="{D040F0A5-53DE-A923-247A-AE30090F9C91}"/>
              </a:ext>
            </a:extLst>
          </p:cNvPr>
          <p:cNvSpPr>
            <a:spLocks noGrp="1"/>
          </p:cNvSpPr>
          <p:nvPr>
            <p:ph type="title"/>
          </p:nvPr>
        </p:nvSpPr>
        <p:spPr>
          <a:xfrm>
            <a:off x="5975944" y="6327687"/>
            <a:ext cx="6216056" cy="530313"/>
          </a:xfrm>
        </p:spPr>
        <p:txBody>
          <a:bodyPr/>
          <a:lstStyle/>
          <a:p>
            <a:r>
              <a:rPr lang="fi-FI" sz="2400">
                <a:solidFill>
                  <a:schemeClr val="tx2"/>
                </a:solidFill>
                <a:latin typeface="Bebas Neue"/>
              </a:rPr>
              <a:t>Visio: NÄKYMÄ</a:t>
            </a:r>
            <a:r>
              <a:rPr lang="fi-FI" sz="2400" noProof="0">
                <a:solidFill>
                  <a:schemeClr val="tx2"/>
                </a:solidFill>
                <a:latin typeface="Bebas Neue"/>
              </a:rPr>
              <a:t> </a:t>
            </a:r>
            <a:r>
              <a:rPr lang="fi-FI" sz="2400">
                <a:solidFill>
                  <a:schemeClr val="tx2"/>
                </a:solidFill>
                <a:latin typeface="Bebas Neue"/>
              </a:rPr>
              <a:t>DEFINE</a:t>
            </a:r>
            <a:r>
              <a:rPr lang="fi-FI" sz="2400" noProof="0">
                <a:solidFill>
                  <a:schemeClr val="tx2"/>
                </a:solidFill>
                <a:latin typeface="Bebas Neue"/>
              </a:rPr>
              <a:t> </a:t>
            </a:r>
            <a:r>
              <a:rPr lang="fi-FI" sz="2400">
                <a:solidFill>
                  <a:schemeClr val="tx2"/>
                </a:solidFill>
                <a:latin typeface="Bebas Neue"/>
              </a:rPr>
              <a:t>-</a:t>
            </a:r>
            <a:r>
              <a:rPr lang="fi-FI" sz="2400" noProof="0">
                <a:solidFill>
                  <a:schemeClr val="tx2"/>
                </a:solidFill>
                <a:latin typeface="Bebas Neue"/>
              </a:rPr>
              <a:t>TILOISTA KOHTI VETURITALLIEN AUKIOTA</a:t>
            </a:r>
          </a:p>
        </p:txBody>
      </p:sp>
      <p:pic>
        <p:nvPicPr>
          <p:cNvPr id="2" name="Kuva 1" descr="Kuva, joka sisältää kohteen rakennus, vaate, jalkineet, huonekalu&#10;&#10;Tekoälyn luoma sisältö voi olla virheellistä.">
            <a:extLst>
              <a:ext uri="{FF2B5EF4-FFF2-40B4-BE49-F238E27FC236}">
                <a16:creationId xmlns:a16="http://schemas.microsoft.com/office/drawing/2014/main" id="{F3F05318-E7B9-6E5A-F67C-7254C5D4E805}"/>
              </a:ext>
            </a:extLst>
          </p:cNvPr>
          <p:cNvPicPr>
            <a:picLocks noChangeAspect="1"/>
          </p:cNvPicPr>
          <p:nvPr/>
        </p:nvPicPr>
        <p:blipFill>
          <a:blip r:embed="rId3">
            <a:extLst>
              <a:ext uri="{BEBA8EAE-BF5A-486C-A8C5-ECC9F3942E4B}">
                <a14:imgProps xmlns:a14="http://schemas.microsoft.com/office/drawing/2010/main">
                  <a14:imgLayer r:embed="rId4">
                    <a14:imgEffect>
                      <a14:saturation sat="135000"/>
                    </a14:imgEffect>
                    <a14:imgEffect>
                      <a14:brightnessContrast contrast="6000"/>
                    </a14:imgEffect>
                  </a14:imgLayer>
                </a14:imgProps>
              </a:ext>
            </a:extLst>
          </a:blip>
          <a:stretch>
            <a:fillRect/>
          </a:stretch>
        </p:blipFill>
        <p:spPr>
          <a:xfrm>
            <a:off x="214312" y="164204"/>
            <a:ext cx="11763375" cy="6162675"/>
          </a:xfrm>
          <a:prstGeom prst="rect">
            <a:avLst/>
          </a:prstGeom>
        </p:spPr>
      </p:pic>
    </p:spTree>
    <p:extLst>
      <p:ext uri="{BB962C8B-B14F-4D97-AF65-F5344CB8AC3E}">
        <p14:creationId xmlns:p14="http://schemas.microsoft.com/office/powerpoint/2010/main" val="243036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27E68-0AD6-F6C7-A33F-B2FD794E5CD9}"/>
            </a:ext>
          </a:extLst>
        </p:cNvPr>
        <p:cNvGrpSpPr/>
        <p:nvPr/>
      </p:nvGrpSpPr>
      <p:grpSpPr>
        <a:xfrm>
          <a:off x="0" y="0"/>
          <a:ext cx="0" cy="0"/>
          <a:chOff x="0" y="0"/>
          <a:chExt cx="0" cy="0"/>
        </a:xfrm>
      </p:grpSpPr>
      <p:pic>
        <p:nvPicPr>
          <p:cNvPr id="18" name="Kuvan paikkamerkki 17">
            <a:extLst>
              <a:ext uri="{FF2B5EF4-FFF2-40B4-BE49-F238E27FC236}">
                <a16:creationId xmlns:a16="http://schemas.microsoft.com/office/drawing/2014/main" id="{89580E11-EC5B-DD16-86DB-2BD691F11B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20" name="Rectangle 2">
            <a:extLst>
              <a:ext uri="{FF2B5EF4-FFF2-40B4-BE49-F238E27FC236}">
                <a16:creationId xmlns:a16="http://schemas.microsoft.com/office/drawing/2014/main" id="{0FB34B5F-8001-9935-D1E3-1A980D70EF72}"/>
              </a:ext>
            </a:extLst>
          </p:cNvPr>
          <p:cNvSpPr/>
          <p:nvPr/>
        </p:nvSpPr>
        <p:spPr>
          <a:xfrm>
            <a:off x="0" y="0"/>
            <a:ext cx="12192000" cy="6858000"/>
          </a:xfrm>
          <a:prstGeom prst="rect">
            <a:avLst/>
          </a:prstGeom>
          <a:solidFill>
            <a:schemeClr val="tx1">
              <a:alpha val="505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4" name="Otsikko 13">
            <a:extLst>
              <a:ext uri="{FF2B5EF4-FFF2-40B4-BE49-F238E27FC236}">
                <a16:creationId xmlns:a16="http://schemas.microsoft.com/office/drawing/2014/main" id="{6C14651C-524C-F630-51E0-5986E589CB8B}"/>
              </a:ext>
            </a:extLst>
          </p:cNvPr>
          <p:cNvSpPr>
            <a:spLocks noGrp="1"/>
          </p:cNvSpPr>
          <p:nvPr>
            <p:ph type="title"/>
          </p:nvPr>
        </p:nvSpPr>
        <p:spPr>
          <a:xfrm>
            <a:off x="551969" y="1316083"/>
            <a:ext cx="10215349" cy="3111223"/>
          </a:xfrm>
        </p:spPr>
        <p:txBody>
          <a:bodyPr/>
          <a:lstStyle/>
          <a:p>
            <a:r>
              <a:rPr lang="fi-FI" noProof="0">
                <a:solidFill>
                  <a:schemeClr val="bg1"/>
                </a:solidFill>
              </a:rPr>
              <a:t>Kiitos</a:t>
            </a:r>
            <a:br>
              <a:rPr lang="fi-FI" noProof="0">
                <a:solidFill>
                  <a:schemeClr val="bg1"/>
                </a:solidFill>
              </a:rPr>
            </a:br>
            <a:endParaRPr lang="fi-FI" noProof="0">
              <a:solidFill>
                <a:schemeClr val="bg1"/>
              </a:solidFill>
            </a:endParaRPr>
          </a:p>
        </p:txBody>
      </p:sp>
      <p:sp>
        <p:nvSpPr>
          <p:cNvPr id="16" name="Tekstin paikkamerkki 15">
            <a:extLst>
              <a:ext uri="{FF2B5EF4-FFF2-40B4-BE49-F238E27FC236}">
                <a16:creationId xmlns:a16="http://schemas.microsoft.com/office/drawing/2014/main" id="{77E430DE-D54C-5281-7E5D-B09C28B7C3B1}"/>
              </a:ext>
            </a:extLst>
          </p:cNvPr>
          <p:cNvSpPr>
            <a:spLocks noGrp="1"/>
          </p:cNvSpPr>
          <p:nvPr>
            <p:ph type="body" sz="quarter" idx="11"/>
          </p:nvPr>
        </p:nvSpPr>
        <p:spPr>
          <a:xfrm>
            <a:off x="603339" y="4529035"/>
            <a:ext cx="5492661" cy="905519"/>
          </a:xfrm>
        </p:spPr>
        <p:txBody>
          <a:bodyPr/>
          <a:lstStyle/>
          <a:p>
            <a:r>
              <a:rPr lang="fi-FI" sz="2800" noProof="0">
                <a:solidFill>
                  <a:schemeClr val="bg1"/>
                </a:solidFill>
                <a:latin typeface="Bebas Neue" panose="020B0606020202050201" pitchFamily="34" charset="0"/>
                <a:ea typeface="Roboto Cn" panose="02000000000000000000" pitchFamily="2" charset="0"/>
                <a:cs typeface="Heebo" pitchFamily="2" charset="-79"/>
              </a:rPr>
              <a:t>Veturitallien toiminnallinen </a:t>
            </a:r>
            <a:br>
              <a:rPr lang="fi-FI" sz="2800" noProof="0">
                <a:solidFill>
                  <a:schemeClr val="bg1"/>
                </a:solidFill>
                <a:latin typeface="Bebas Neue" panose="020B0606020202050201" pitchFamily="34" charset="0"/>
                <a:ea typeface="Roboto Cn" panose="02000000000000000000" pitchFamily="2" charset="0"/>
                <a:cs typeface="Heebo" pitchFamily="2" charset="-79"/>
              </a:rPr>
            </a:br>
            <a:r>
              <a:rPr lang="fi-FI" sz="2800" noProof="0">
                <a:solidFill>
                  <a:schemeClr val="bg1"/>
                </a:solidFill>
                <a:latin typeface="Bebas Neue" panose="020B0606020202050201" pitchFamily="34" charset="0"/>
                <a:ea typeface="Roboto Cn" panose="02000000000000000000" pitchFamily="2" charset="0"/>
                <a:cs typeface="Heebo" pitchFamily="2" charset="-79"/>
              </a:rPr>
              <a:t>konsepti ja alueidentiteetti.</a:t>
            </a:r>
          </a:p>
          <a:p>
            <a:endParaRPr lang="fi-FI" sz="2800" noProof="0">
              <a:solidFill>
                <a:schemeClr val="bg1"/>
              </a:solidFill>
              <a:latin typeface="Bebas Neue" panose="020B0606020202050201" pitchFamily="34" charset="0"/>
              <a:ea typeface="Roboto Cn" panose="02000000000000000000" pitchFamily="2" charset="0"/>
              <a:cs typeface="Heebo" pitchFamily="2" charset="-79"/>
            </a:endParaRPr>
          </a:p>
        </p:txBody>
      </p:sp>
      <p:sp>
        <p:nvSpPr>
          <p:cNvPr id="6" name="Alatunnisteen paikkamerkki 5">
            <a:extLst>
              <a:ext uri="{FF2B5EF4-FFF2-40B4-BE49-F238E27FC236}">
                <a16:creationId xmlns:a16="http://schemas.microsoft.com/office/drawing/2014/main" id="{F52DE693-2560-3111-1417-89338B447669}"/>
              </a:ext>
            </a:extLst>
          </p:cNvPr>
          <p:cNvSpPr>
            <a:spLocks noGrp="1"/>
          </p:cNvSpPr>
          <p:nvPr>
            <p:ph type="ftr" sz="quarter" idx="3"/>
          </p:nvPr>
        </p:nvSpPr>
        <p:spPr/>
        <p:txBody>
          <a:bodyPr/>
          <a:lstStyle/>
          <a:p>
            <a:r>
              <a:rPr lang="fi-FI" noProof="0">
                <a:solidFill>
                  <a:schemeClr val="bg1"/>
                </a:solidFill>
              </a:rPr>
              <a:t>RIIHIMÄEN VETURITALLIT	KONSEPTIESITYS</a:t>
            </a:r>
          </a:p>
        </p:txBody>
      </p:sp>
      <p:sp>
        <p:nvSpPr>
          <p:cNvPr id="21" name="Rectangle 18">
            <a:extLst>
              <a:ext uri="{FF2B5EF4-FFF2-40B4-BE49-F238E27FC236}">
                <a16:creationId xmlns:a16="http://schemas.microsoft.com/office/drawing/2014/main" id="{E4EE5F67-8B05-0F0C-F7A0-5649E5DE42AC}"/>
              </a:ext>
            </a:extLst>
          </p:cNvPr>
          <p:cNvSpPr/>
          <p:nvPr/>
        </p:nvSpPr>
        <p:spPr>
          <a:xfrm>
            <a:off x="695325" y="5534811"/>
            <a:ext cx="4486592" cy="726481"/>
          </a:xfrm>
          <a:prstGeom prst="rect">
            <a:avLst/>
          </a:prstGeom>
        </p:spPr>
        <p:txBody>
          <a:bodyPr wrap="square" lIns="0" tIns="0" rIns="0" bIns="0">
            <a:spAutoFit/>
          </a:bodyPr>
          <a:lstStyle/>
          <a:p>
            <a:pPr>
              <a:lnSpc>
                <a:spcPct val="150000"/>
              </a:lnSpc>
            </a:pPr>
            <a:r>
              <a:rPr lang="fi-FI" sz="1100" noProof="0">
                <a:solidFill>
                  <a:schemeClr val="bg1"/>
                </a:solidFill>
                <a:latin typeface="Barlow" panose="00000500000000000000" pitchFamily="2" charset="0"/>
                <a:ea typeface="Roboto Cn" panose="02000000000000000000" pitchFamily="2" charset="0"/>
                <a:cs typeface="Heebo" pitchFamily="2" charset="-79"/>
              </a:rPr>
              <a:t>Riihimäen Kaupunki</a:t>
            </a:r>
          </a:p>
          <a:p>
            <a:pPr>
              <a:lnSpc>
                <a:spcPct val="150000"/>
              </a:lnSpc>
            </a:pPr>
            <a:r>
              <a:rPr lang="fi-FI" sz="1100" noProof="0">
                <a:solidFill>
                  <a:schemeClr val="bg1"/>
                </a:solidFill>
                <a:latin typeface="Barlow" panose="00000500000000000000" pitchFamily="2" charset="0"/>
                <a:ea typeface="Roboto Cn" panose="02000000000000000000" pitchFamily="2" charset="0"/>
                <a:cs typeface="Heebo" pitchFamily="2" charset="-79"/>
              </a:rPr>
              <a:t>Suunnittelutoimisto Amerikka Oy</a:t>
            </a:r>
          </a:p>
          <a:p>
            <a:pPr>
              <a:lnSpc>
                <a:spcPct val="150000"/>
              </a:lnSpc>
            </a:pPr>
            <a:r>
              <a:rPr lang="fi-FI" sz="1100" noProof="0">
                <a:solidFill>
                  <a:schemeClr val="bg1"/>
                </a:solidFill>
                <a:latin typeface="Barlow" panose="00000500000000000000" pitchFamily="2" charset="0"/>
                <a:ea typeface="Roboto Cn" panose="02000000000000000000" pitchFamily="2" charset="0"/>
                <a:cs typeface="Heebo" pitchFamily="2" charset="-79"/>
              </a:rPr>
              <a:t>Nortecon Oy</a:t>
            </a:r>
          </a:p>
        </p:txBody>
      </p:sp>
      <p:pic>
        <p:nvPicPr>
          <p:cNvPr id="22" name="Graphic 32">
            <a:extLst>
              <a:ext uri="{FF2B5EF4-FFF2-40B4-BE49-F238E27FC236}">
                <a16:creationId xmlns:a16="http://schemas.microsoft.com/office/drawing/2014/main" id="{56981220-76DA-F4C6-E54F-9A7A458BD6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3556" y="315646"/>
            <a:ext cx="279921" cy="279921"/>
          </a:xfrm>
          <a:prstGeom prst="rect">
            <a:avLst/>
          </a:prstGeom>
        </p:spPr>
      </p:pic>
      <p:pic>
        <p:nvPicPr>
          <p:cNvPr id="2" name="Kuva 1" descr="Kuva, joka sisältää kohteen teksti, Fontti, kuvakaappaus, logo&#10;&#10;Tekoälyn generoima sisältö voi olla virheellistä.">
            <a:extLst>
              <a:ext uri="{FF2B5EF4-FFF2-40B4-BE49-F238E27FC236}">
                <a16:creationId xmlns:a16="http://schemas.microsoft.com/office/drawing/2014/main" id="{1A2ED8B8-243D-99F3-5D82-667C9873C623}"/>
              </a:ext>
            </a:extLst>
          </p:cNvPr>
          <p:cNvPicPr>
            <a:picLocks noChangeAspect="1"/>
          </p:cNvPicPr>
          <p:nvPr/>
        </p:nvPicPr>
        <p:blipFill>
          <a:blip r:embed="rId5">
            <a:extLst>
              <a:ext uri="{28A0092B-C50C-407E-A947-70E740481C1C}">
                <a14:useLocalDpi xmlns:a14="http://schemas.microsoft.com/office/drawing/2010/main" val="0"/>
              </a:ext>
            </a:extLst>
          </a:blip>
          <a:srcRect l="4059" t="12694" r="60838" b="18552"/>
          <a:stretch/>
        </p:blipFill>
        <p:spPr>
          <a:xfrm>
            <a:off x="10046975" y="3972391"/>
            <a:ext cx="1352297" cy="1009403"/>
          </a:xfrm>
          <a:prstGeom prst="rect">
            <a:avLst/>
          </a:prstGeom>
        </p:spPr>
      </p:pic>
      <p:pic>
        <p:nvPicPr>
          <p:cNvPr id="3" name="Kuva 2" descr="Kuva, joka sisältää kohteen teksti, Fontti, logo, kuvakaappaus&#10;&#10;Tekoälyn generoima sisältö voi olla virheellistä.">
            <a:extLst>
              <a:ext uri="{FF2B5EF4-FFF2-40B4-BE49-F238E27FC236}">
                <a16:creationId xmlns:a16="http://schemas.microsoft.com/office/drawing/2014/main" id="{CD213F0A-4A87-44F7-C75A-E30EEBB45B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2732" y="5388648"/>
            <a:ext cx="2180784" cy="1153706"/>
          </a:xfrm>
          <a:prstGeom prst="rect">
            <a:avLst/>
          </a:prstGeom>
        </p:spPr>
      </p:pic>
    </p:spTree>
    <p:extLst>
      <p:ext uri="{BB962C8B-B14F-4D97-AF65-F5344CB8AC3E}">
        <p14:creationId xmlns:p14="http://schemas.microsoft.com/office/powerpoint/2010/main" val="3792992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A45C3F-F944-2D2F-A920-CFDDB23B6099}"/>
            </a:ext>
          </a:extLst>
        </p:cNvPr>
        <p:cNvGrpSpPr/>
        <p:nvPr/>
      </p:nvGrpSpPr>
      <p:grpSpPr>
        <a:xfrm>
          <a:off x="0" y="0"/>
          <a:ext cx="0" cy="0"/>
          <a:chOff x="0" y="0"/>
          <a:chExt cx="0" cy="0"/>
        </a:xfrm>
      </p:grpSpPr>
      <p:pic>
        <p:nvPicPr>
          <p:cNvPr id="58" name="Picture 57">
            <a:extLst>
              <a:ext uri="{FF2B5EF4-FFF2-40B4-BE49-F238E27FC236}">
                <a16:creationId xmlns:a16="http://schemas.microsoft.com/office/drawing/2014/main" id="{7DA5996F-F9E1-77B9-BFC5-F2F3914E678A}"/>
              </a:ext>
            </a:extLst>
          </p:cNvPr>
          <p:cNvPicPr>
            <a:picLocks noGrp="1" noRot="1" noChangeAspect="1" noMove="1" noResize="1" noEditPoints="1" noAdjustHandles="1" noChangeArrowheads="1" noChangeShapeType="1" noCrop="1"/>
          </p:cNvPicPr>
          <p:nvPr/>
        </p:nvPicPr>
        <p:blipFill>
          <a:blip r:embed="rId2"/>
          <a:stretch>
            <a:fillRect/>
          </a:stretch>
        </p:blipFill>
        <p:spPr>
          <a:xfrm>
            <a:off x="0" y="739348"/>
            <a:ext cx="12192000" cy="5379304"/>
          </a:xfrm>
          <a:prstGeom prst="rect">
            <a:avLst/>
          </a:prstGeom>
        </p:spPr>
      </p:pic>
      <p:pic>
        <p:nvPicPr>
          <p:cNvPr id="103" name="Graphic 102">
            <a:extLst>
              <a:ext uri="{FF2B5EF4-FFF2-40B4-BE49-F238E27FC236}">
                <a16:creationId xmlns:a16="http://schemas.microsoft.com/office/drawing/2014/main" id="{63DE3BA2-B23F-0C1A-E779-F67913CCA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010" y="5667986"/>
            <a:ext cx="1666084" cy="674707"/>
          </a:xfrm>
          <a:prstGeom prst="rect">
            <a:avLst/>
          </a:prstGeom>
        </p:spPr>
      </p:pic>
      <p:pic>
        <p:nvPicPr>
          <p:cNvPr id="99" name="Graphic 98">
            <a:extLst>
              <a:ext uri="{FF2B5EF4-FFF2-40B4-BE49-F238E27FC236}">
                <a16:creationId xmlns:a16="http://schemas.microsoft.com/office/drawing/2014/main" id="{F2C57C5E-D967-F805-F7C9-4BCC43BE42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5485" y="5661271"/>
            <a:ext cx="1617076" cy="676932"/>
          </a:xfrm>
          <a:prstGeom prst="rect">
            <a:avLst/>
          </a:prstGeom>
        </p:spPr>
      </p:pic>
      <p:sp>
        <p:nvSpPr>
          <p:cNvPr id="4" name="Alatunnisteen paikkamerkki 3">
            <a:extLst>
              <a:ext uri="{FF2B5EF4-FFF2-40B4-BE49-F238E27FC236}">
                <a16:creationId xmlns:a16="http://schemas.microsoft.com/office/drawing/2014/main" id="{E05EE3FF-52F4-2A12-72A1-656727FF4564}"/>
              </a:ext>
            </a:extLst>
          </p:cNvPr>
          <p:cNvSpPr>
            <a:spLocks noGrp="1"/>
          </p:cNvSpPr>
          <p:nvPr>
            <p:ph type="ftr" sz="quarter" idx="11"/>
          </p:nvPr>
        </p:nvSpPr>
        <p:spPr/>
        <p:txBody>
          <a:bodyPr/>
          <a:lstStyle/>
          <a:p>
            <a:r>
              <a:rPr lang="fi-FI" noProof="0">
                <a:solidFill>
                  <a:srgbClr val="224117"/>
                </a:solidFill>
              </a:rPr>
              <a:t>RIIHIMÄEN VETURITALLIT	 KONSEPTIESITYS</a:t>
            </a:r>
          </a:p>
        </p:txBody>
      </p:sp>
      <p:sp>
        <p:nvSpPr>
          <p:cNvPr id="10" name="Otsikko 9">
            <a:extLst>
              <a:ext uri="{FF2B5EF4-FFF2-40B4-BE49-F238E27FC236}">
                <a16:creationId xmlns:a16="http://schemas.microsoft.com/office/drawing/2014/main" id="{95D62230-3442-B8AA-6B5E-44316EAD54A9}"/>
              </a:ext>
            </a:extLst>
          </p:cNvPr>
          <p:cNvSpPr>
            <a:spLocks noGrp="1"/>
          </p:cNvSpPr>
          <p:nvPr>
            <p:ph type="title"/>
          </p:nvPr>
        </p:nvSpPr>
        <p:spPr>
          <a:xfrm>
            <a:off x="356971" y="965342"/>
            <a:ext cx="5231875" cy="1325563"/>
          </a:xfrm>
        </p:spPr>
        <p:txBody>
          <a:bodyPr/>
          <a:lstStyle/>
          <a:p>
            <a:r>
              <a:rPr lang="fi-FI" noProof="0"/>
              <a:t>Veturitallien kampus </a:t>
            </a:r>
            <a:br>
              <a:rPr lang="fi-FI" noProof="0"/>
            </a:br>
            <a:r>
              <a:rPr lang="fi-FI" noProof="0"/>
              <a:t>– elävä ekosysteemi</a:t>
            </a:r>
          </a:p>
        </p:txBody>
      </p:sp>
      <p:sp>
        <p:nvSpPr>
          <p:cNvPr id="11" name="Sisällön paikkamerkki 10">
            <a:extLst>
              <a:ext uri="{FF2B5EF4-FFF2-40B4-BE49-F238E27FC236}">
                <a16:creationId xmlns:a16="http://schemas.microsoft.com/office/drawing/2014/main" id="{DE2115D1-B4C8-0369-8C68-E5C705BA8368}"/>
              </a:ext>
            </a:extLst>
          </p:cNvPr>
          <p:cNvSpPr>
            <a:spLocks noGrp="1"/>
          </p:cNvSpPr>
          <p:nvPr>
            <p:ph idx="1"/>
          </p:nvPr>
        </p:nvSpPr>
        <p:spPr>
          <a:xfrm>
            <a:off x="353123" y="2192182"/>
            <a:ext cx="5231875" cy="1009775"/>
          </a:xfrm>
          <a:solidFill>
            <a:schemeClr val="bg1"/>
          </a:solidFill>
        </p:spPr>
        <p:txBody>
          <a:bodyPr>
            <a:noAutofit/>
          </a:bodyPr>
          <a:lstStyle/>
          <a:p>
            <a:pPr>
              <a:lnSpc>
                <a:spcPct val="100000"/>
              </a:lnSpc>
            </a:pPr>
            <a:r>
              <a:rPr lang="fi-FI" sz="1200" noProof="0">
                <a:latin typeface="Barlow" panose="00000500000000000000" pitchFamily="2" charset="0"/>
              </a:rPr>
              <a:t>Veturitallien toiminnot tukevat toisiaan ja muodostavat yhdessä aktiivisen kampuksen. Kaupunkilaisille avoimet palvelut ja </a:t>
            </a:r>
            <a:r>
              <a:rPr lang="fi-FI" sz="1200" noProof="0" err="1">
                <a:latin typeface="Barlow" panose="00000500000000000000" pitchFamily="2" charset="0"/>
              </a:rPr>
              <a:t>kiihdyttämötoiminta</a:t>
            </a:r>
            <a:r>
              <a:rPr lang="fi-FI" sz="1200" noProof="0">
                <a:latin typeface="Barlow" panose="00000500000000000000" pitchFamily="2" charset="0"/>
              </a:rPr>
              <a:t> hyödyntävät olemassa olevaa rakennuskantaa. Liiketoiminnan ydintehtävät ja korkeaa turvallisuustasoa edellyttävä tuotekehitys- ja tutkimustilat sijoittuvat alueen korkealuokkaisiin uudisrakennuksiin.</a:t>
            </a:r>
          </a:p>
        </p:txBody>
      </p:sp>
      <p:sp>
        <p:nvSpPr>
          <p:cNvPr id="45" name="Tekstin paikkamerkki 44">
            <a:extLst>
              <a:ext uri="{FF2B5EF4-FFF2-40B4-BE49-F238E27FC236}">
                <a16:creationId xmlns:a16="http://schemas.microsoft.com/office/drawing/2014/main" id="{AB9EC4FD-0D1E-E52B-1606-B209DE224D72}"/>
              </a:ext>
            </a:extLst>
          </p:cNvPr>
          <p:cNvSpPr>
            <a:spLocks noGrp="1"/>
          </p:cNvSpPr>
          <p:nvPr>
            <p:ph type="body" sz="quarter" idx="16"/>
          </p:nvPr>
        </p:nvSpPr>
        <p:spPr>
          <a:xfrm>
            <a:off x="8490530" y="5675647"/>
            <a:ext cx="1150623" cy="674707"/>
          </a:xfrm>
        </p:spPr>
        <p:txBody>
          <a:bodyPr/>
          <a:lstStyle/>
          <a:p>
            <a:r>
              <a:rPr lang="fi-FI" sz="1800" noProof="0"/>
              <a:t>Riihimäki</a:t>
            </a:r>
          </a:p>
          <a:p>
            <a:r>
              <a:rPr lang="fi-FI" sz="1800" noProof="0"/>
              <a:t>Test Bed</a:t>
            </a:r>
          </a:p>
        </p:txBody>
      </p:sp>
      <p:sp>
        <p:nvSpPr>
          <p:cNvPr id="47" name="Tekstin paikkamerkki 46">
            <a:extLst>
              <a:ext uri="{FF2B5EF4-FFF2-40B4-BE49-F238E27FC236}">
                <a16:creationId xmlns:a16="http://schemas.microsoft.com/office/drawing/2014/main" id="{41E3A08E-E088-6A8D-7187-98847B2386B7}"/>
              </a:ext>
            </a:extLst>
          </p:cNvPr>
          <p:cNvSpPr>
            <a:spLocks noGrp="1"/>
          </p:cNvSpPr>
          <p:nvPr>
            <p:ph type="body" sz="quarter" idx="18"/>
          </p:nvPr>
        </p:nvSpPr>
        <p:spPr>
          <a:xfrm>
            <a:off x="4525746" y="5707961"/>
            <a:ext cx="1063100" cy="649308"/>
          </a:xfrm>
        </p:spPr>
        <p:txBody>
          <a:bodyPr/>
          <a:lstStyle/>
          <a:p>
            <a:r>
              <a:rPr lang="fi-FI" sz="1800" noProof="0"/>
              <a:t>Riihimäki </a:t>
            </a:r>
          </a:p>
          <a:p>
            <a:r>
              <a:rPr lang="fi-FI" sz="1800" noProof="0"/>
              <a:t>Urban Park</a:t>
            </a:r>
          </a:p>
        </p:txBody>
      </p:sp>
      <p:sp>
        <p:nvSpPr>
          <p:cNvPr id="19" name="Sisällön paikkamerkki 10">
            <a:extLst>
              <a:ext uri="{FF2B5EF4-FFF2-40B4-BE49-F238E27FC236}">
                <a16:creationId xmlns:a16="http://schemas.microsoft.com/office/drawing/2014/main" id="{3F3446E4-DEB5-5D2F-09F5-526A1153C3BC}"/>
              </a:ext>
            </a:extLst>
          </p:cNvPr>
          <p:cNvSpPr txBox="1">
            <a:spLocks/>
          </p:cNvSpPr>
          <p:nvPr/>
        </p:nvSpPr>
        <p:spPr>
          <a:xfrm>
            <a:off x="7404100" y="2637729"/>
            <a:ext cx="1086430" cy="323850"/>
          </a:xfrm>
          <a:prstGeom prst="rect">
            <a:avLst/>
          </a:prstGeom>
        </p:spPr>
        <p:txBody>
          <a:bodyPr vert="horz" lIns="91440" tIns="45720" rIns="91440" bIns="45720" rtlCol="0">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latin typeface="Barlow ExtraBold" panose="00000900000000000000" pitchFamily="2" charset="0"/>
              </a:rPr>
              <a:t>ANKKURIT</a:t>
            </a:r>
          </a:p>
        </p:txBody>
      </p:sp>
      <p:sp>
        <p:nvSpPr>
          <p:cNvPr id="20" name="Sisällön paikkamerkki 10">
            <a:extLst>
              <a:ext uri="{FF2B5EF4-FFF2-40B4-BE49-F238E27FC236}">
                <a16:creationId xmlns:a16="http://schemas.microsoft.com/office/drawing/2014/main" id="{8AA66668-0295-EB80-9A86-D5B50B408302}"/>
              </a:ext>
            </a:extLst>
          </p:cNvPr>
          <p:cNvSpPr txBox="1">
            <a:spLocks/>
          </p:cNvSpPr>
          <p:nvPr/>
        </p:nvSpPr>
        <p:spPr>
          <a:xfrm>
            <a:off x="7343253" y="3542729"/>
            <a:ext cx="1208122" cy="323850"/>
          </a:xfrm>
          <a:prstGeom prst="rect">
            <a:avLst/>
          </a:prstGeom>
        </p:spPr>
        <p:txBody>
          <a:bodyPr vert="horz" lIns="91440" tIns="45720" rIns="91440" bIns="45720" rtlCol="0">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latin typeface="Barlow ExtraBold" panose="00000900000000000000" pitchFamily="2" charset="0"/>
              </a:rPr>
              <a:t>SPONSORIT</a:t>
            </a:r>
          </a:p>
        </p:txBody>
      </p:sp>
      <p:sp>
        <p:nvSpPr>
          <p:cNvPr id="21" name="Sisällön paikkamerkki 10">
            <a:extLst>
              <a:ext uri="{FF2B5EF4-FFF2-40B4-BE49-F238E27FC236}">
                <a16:creationId xmlns:a16="http://schemas.microsoft.com/office/drawing/2014/main" id="{8693E261-73DA-46CF-7764-A38D1999DA75}"/>
              </a:ext>
            </a:extLst>
          </p:cNvPr>
          <p:cNvSpPr txBox="1">
            <a:spLocks/>
          </p:cNvSpPr>
          <p:nvPr/>
        </p:nvSpPr>
        <p:spPr>
          <a:xfrm>
            <a:off x="7114273" y="4271707"/>
            <a:ext cx="1666083" cy="272798"/>
          </a:xfrm>
          <a:prstGeom prst="rect">
            <a:avLst/>
          </a:prstGeom>
        </p:spPr>
        <p:txBody>
          <a:bodyPr vert="horz" lIns="91440" tIns="45720" rIns="91440" bIns="45720" rtlCol="0">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i-FI">
                <a:latin typeface="Barlow ExtraBold" panose="00000900000000000000" pitchFamily="2" charset="0"/>
              </a:rPr>
              <a:t>KASVUYRITYKSET</a:t>
            </a:r>
          </a:p>
        </p:txBody>
      </p:sp>
      <p:sp>
        <p:nvSpPr>
          <p:cNvPr id="30" name="TextBox 29">
            <a:extLst>
              <a:ext uri="{FF2B5EF4-FFF2-40B4-BE49-F238E27FC236}">
                <a16:creationId xmlns:a16="http://schemas.microsoft.com/office/drawing/2014/main" id="{3E06BF29-AC1B-F129-924C-012CF95982C0}"/>
              </a:ext>
            </a:extLst>
          </p:cNvPr>
          <p:cNvSpPr txBox="1"/>
          <p:nvPr/>
        </p:nvSpPr>
        <p:spPr>
          <a:xfrm>
            <a:off x="7374571" y="5051120"/>
            <a:ext cx="750889" cy="338554"/>
          </a:xfrm>
          <a:prstGeom prst="rect">
            <a:avLst/>
          </a:prstGeom>
          <a:noFill/>
        </p:spPr>
        <p:txBody>
          <a:bodyPr wrap="square" rtlCol="0">
            <a:spAutoFit/>
          </a:bodyPr>
          <a:lstStyle/>
          <a:p>
            <a:pPr algn="ctr"/>
            <a:r>
              <a:rPr lang="en-GB" sz="800" b="1">
                <a:latin typeface="Barlow" panose="00000500000000000000" pitchFamily="2" charset="0"/>
              </a:rPr>
              <a:t>START-UP</a:t>
            </a:r>
          </a:p>
          <a:p>
            <a:pPr algn="ctr"/>
            <a:r>
              <a:rPr lang="en-GB" sz="800" b="1">
                <a:latin typeface="Barlow" panose="00000500000000000000" pitchFamily="2" charset="0"/>
              </a:rPr>
              <a:t>YRITYKSET</a:t>
            </a:r>
          </a:p>
        </p:txBody>
      </p:sp>
      <p:sp>
        <p:nvSpPr>
          <p:cNvPr id="32" name="TextBox 31">
            <a:extLst>
              <a:ext uri="{FF2B5EF4-FFF2-40B4-BE49-F238E27FC236}">
                <a16:creationId xmlns:a16="http://schemas.microsoft.com/office/drawing/2014/main" id="{EB5F598F-FB6C-D34B-1310-D8FB6C5B44E1}"/>
              </a:ext>
            </a:extLst>
          </p:cNvPr>
          <p:cNvSpPr txBox="1"/>
          <p:nvPr/>
        </p:nvSpPr>
        <p:spPr>
          <a:xfrm>
            <a:off x="8286954" y="5044152"/>
            <a:ext cx="1071640" cy="338554"/>
          </a:xfrm>
          <a:prstGeom prst="rect">
            <a:avLst/>
          </a:prstGeom>
          <a:noFill/>
        </p:spPr>
        <p:txBody>
          <a:bodyPr wrap="square" rtlCol="0">
            <a:spAutoFit/>
          </a:bodyPr>
          <a:lstStyle/>
          <a:p>
            <a:pPr algn="ctr"/>
            <a:r>
              <a:rPr lang="en-GB" sz="800" b="1">
                <a:latin typeface="Barlow" panose="00000500000000000000" pitchFamily="2" charset="0"/>
              </a:rPr>
              <a:t>OPPILAITOKSET/ YRITYSYHTEISTYÖ</a:t>
            </a:r>
          </a:p>
        </p:txBody>
      </p:sp>
      <p:sp>
        <p:nvSpPr>
          <p:cNvPr id="33" name="TextBox 32">
            <a:extLst>
              <a:ext uri="{FF2B5EF4-FFF2-40B4-BE49-F238E27FC236}">
                <a16:creationId xmlns:a16="http://schemas.microsoft.com/office/drawing/2014/main" id="{9A4BF685-B243-5EE9-AAF8-9A064B4C1064}"/>
              </a:ext>
            </a:extLst>
          </p:cNvPr>
          <p:cNvSpPr txBox="1"/>
          <p:nvPr/>
        </p:nvSpPr>
        <p:spPr>
          <a:xfrm>
            <a:off x="2585715" y="5071523"/>
            <a:ext cx="1085009" cy="338554"/>
          </a:xfrm>
          <a:prstGeom prst="rect">
            <a:avLst/>
          </a:prstGeom>
          <a:noFill/>
        </p:spPr>
        <p:txBody>
          <a:bodyPr wrap="square" rtlCol="0">
            <a:spAutoFit/>
          </a:bodyPr>
          <a:lstStyle/>
          <a:p>
            <a:pPr algn="ctr"/>
            <a:r>
              <a:rPr lang="en-GB" sz="800" b="1">
                <a:latin typeface="Barlow" panose="00000500000000000000" pitchFamily="2" charset="0"/>
              </a:rPr>
              <a:t>KIIHDYTTÄMÖ-</a:t>
            </a:r>
          </a:p>
          <a:p>
            <a:pPr algn="ctr"/>
            <a:r>
              <a:rPr lang="en-GB" sz="800" b="1">
                <a:latin typeface="Barlow" panose="00000500000000000000" pitchFamily="2" charset="0"/>
              </a:rPr>
              <a:t>TOIMINTA</a:t>
            </a:r>
          </a:p>
        </p:txBody>
      </p:sp>
      <p:sp>
        <p:nvSpPr>
          <p:cNvPr id="34" name="TextBox 33">
            <a:extLst>
              <a:ext uri="{FF2B5EF4-FFF2-40B4-BE49-F238E27FC236}">
                <a16:creationId xmlns:a16="http://schemas.microsoft.com/office/drawing/2014/main" id="{F718013B-A367-B1D0-0F3A-2AAF0829CC57}"/>
              </a:ext>
            </a:extLst>
          </p:cNvPr>
          <p:cNvSpPr txBox="1"/>
          <p:nvPr/>
        </p:nvSpPr>
        <p:spPr>
          <a:xfrm>
            <a:off x="1515214" y="5099888"/>
            <a:ext cx="895528" cy="338554"/>
          </a:xfrm>
          <a:prstGeom prst="rect">
            <a:avLst/>
          </a:prstGeom>
          <a:noFill/>
        </p:spPr>
        <p:txBody>
          <a:bodyPr wrap="square" rtlCol="0">
            <a:spAutoFit/>
          </a:bodyPr>
          <a:lstStyle/>
          <a:p>
            <a:pPr algn="ctr"/>
            <a:r>
              <a:rPr lang="en-GB" sz="800" b="1">
                <a:latin typeface="Barlow" panose="00000500000000000000" pitchFamily="2" charset="0"/>
              </a:rPr>
              <a:t>CO-WORK/</a:t>
            </a:r>
          </a:p>
          <a:p>
            <a:pPr algn="ctr"/>
            <a:r>
              <a:rPr lang="en-GB" sz="800" b="1">
                <a:latin typeface="Barlow" panose="00000500000000000000" pitchFamily="2" charset="0"/>
              </a:rPr>
              <a:t>YHTEISKÄYTTÖ</a:t>
            </a:r>
          </a:p>
        </p:txBody>
      </p:sp>
      <p:sp>
        <p:nvSpPr>
          <p:cNvPr id="35" name="TextBox 34">
            <a:extLst>
              <a:ext uri="{FF2B5EF4-FFF2-40B4-BE49-F238E27FC236}">
                <a16:creationId xmlns:a16="http://schemas.microsoft.com/office/drawing/2014/main" id="{EC5B29E9-3CEE-7C0F-DB5D-6213DC1C48C2}"/>
              </a:ext>
            </a:extLst>
          </p:cNvPr>
          <p:cNvSpPr txBox="1"/>
          <p:nvPr/>
        </p:nvSpPr>
        <p:spPr>
          <a:xfrm>
            <a:off x="3986725" y="4967704"/>
            <a:ext cx="1010748" cy="461665"/>
          </a:xfrm>
          <a:prstGeom prst="rect">
            <a:avLst/>
          </a:prstGeom>
          <a:noFill/>
        </p:spPr>
        <p:txBody>
          <a:bodyPr wrap="square" rtlCol="0">
            <a:spAutoFit/>
          </a:bodyPr>
          <a:lstStyle/>
          <a:p>
            <a:pPr algn="ctr"/>
            <a:r>
              <a:rPr lang="en-GB" sz="800" b="1">
                <a:latin typeface="Barlow" panose="00000500000000000000" pitchFamily="2" charset="0"/>
              </a:rPr>
              <a:t>PALVELUT/</a:t>
            </a:r>
          </a:p>
          <a:p>
            <a:pPr algn="ctr"/>
            <a:r>
              <a:rPr lang="en-GB" sz="800" b="1">
                <a:latin typeface="Barlow" panose="00000500000000000000" pitchFamily="2" charset="0"/>
              </a:rPr>
              <a:t>VIIHTYMINEN/</a:t>
            </a:r>
          </a:p>
          <a:p>
            <a:pPr algn="ctr"/>
            <a:r>
              <a:rPr lang="en-GB" sz="800" b="1">
                <a:latin typeface="Barlow" panose="00000500000000000000" pitchFamily="2" charset="0"/>
              </a:rPr>
              <a:t>TAPAHTUMAT</a:t>
            </a:r>
          </a:p>
        </p:txBody>
      </p:sp>
      <p:sp>
        <p:nvSpPr>
          <p:cNvPr id="36" name="TextBox 35">
            <a:extLst>
              <a:ext uri="{FF2B5EF4-FFF2-40B4-BE49-F238E27FC236}">
                <a16:creationId xmlns:a16="http://schemas.microsoft.com/office/drawing/2014/main" id="{F1D67608-F439-A24C-8F40-B8E0A6C91AD2}"/>
              </a:ext>
            </a:extLst>
          </p:cNvPr>
          <p:cNvSpPr txBox="1"/>
          <p:nvPr/>
        </p:nvSpPr>
        <p:spPr>
          <a:xfrm>
            <a:off x="6427825" y="5063471"/>
            <a:ext cx="803724" cy="338554"/>
          </a:xfrm>
          <a:prstGeom prst="rect">
            <a:avLst/>
          </a:prstGeom>
          <a:noFill/>
        </p:spPr>
        <p:txBody>
          <a:bodyPr wrap="square" rtlCol="0">
            <a:spAutoFit/>
          </a:bodyPr>
          <a:lstStyle/>
          <a:p>
            <a:pPr algn="ctr"/>
            <a:r>
              <a:rPr lang="en-GB" sz="800" b="1">
                <a:latin typeface="Barlow" panose="00000500000000000000" pitchFamily="2" charset="0"/>
              </a:rPr>
              <a:t>PALVELUT/</a:t>
            </a:r>
          </a:p>
          <a:p>
            <a:pPr algn="ctr"/>
            <a:r>
              <a:rPr lang="en-GB" sz="800" b="1">
                <a:latin typeface="Barlow" panose="00000500000000000000" pitchFamily="2" charset="0"/>
              </a:rPr>
              <a:t>RAVINTOLAT</a:t>
            </a:r>
          </a:p>
        </p:txBody>
      </p:sp>
      <p:grpSp>
        <p:nvGrpSpPr>
          <p:cNvPr id="59" name="Graphic 5">
            <a:extLst>
              <a:ext uri="{FF2B5EF4-FFF2-40B4-BE49-F238E27FC236}">
                <a16:creationId xmlns:a16="http://schemas.microsoft.com/office/drawing/2014/main" id="{0FCF6AF4-9E1C-B322-BF45-E502B261FFCC}"/>
              </a:ext>
            </a:extLst>
          </p:cNvPr>
          <p:cNvGrpSpPr/>
          <p:nvPr/>
        </p:nvGrpSpPr>
        <p:grpSpPr>
          <a:xfrm>
            <a:off x="7883719" y="5738018"/>
            <a:ext cx="501024" cy="501024"/>
            <a:chOff x="2543228" y="2969156"/>
            <a:chExt cx="540067" cy="540067"/>
          </a:xfrm>
        </p:grpSpPr>
        <p:sp>
          <p:nvSpPr>
            <p:cNvPr id="60" name="Freeform: Shape 59">
              <a:extLst>
                <a:ext uri="{FF2B5EF4-FFF2-40B4-BE49-F238E27FC236}">
                  <a16:creationId xmlns:a16="http://schemas.microsoft.com/office/drawing/2014/main" id="{80E08B91-3F7D-2F0C-A998-1CCFEA3BE2B7}"/>
                </a:ext>
              </a:extLst>
            </p:cNvPr>
            <p:cNvSpPr/>
            <p:nvPr/>
          </p:nvSpPr>
          <p:spPr>
            <a:xfrm>
              <a:off x="2543228" y="2969156"/>
              <a:ext cx="540067" cy="540067"/>
            </a:xfrm>
            <a:custGeom>
              <a:avLst/>
              <a:gdLst>
                <a:gd name="connsiteX0" fmla="*/ 540068 w 540067"/>
                <a:gd name="connsiteY0" fmla="*/ 270034 h 540067"/>
                <a:gd name="connsiteX1" fmla="*/ 270034 w 540067"/>
                <a:gd name="connsiteY1" fmla="*/ 540067 h 540067"/>
                <a:gd name="connsiteX2" fmla="*/ 0 w 540067"/>
                <a:gd name="connsiteY2" fmla="*/ 270034 h 540067"/>
                <a:gd name="connsiteX3" fmla="*/ 270034 w 540067"/>
                <a:gd name="connsiteY3" fmla="*/ 0 h 540067"/>
                <a:gd name="connsiteX4" fmla="*/ 540068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8" y="270034"/>
                  </a:moveTo>
                  <a:cubicBezTo>
                    <a:pt x="540068" y="419169"/>
                    <a:pt x="419169" y="540067"/>
                    <a:pt x="270034" y="540067"/>
                  </a:cubicBezTo>
                  <a:cubicBezTo>
                    <a:pt x="120898" y="540067"/>
                    <a:pt x="0" y="419169"/>
                    <a:pt x="0" y="270034"/>
                  </a:cubicBezTo>
                  <a:cubicBezTo>
                    <a:pt x="0" y="120898"/>
                    <a:pt x="120898" y="0"/>
                    <a:pt x="270034" y="0"/>
                  </a:cubicBezTo>
                  <a:cubicBezTo>
                    <a:pt x="419169" y="0"/>
                    <a:pt x="540068" y="120898"/>
                    <a:pt x="540068" y="270034"/>
                  </a:cubicBezTo>
                  <a:close/>
                </a:path>
              </a:pathLst>
            </a:custGeom>
            <a:solidFill>
              <a:srgbClr val="E7E2D8"/>
            </a:solidFill>
            <a:ln w="38100" cap="flat">
              <a:solidFill>
                <a:srgbClr val="000000"/>
              </a:solidFill>
              <a:prstDash val="solid"/>
              <a:miter/>
            </a:ln>
          </p:spPr>
          <p:txBody>
            <a:bodyPr rtlCol="0" anchor="ctr"/>
            <a:lstStyle/>
            <a:p>
              <a:endParaRPr lang="fi-FI"/>
            </a:p>
          </p:txBody>
        </p:sp>
        <p:grpSp>
          <p:nvGrpSpPr>
            <p:cNvPr id="61" name="Graphic 5">
              <a:extLst>
                <a:ext uri="{FF2B5EF4-FFF2-40B4-BE49-F238E27FC236}">
                  <a16:creationId xmlns:a16="http://schemas.microsoft.com/office/drawing/2014/main" id="{D6B29229-A80F-704A-9FA8-D580FAD59E99}"/>
                </a:ext>
              </a:extLst>
            </p:cNvPr>
            <p:cNvGrpSpPr/>
            <p:nvPr/>
          </p:nvGrpSpPr>
          <p:grpSpPr>
            <a:xfrm>
              <a:off x="2666957" y="3085525"/>
              <a:ext cx="292512" cy="307016"/>
              <a:chOff x="2666957" y="3085525"/>
              <a:chExt cx="292512" cy="307016"/>
            </a:xfrm>
            <a:solidFill>
              <a:srgbClr val="000000"/>
            </a:solidFill>
          </p:grpSpPr>
          <p:sp>
            <p:nvSpPr>
              <p:cNvPr id="62" name="Freeform: Shape 61">
                <a:extLst>
                  <a:ext uri="{FF2B5EF4-FFF2-40B4-BE49-F238E27FC236}">
                    <a16:creationId xmlns:a16="http://schemas.microsoft.com/office/drawing/2014/main" id="{F0071E87-2281-5C37-A76E-924DD755EB8B}"/>
                  </a:ext>
                </a:extLst>
              </p:cNvPr>
              <p:cNvSpPr/>
              <p:nvPr/>
            </p:nvSpPr>
            <p:spPr>
              <a:xfrm>
                <a:off x="2666957" y="3085525"/>
                <a:ext cx="225989" cy="307016"/>
              </a:xfrm>
              <a:custGeom>
                <a:avLst/>
                <a:gdLst>
                  <a:gd name="connsiteX0" fmla="*/ 172117 w 225989"/>
                  <a:gd name="connsiteY0" fmla="*/ 41841 h 307016"/>
                  <a:gd name="connsiteX1" fmla="*/ 224028 w 225989"/>
                  <a:gd name="connsiteY1" fmla="*/ 64987 h 307016"/>
                  <a:gd name="connsiteX2" fmla="*/ 225742 w 225989"/>
                  <a:gd name="connsiteY2" fmla="*/ 275870 h 307016"/>
                  <a:gd name="connsiteX3" fmla="*/ 197739 w 225989"/>
                  <a:gd name="connsiteY3" fmla="*/ 307017 h 307016"/>
                  <a:gd name="connsiteX4" fmla="*/ 28956 w 225989"/>
                  <a:gd name="connsiteY4" fmla="*/ 307017 h 307016"/>
                  <a:gd name="connsiteX5" fmla="*/ 0 w 225989"/>
                  <a:gd name="connsiteY5" fmla="*/ 276918 h 307016"/>
                  <a:gd name="connsiteX6" fmla="*/ 0 w 225989"/>
                  <a:gd name="connsiteY6" fmla="*/ 74226 h 307016"/>
                  <a:gd name="connsiteX7" fmla="*/ 53531 w 225989"/>
                  <a:gd name="connsiteY7" fmla="*/ 41841 h 307016"/>
                  <a:gd name="connsiteX8" fmla="*/ 65246 w 225989"/>
                  <a:gd name="connsiteY8" fmla="*/ 27744 h 307016"/>
                  <a:gd name="connsiteX9" fmla="*/ 78867 w 225989"/>
                  <a:gd name="connsiteY9" fmla="*/ 27077 h 307016"/>
                  <a:gd name="connsiteX10" fmla="*/ 84582 w 225989"/>
                  <a:gd name="connsiteY10" fmla="*/ 16314 h 307016"/>
                  <a:gd name="connsiteX11" fmla="*/ 138494 w 225989"/>
                  <a:gd name="connsiteY11" fmla="*/ 12313 h 307016"/>
                  <a:gd name="connsiteX12" fmla="*/ 146209 w 225989"/>
                  <a:gd name="connsiteY12" fmla="*/ 26506 h 307016"/>
                  <a:gd name="connsiteX13" fmla="*/ 160496 w 225989"/>
                  <a:gd name="connsiteY13" fmla="*/ 27553 h 307016"/>
                  <a:gd name="connsiteX14" fmla="*/ 172212 w 225989"/>
                  <a:gd name="connsiteY14" fmla="*/ 41650 h 307016"/>
                  <a:gd name="connsiteX15" fmla="*/ 63627 w 225989"/>
                  <a:gd name="connsiteY15" fmla="*/ 40317 h 307016"/>
                  <a:gd name="connsiteX16" fmla="*/ 63627 w 225989"/>
                  <a:gd name="connsiteY16" fmla="*/ 70416 h 307016"/>
                  <a:gd name="connsiteX17" fmla="*/ 162211 w 225989"/>
                  <a:gd name="connsiteY17" fmla="*/ 70416 h 307016"/>
                  <a:gd name="connsiteX18" fmla="*/ 162211 w 225989"/>
                  <a:gd name="connsiteY18" fmla="*/ 40317 h 307016"/>
                  <a:gd name="connsiteX19" fmla="*/ 145256 w 225989"/>
                  <a:gd name="connsiteY19" fmla="*/ 36412 h 307016"/>
                  <a:gd name="connsiteX20" fmla="*/ 133541 w 225989"/>
                  <a:gd name="connsiteY20" fmla="*/ 21838 h 307016"/>
                  <a:gd name="connsiteX21" fmla="*/ 92774 w 225989"/>
                  <a:gd name="connsiteY21" fmla="*/ 21172 h 307016"/>
                  <a:gd name="connsiteX22" fmla="*/ 81439 w 225989"/>
                  <a:gd name="connsiteY22" fmla="*/ 36126 h 307016"/>
                  <a:gd name="connsiteX23" fmla="*/ 63627 w 225989"/>
                  <a:gd name="connsiteY23" fmla="*/ 40222 h 307016"/>
                  <a:gd name="connsiteX24" fmla="*/ 53721 w 225989"/>
                  <a:gd name="connsiteY24" fmla="*/ 51842 h 307016"/>
                  <a:gd name="connsiteX25" fmla="*/ 29051 w 225989"/>
                  <a:gd name="connsiteY25" fmla="*/ 51842 h 307016"/>
                  <a:gd name="connsiteX26" fmla="*/ 9906 w 225989"/>
                  <a:gd name="connsiteY26" fmla="*/ 72130 h 307016"/>
                  <a:gd name="connsiteX27" fmla="*/ 9906 w 225989"/>
                  <a:gd name="connsiteY27" fmla="*/ 277013 h 307016"/>
                  <a:gd name="connsiteX28" fmla="*/ 34481 w 225989"/>
                  <a:gd name="connsiteY28" fmla="*/ 298349 h 307016"/>
                  <a:gd name="connsiteX29" fmla="*/ 193358 w 225989"/>
                  <a:gd name="connsiteY29" fmla="*/ 298349 h 307016"/>
                  <a:gd name="connsiteX30" fmla="*/ 215837 w 225989"/>
                  <a:gd name="connsiteY30" fmla="*/ 277013 h 307016"/>
                  <a:gd name="connsiteX31" fmla="*/ 215837 w 225989"/>
                  <a:gd name="connsiteY31" fmla="*/ 72130 h 307016"/>
                  <a:gd name="connsiteX32" fmla="*/ 197739 w 225989"/>
                  <a:gd name="connsiteY32" fmla="*/ 51842 h 307016"/>
                  <a:gd name="connsiteX33" fmla="*/ 172022 w 225989"/>
                  <a:gd name="connsiteY33" fmla="*/ 51842 h 307016"/>
                  <a:gd name="connsiteX34" fmla="*/ 172022 w 225989"/>
                  <a:gd name="connsiteY34" fmla="*/ 70511 h 307016"/>
                  <a:gd name="connsiteX35" fmla="*/ 197263 w 225989"/>
                  <a:gd name="connsiteY35" fmla="*/ 88609 h 307016"/>
                  <a:gd name="connsiteX36" fmla="*/ 197263 w 225989"/>
                  <a:gd name="connsiteY36" fmla="*/ 261678 h 307016"/>
                  <a:gd name="connsiteX37" fmla="*/ 180308 w 225989"/>
                  <a:gd name="connsiteY37" fmla="*/ 278728 h 307016"/>
                  <a:gd name="connsiteX38" fmla="*/ 44387 w 225989"/>
                  <a:gd name="connsiteY38" fmla="*/ 278728 h 307016"/>
                  <a:gd name="connsiteX39" fmla="*/ 28480 w 225989"/>
                  <a:gd name="connsiteY39" fmla="*/ 260725 h 307016"/>
                  <a:gd name="connsiteX40" fmla="*/ 28480 w 225989"/>
                  <a:gd name="connsiteY40" fmla="*/ 87656 h 307016"/>
                  <a:gd name="connsiteX41" fmla="*/ 53721 w 225989"/>
                  <a:gd name="connsiteY41" fmla="*/ 70606 h 307016"/>
                  <a:gd name="connsiteX42" fmla="*/ 53721 w 225989"/>
                  <a:gd name="connsiteY42" fmla="*/ 51937 h 307016"/>
                  <a:gd name="connsiteX43" fmla="*/ 44672 w 225989"/>
                  <a:gd name="connsiteY43" fmla="*/ 80512 h 307016"/>
                  <a:gd name="connsiteX44" fmla="*/ 38386 w 225989"/>
                  <a:gd name="connsiteY44" fmla="*/ 89561 h 307016"/>
                  <a:gd name="connsiteX45" fmla="*/ 38386 w 225989"/>
                  <a:gd name="connsiteY45" fmla="*/ 259487 h 307016"/>
                  <a:gd name="connsiteX46" fmla="*/ 48768 w 225989"/>
                  <a:gd name="connsiteY46" fmla="*/ 269869 h 307016"/>
                  <a:gd name="connsiteX47" fmla="*/ 177070 w 225989"/>
                  <a:gd name="connsiteY47" fmla="*/ 269869 h 307016"/>
                  <a:gd name="connsiteX48" fmla="*/ 186976 w 225989"/>
                  <a:gd name="connsiteY48" fmla="*/ 264440 h 307016"/>
                  <a:gd name="connsiteX49" fmla="*/ 187547 w 225989"/>
                  <a:gd name="connsiteY49" fmla="*/ 89561 h 307016"/>
                  <a:gd name="connsiteX50" fmla="*/ 182880 w 225989"/>
                  <a:gd name="connsiteY50" fmla="*/ 81084 h 307016"/>
                  <a:gd name="connsiteX51" fmla="*/ 44768 w 225989"/>
                  <a:gd name="connsiteY51" fmla="*/ 80512 h 30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5989" h="307016">
                    <a:moveTo>
                      <a:pt x="172117" y="41841"/>
                    </a:moveTo>
                    <a:cubicBezTo>
                      <a:pt x="193453" y="40698"/>
                      <a:pt x="215741" y="41841"/>
                      <a:pt x="224028" y="64987"/>
                    </a:cubicBezTo>
                    <a:cubicBezTo>
                      <a:pt x="227933" y="134900"/>
                      <a:pt x="224600" y="205671"/>
                      <a:pt x="225742" y="275870"/>
                    </a:cubicBezTo>
                    <a:cubicBezTo>
                      <a:pt x="224409" y="291777"/>
                      <a:pt x="213741" y="304540"/>
                      <a:pt x="197739" y="307017"/>
                    </a:cubicBezTo>
                    <a:lnTo>
                      <a:pt x="28956" y="307017"/>
                    </a:lnTo>
                    <a:cubicBezTo>
                      <a:pt x="13049" y="305588"/>
                      <a:pt x="1810" y="292253"/>
                      <a:pt x="0" y="276918"/>
                    </a:cubicBezTo>
                    <a:lnTo>
                      <a:pt x="0" y="74226"/>
                    </a:lnTo>
                    <a:cubicBezTo>
                      <a:pt x="2286" y="44698"/>
                      <a:pt x="28670" y="39650"/>
                      <a:pt x="53531" y="41841"/>
                    </a:cubicBezTo>
                    <a:cubicBezTo>
                      <a:pt x="54197" y="35459"/>
                      <a:pt x="58388" y="28792"/>
                      <a:pt x="65246" y="27744"/>
                    </a:cubicBezTo>
                    <a:cubicBezTo>
                      <a:pt x="69342" y="27077"/>
                      <a:pt x="75248" y="28696"/>
                      <a:pt x="78867" y="27077"/>
                    </a:cubicBezTo>
                    <a:cubicBezTo>
                      <a:pt x="81915" y="25744"/>
                      <a:pt x="82772" y="19648"/>
                      <a:pt x="84582" y="16314"/>
                    </a:cubicBezTo>
                    <a:cubicBezTo>
                      <a:pt x="95536" y="-3498"/>
                      <a:pt x="124587" y="-5784"/>
                      <a:pt x="138494" y="12313"/>
                    </a:cubicBezTo>
                    <a:cubicBezTo>
                      <a:pt x="141065" y="15742"/>
                      <a:pt x="144590" y="25363"/>
                      <a:pt x="146209" y="26506"/>
                    </a:cubicBezTo>
                    <a:cubicBezTo>
                      <a:pt x="149257" y="28696"/>
                      <a:pt x="156401" y="26982"/>
                      <a:pt x="160496" y="27553"/>
                    </a:cubicBezTo>
                    <a:cubicBezTo>
                      <a:pt x="167259" y="28601"/>
                      <a:pt x="171450" y="35173"/>
                      <a:pt x="172212" y="41650"/>
                    </a:cubicBezTo>
                    <a:close/>
                    <a:moveTo>
                      <a:pt x="63627" y="40317"/>
                    </a:moveTo>
                    <a:lnTo>
                      <a:pt x="63627" y="70416"/>
                    </a:lnTo>
                    <a:lnTo>
                      <a:pt x="162211" y="70416"/>
                    </a:lnTo>
                    <a:lnTo>
                      <a:pt x="162211" y="40317"/>
                    </a:lnTo>
                    <a:cubicBezTo>
                      <a:pt x="162211" y="35078"/>
                      <a:pt x="148495" y="36888"/>
                      <a:pt x="145256" y="36412"/>
                    </a:cubicBezTo>
                    <a:cubicBezTo>
                      <a:pt x="137255" y="35173"/>
                      <a:pt x="136398" y="27172"/>
                      <a:pt x="133541" y="21838"/>
                    </a:cubicBezTo>
                    <a:cubicBezTo>
                      <a:pt x="124682" y="5646"/>
                      <a:pt x="101537" y="4789"/>
                      <a:pt x="92774" y="21172"/>
                    </a:cubicBezTo>
                    <a:cubicBezTo>
                      <a:pt x="89821" y="26696"/>
                      <a:pt x="89535" y="34411"/>
                      <a:pt x="81439" y="36126"/>
                    </a:cubicBezTo>
                    <a:cubicBezTo>
                      <a:pt x="77343" y="36983"/>
                      <a:pt x="65151" y="34697"/>
                      <a:pt x="63627" y="40222"/>
                    </a:cubicBezTo>
                    <a:close/>
                    <a:moveTo>
                      <a:pt x="53721" y="51842"/>
                    </a:moveTo>
                    <a:lnTo>
                      <a:pt x="29051" y="51842"/>
                    </a:lnTo>
                    <a:cubicBezTo>
                      <a:pt x="21050" y="51842"/>
                      <a:pt x="9906" y="63844"/>
                      <a:pt x="9906" y="72130"/>
                    </a:cubicBezTo>
                    <a:lnTo>
                      <a:pt x="9906" y="277013"/>
                    </a:lnTo>
                    <a:cubicBezTo>
                      <a:pt x="11335" y="290729"/>
                      <a:pt x="21431" y="297397"/>
                      <a:pt x="34481" y="298349"/>
                    </a:cubicBezTo>
                    <a:cubicBezTo>
                      <a:pt x="85725" y="302159"/>
                      <a:pt x="141637" y="295396"/>
                      <a:pt x="193358" y="298349"/>
                    </a:cubicBezTo>
                    <a:cubicBezTo>
                      <a:pt x="205264" y="297206"/>
                      <a:pt x="214884" y="289491"/>
                      <a:pt x="215837" y="277013"/>
                    </a:cubicBezTo>
                    <a:lnTo>
                      <a:pt x="215837" y="72130"/>
                    </a:lnTo>
                    <a:cubicBezTo>
                      <a:pt x="216313" y="64701"/>
                      <a:pt x="204407" y="51842"/>
                      <a:pt x="197739" y="51842"/>
                    </a:cubicBezTo>
                    <a:lnTo>
                      <a:pt x="172022" y="51842"/>
                    </a:lnTo>
                    <a:lnTo>
                      <a:pt x="172022" y="70511"/>
                    </a:lnTo>
                    <a:cubicBezTo>
                      <a:pt x="184690" y="69463"/>
                      <a:pt x="195739" y="75083"/>
                      <a:pt x="197263" y="88609"/>
                    </a:cubicBezTo>
                    <a:lnTo>
                      <a:pt x="197263" y="261678"/>
                    </a:lnTo>
                    <a:cubicBezTo>
                      <a:pt x="196310" y="270727"/>
                      <a:pt x="189357" y="277775"/>
                      <a:pt x="180308" y="278728"/>
                    </a:cubicBezTo>
                    <a:cubicBezTo>
                      <a:pt x="137541" y="282919"/>
                      <a:pt x="87916" y="275489"/>
                      <a:pt x="44387" y="278728"/>
                    </a:cubicBezTo>
                    <a:cubicBezTo>
                      <a:pt x="35528" y="277680"/>
                      <a:pt x="28861" y="269488"/>
                      <a:pt x="28480" y="260725"/>
                    </a:cubicBezTo>
                    <a:lnTo>
                      <a:pt x="28480" y="87656"/>
                    </a:lnTo>
                    <a:cubicBezTo>
                      <a:pt x="30766" y="74797"/>
                      <a:pt x="41434" y="69463"/>
                      <a:pt x="53721" y="70606"/>
                    </a:cubicBezTo>
                    <a:lnTo>
                      <a:pt x="53721" y="51937"/>
                    </a:lnTo>
                    <a:close/>
                    <a:moveTo>
                      <a:pt x="44672" y="80512"/>
                    </a:moveTo>
                    <a:cubicBezTo>
                      <a:pt x="40577" y="81655"/>
                      <a:pt x="38195" y="85275"/>
                      <a:pt x="38386" y="89561"/>
                    </a:cubicBezTo>
                    <a:lnTo>
                      <a:pt x="38386" y="259487"/>
                    </a:lnTo>
                    <a:cubicBezTo>
                      <a:pt x="38576" y="266059"/>
                      <a:pt x="42577" y="269298"/>
                      <a:pt x="48768" y="269869"/>
                    </a:cubicBezTo>
                    <a:cubicBezTo>
                      <a:pt x="89440" y="273584"/>
                      <a:pt x="135731" y="266917"/>
                      <a:pt x="177070" y="269869"/>
                    </a:cubicBezTo>
                    <a:cubicBezTo>
                      <a:pt x="180594" y="269869"/>
                      <a:pt x="185738" y="267964"/>
                      <a:pt x="186976" y="264440"/>
                    </a:cubicBezTo>
                    <a:lnTo>
                      <a:pt x="187547" y="89561"/>
                    </a:lnTo>
                    <a:cubicBezTo>
                      <a:pt x="187738" y="85846"/>
                      <a:pt x="186023" y="82798"/>
                      <a:pt x="182880" y="81084"/>
                    </a:cubicBezTo>
                    <a:lnTo>
                      <a:pt x="44768" y="80512"/>
                    </a:lnTo>
                    <a:close/>
                  </a:path>
                </a:pathLst>
              </a:custGeom>
              <a:solidFill>
                <a:srgbClr val="000000"/>
              </a:solidFill>
              <a:ln w="9525" cap="flat">
                <a:noFill/>
                <a:prstDash val="solid"/>
                <a:miter/>
              </a:ln>
            </p:spPr>
            <p:txBody>
              <a:bodyPr rtlCol="0" anchor="ctr"/>
              <a:lstStyle/>
              <a:p>
                <a:endParaRPr lang="fi-FI"/>
              </a:p>
            </p:txBody>
          </p:sp>
          <p:sp>
            <p:nvSpPr>
              <p:cNvPr id="63" name="Freeform: Shape 62">
                <a:extLst>
                  <a:ext uri="{FF2B5EF4-FFF2-40B4-BE49-F238E27FC236}">
                    <a16:creationId xmlns:a16="http://schemas.microsoft.com/office/drawing/2014/main" id="{751FDD5A-1CC9-820F-162F-EE9DC26566CF}"/>
                  </a:ext>
                </a:extLst>
              </p:cNvPr>
              <p:cNvSpPr/>
              <p:nvPr/>
            </p:nvSpPr>
            <p:spPr>
              <a:xfrm>
                <a:off x="2904606" y="3146785"/>
                <a:ext cx="54864" cy="229561"/>
              </a:xfrm>
              <a:custGeom>
                <a:avLst/>
                <a:gdLst>
                  <a:gd name="connsiteX0" fmla="*/ 9620 w 54864"/>
                  <a:gd name="connsiteY0" fmla="*/ 679 h 229561"/>
                  <a:gd name="connsiteX1" fmla="*/ 44196 w 54864"/>
                  <a:gd name="connsiteY1" fmla="*/ 679 h 229561"/>
                  <a:gd name="connsiteX2" fmla="*/ 54864 w 54864"/>
                  <a:gd name="connsiteY2" fmla="*/ 14109 h 229561"/>
                  <a:gd name="connsiteX3" fmla="*/ 54864 w 54864"/>
                  <a:gd name="connsiteY3" fmla="*/ 186036 h 229561"/>
                  <a:gd name="connsiteX4" fmla="*/ 31242 w 54864"/>
                  <a:gd name="connsiteY4" fmla="*/ 227184 h 229561"/>
                  <a:gd name="connsiteX5" fmla="*/ 20860 w 54864"/>
                  <a:gd name="connsiteY5" fmla="*/ 223469 h 229561"/>
                  <a:gd name="connsiteX6" fmla="*/ 0 w 54864"/>
                  <a:gd name="connsiteY6" fmla="*/ 186226 h 229561"/>
                  <a:gd name="connsiteX7" fmla="*/ 0 w 54864"/>
                  <a:gd name="connsiteY7" fmla="*/ 12014 h 229561"/>
                  <a:gd name="connsiteX8" fmla="*/ 9525 w 54864"/>
                  <a:gd name="connsiteY8" fmla="*/ 774 h 229561"/>
                  <a:gd name="connsiteX9" fmla="*/ 45053 w 54864"/>
                  <a:gd name="connsiteY9" fmla="*/ 38779 h 229561"/>
                  <a:gd name="connsiteX10" fmla="*/ 45053 w 54864"/>
                  <a:gd name="connsiteY10" fmla="*/ 11919 h 229561"/>
                  <a:gd name="connsiteX11" fmla="*/ 40100 w 54864"/>
                  <a:gd name="connsiteY11" fmla="*/ 9252 h 229561"/>
                  <a:gd name="connsiteX12" fmla="*/ 12478 w 54864"/>
                  <a:gd name="connsiteY12" fmla="*/ 10014 h 229561"/>
                  <a:gd name="connsiteX13" fmla="*/ 8954 w 54864"/>
                  <a:gd name="connsiteY13" fmla="*/ 13062 h 229561"/>
                  <a:gd name="connsiteX14" fmla="*/ 8954 w 54864"/>
                  <a:gd name="connsiteY14" fmla="*/ 38779 h 229561"/>
                  <a:gd name="connsiteX15" fmla="*/ 45149 w 54864"/>
                  <a:gd name="connsiteY15" fmla="*/ 38779 h 229561"/>
                  <a:gd name="connsiteX16" fmla="*/ 22003 w 54864"/>
                  <a:gd name="connsiteY16" fmla="*/ 48590 h 229561"/>
                  <a:gd name="connsiteX17" fmla="*/ 8858 w 54864"/>
                  <a:gd name="connsiteY17" fmla="*/ 48590 h 229561"/>
                  <a:gd name="connsiteX18" fmla="*/ 8858 w 54864"/>
                  <a:gd name="connsiteY18" fmla="*/ 180606 h 229561"/>
                  <a:gd name="connsiteX19" fmla="*/ 22003 w 54864"/>
                  <a:gd name="connsiteY19" fmla="*/ 182226 h 229561"/>
                  <a:gd name="connsiteX20" fmla="*/ 22003 w 54864"/>
                  <a:gd name="connsiteY20" fmla="*/ 48590 h 229561"/>
                  <a:gd name="connsiteX21" fmla="*/ 45053 w 54864"/>
                  <a:gd name="connsiteY21" fmla="*/ 48590 h 229561"/>
                  <a:gd name="connsiteX22" fmla="*/ 31909 w 54864"/>
                  <a:gd name="connsiteY22" fmla="*/ 48590 h 229561"/>
                  <a:gd name="connsiteX23" fmla="*/ 31909 w 54864"/>
                  <a:gd name="connsiteY23" fmla="*/ 182226 h 229561"/>
                  <a:gd name="connsiteX24" fmla="*/ 45053 w 54864"/>
                  <a:gd name="connsiteY24" fmla="*/ 182226 h 229561"/>
                  <a:gd name="connsiteX25" fmla="*/ 45053 w 54864"/>
                  <a:gd name="connsiteY25" fmla="*/ 48590 h 229561"/>
                  <a:gd name="connsiteX26" fmla="*/ 41720 w 54864"/>
                  <a:gd name="connsiteY26" fmla="*/ 190989 h 229561"/>
                  <a:gd name="connsiteX27" fmla="*/ 13240 w 54864"/>
                  <a:gd name="connsiteY27" fmla="*/ 190989 h 229561"/>
                  <a:gd name="connsiteX28" fmla="*/ 26384 w 54864"/>
                  <a:gd name="connsiteY28" fmla="*/ 215087 h 229561"/>
                  <a:gd name="connsiteX29" fmla="*/ 41720 w 54864"/>
                  <a:gd name="connsiteY29" fmla="*/ 190989 h 2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864" h="229561">
                    <a:moveTo>
                      <a:pt x="9620" y="679"/>
                    </a:moveTo>
                    <a:cubicBezTo>
                      <a:pt x="14002" y="-273"/>
                      <a:pt x="39719" y="-178"/>
                      <a:pt x="44196" y="679"/>
                    </a:cubicBezTo>
                    <a:cubicBezTo>
                      <a:pt x="50387" y="1917"/>
                      <a:pt x="54483" y="8109"/>
                      <a:pt x="54864" y="14109"/>
                    </a:cubicBezTo>
                    <a:lnTo>
                      <a:pt x="54864" y="186036"/>
                    </a:lnTo>
                    <a:cubicBezTo>
                      <a:pt x="54293" y="189274"/>
                      <a:pt x="34290" y="223469"/>
                      <a:pt x="31242" y="227184"/>
                    </a:cubicBezTo>
                    <a:cubicBezTo>
                      <a:pt x="26670" y="232803"/>
                      <a:pt x="23527" y="227184"/>
                      <a:pt x="20860" y="223469"/>
                    </a:cubicBezTo>
                    <a:cubicBezTo>
                      <a:pt x="16859" y="217944"/>
                      <a:pt x="667" y="191370"/>
                      <a:pt x="0" y="186226"/>
                    </a:cubicBezTo>
                    <a:lnTo>
                      <a:pt x="0" y="12014"/>
                    </a:lnTo>
                    <a:cubicBezTo>
                      <a:pt x="95" y="7156"/>
                      <a:pt x="5048" y="1822"/>
                      <a:pt x="9525" y="774"/>
                    </a:cubicBezTo>
                    <a:close/>
                    <a:moveTo>
                      <a:pt x="45053" y="38779"/>
                    </a:moveTo>
                    <a:lnTo>
                      <a:pt x="45053" y="11919"/>
                    </a:lnTo>
                    <a:cubicBezTo>
                      <a:pt x="43720" y="10395"/>
                      <a:pt x="42101" y="9537"/>
                      <a:pt x="40100" y="9252"/>
                    </a:cubicBezTo>
                    <a:cubicBezTo>
                      <a:pt x="36005" y="8585"/>
                      <a:pt x="15716" y="8680"/>
                      <a:pt x="12478" y="10014"/>
                    </a:cubicBezTo>
                    <a:cubicBezTo>
                      <a:pt x="11621" y="10395"/>
                      <a:pt x="8954" y="12585"/>
                      <a:pt x="8954" y="13062"/>
                    </a:cubicBezTo>
                    <a:lnTo>
                      <a:pt x="8954" y="38779"/>
                    </a:lnTo>
                    <a:lnTo>
                      <a:pt x="45149" y="38779"/>
                    </a:lnTo>
                    <a:close/>
                    <a:moveTo>
                      <a:pt x="22003" y="48590"/>
                    </a:moveTo>
                    <a:lnTo>
                      <a:pt x="8858" y="48590"/>
                    </a:lnTo>
                    <a:lnTo>
                      <a:pt x="8858" y="180606"/>
                    </a:lnTo>
                    <a:cubicBezTo>
                      <a:pt x="12002" y="183845"/>
                      <a:pt x="17812" y="181654"/>
                      <a:pt x="22003" y="182226"/>
                    </a:cubicBezTo>
                    <a:lnTo>
                      <a:pt x="22003" y="48590"/>
                    </a:lnTo>
                    <a:close/>
                    <a:moveTo>
                      <a:pt x="45053" y="48590"/>
                    </a:moveTo>
                    <a:lnTo>
                      <a:pt x="31909" y="48590"/>
                    </a:lnTo>
                    <a:lnTo>
                      <a:pt x="31909" y="182226"/>
                    </a:lnTo>
                    <a:lnTo>
                      <a:pt x="45053" y="182226"/>
                    </a:lnTo>
                    <a:lnTo>
                      <a:pt x="45053" y="48590"/>
                    </a:lnTo>
                    <a:close/>
                    <a:moveTo>
                      <a:pt x="41720" y="190989"/>
                    </a:moveTo>
                    <a:lnTo>
                      <a:pt x="13240" y="190989"/>
                    </a:lnTo>
                    <a:lnTo>
                      <a:pt x="26384" y="215087"/>
                    </a:lnTo>
                    <a:lnTo>
                      <a:pt x="41720" y="190989"/>
                    </a:lnTo>
                    <a:close/>
                  </a:path>
                </a:pathLst>
              </a:custGeom>
              <a:solidFill>
                <a:srgbClr val="000000"/>
              </a:solidFill>
              <a:ln w="9525" cap="flat">
                <a:noFill/>
                <a:prstDash val="solid"/>
                <a:miter/>
              </a:ln>
            </p:spPr>
            <p:txBody>
              <a:bodyPr rtlCol="0" anchor="ctr"/>
              <a:lstStyle/>
              <a:p>
                <a:endParaRPr lang="fi-FI"/>
              </a:p>
            </p:txBody>
          </p:sp>
          <p:sp>
            <p:nvSpPr>
              <p:cNvPr id="64" name="Freeform: Shape 63">
                <a:extLst>
                  <a:ext uri="{FF2B5EF4-FFF2-40B4-BE49-F238E27FC236}">
                    <a16:creationId xmlns:a16="http://schemas.microsoft.com/office/drawing/2014/main" id="{67216C95-C240-684E-A987-87B396AF01CD}"/>
                  </a:ext>
                </a:extLst>
              </p:cNvPr>
              <p:cNvSpPr/>
              <p:nvPr/>
            </p:nvSpPr>
            <p:spPr>
              <a:xfrm>
                <a:off x="2720198" y="3237630"/>
                <a:ext cx="45704" cy="45983"/>
              </a:xfrm>
              <a:custGeom>
                <a:avLst/>
                <a:gdLst>
                  <a:gd name="connsiteX0" fmla="*/ 7814 w 45704"/>
                  <a:gd name="connsiteY0" fmla="*/ 703 h 45983"/>
                  <a:gd name="connsiteX1" fmla="*/ 37056 w 45704"/>
                  <a:gd name="connsiteY1" fmla="*/ 513 h 45983"/>
                  <a:gd name="connsiteX2" fmla="*/ 45343 w 45704"/>
                  <a:gd name="connsiteY2" fmla="*/ 10895 h 45983"/>
                  <a:gd name="connsiteX3" fmla="*/ 44104 w 45704"/>
                  <a:gd name="connsiteY3" fmla="*/ 39279 h 45983"/>
                  <a:gd name="connsiteX4" fmla="*/ 13053 w 45704"/>
                  <a:gd name="connsiteY4" fmla="*/ 45471 h 45983"/>
                  <a:gd name="connsiteX5" fmla="*/ 385 w 45704"/>
                  <a:gd name="connsiteY5" fmla="*/ 35088 h 45983"/>
                  <a:gd name="connsiteX6" fmla="*/ 2575 w 45704"/>
                  <a:gd name="connsiteY6" fmla="*/ 4322 h 45983"/>
                  <a:gd name="connsiteX7" fmla="*/ 7719 w 45704"/>
                  <a:gd name="connsiteY7" fmla="*/ 703 h 45983"/>
                  <a:gd name="connsiteX8" fmla="*/ 35532 w 45704"/>
                  <a:gd name="connsiteY8" fmla="*/ 10323 h 45983"/>
                  <a:gd name="connsiteX9" fmla="*/ 10291 w 45704"/>
                  <a:gd name="connsiteY9" fmla="*/ 10323 h 45983"/>
                  <a:gd name="connsiteX10" fmla="*/ 10291 w 45704"/>
                  <a:gd name="connsiteY10" fmla="*/ 35564 h 45983"/>
                  <a:gd name="connsiteX11" fmla="*/ 35532 w 45704"/>
                  <a:gd name="connsiteY11" fmla="*/ 35564 h 45983"/>
                  <a:gd name="connsiteX12" fmla="*/ 35532 w 45704"/>
                  <a:gd name="connsiteY12" fmla="*/ 10323 h 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04" h="45983">
                    <a:moveTo>
                      <a:pt x="7814" y="703"/>
                    </a:moveTo>
                    <a:cubicBezTo>
                      <a:pt x="11910" y="-249"/>
                      <a:pt x="32674" y="-154"/>
                      <a:pt x="37056" y="513"/>
                    </a:cubicBezTo>
                    <a:cubicBezTo>
                      <a:pt x="42485" y="1370"/>
                      <a:pt x="44771" y="5847"/>
                      <a:pt x="45343" y="10895"/>
                    </a:cubicBezTo>
                    <a:cubicBezTo>
                      <a:pt x="45914" y="15943"/>
                      <a:pt x="46009" y="35469"/>
                      <a:pt x="44104" y="39279"/>
                    </a:cubicBezTo>
                    <a:cubicBezTo>
                      <a:pt x="40009" y="47280"/>
                      <a:pt x="21054" y="46232"/>
                      <a:pt x="13053" y="45471"/>
                    </a:cubicBezTo>
                    <a:cubicBezTo>
                      <a:pt x="6576" y="44804"/>
                      <a:pt x="1242" y="42137"/>
                      <a:pt x="385" y="35088"/>
                    </a:cubicBezTo>
                    <a:cubicBezTo>
                      <a:pt x="-282" y="29373"/>
                      <a:pt x="-377" y="8514"/>
                      <a:pt x="2575" y="4322"/>
                    </a:cubicBezTo>
                    <a:cubicBezTo>
                      <a:pt x="3623" y="2798"/>
                      <a:pt x="5909" y="1179"/>
                      <a:pt x="7719" y="703"/>
                    </a:cubicBezTo>
                    <a:close/>
                    <a:moveTo>
                      <a:pt x="35532" y="10323"/>
                    </a:moveTo>
                    <a:lnTo>
                      <a:pt x="10291" y="10323"/>
                    </a:lnTo>
                    <a:lnTo>
                      <a:pt x="10291" y="35564"/>
                    </a:lnTo>
                    <a:lnTo>
                      <a:pt x="35532" y="35564"/>
                    </a:lnTo>
                    <a:lnTo>
                      <a:pt x="35532" y="10323"/>
                    </a:lnTo>
                    <a:close/>
                  </a:path>
                </a:pathLst>
              </a:custGeom>
              <a:solidFill>
                <a:srgbClr val="000000"/>
              </a:solidFill>
              <a:ln w="9525" cap="flat">
                <a:noFill/>
                <a:prstDash val="solid"/>
                <a:miter/>
              </a:ln>
            </p:spPr>
            <p:txBody>
              <a:bodyPr rtlCol="0" anchor="ctr"/>
              <a:lstStyle/>
              <a:p>
                <a:endParaRPr lang="fi-FI"/>
              </a:p>
            </p:txBody>
          </p:sp>
          <p:sp>
            <p:nvSpPr>
              <p:cNvPr id="65" name="Freeform: Shape 64">
                <a:extLst>
                  <a:ext uri="{FF2B5EF4-FFF2-40B4-BE49-F238E27FC236}">
                    <a16:creationId xmlns:a16="http://schemas.microsoft.com/office/drawing/2014/main" id="{0EB6224E-8509-0F5B-8298-2CE8B65B484F}"/>
                  </a:ext>
                </a:extLst>
              </p:cNvPr>
              <p:cNvSpPr/>
              <p:nvPr/>
            </p:nvSpPr>
            <p:spPr>
              <a:xfrm>
                <a:off x="2720269" y="3296732"/>
                <a:ext cx="45714" cy="44752"/>
              </a:xfrm>
              <a:custGeom>
                <a:avLst/>
                <a:gdLst>
                  <a:gd name="connsiteX0" fmla="*/ 6696 w 45714"/>
                  <a:gd name="connsiteY0" fmla="*/ 751 h 44752"/>
                  <a:gd name="connsiteX1" fmla="*/ 37176 w 45714"/>
                  <a:gd name="connsiteY1" fmla="*/ 465 h 44752"/>
                  <a:gd name="connsiteX2" fmla="*/ 45367 w 45714"/>
                  <a:gd name="connsiteY2" fmla="*/ 9799 h 44752"/>
                  <a:gd name="connsiteX3" fmla="*/ 44320 w 45714"/>
                  <a:gd name="connsiteY3" fmla="*/ 38374 h 44752"/>
                  <a:gd name="connsiteX4" fmla="*/ 34890 w 45714"/>
                  <a:gd name="connsiteY4" fmla="*/ 44280 h 44752"/>
                  <a:gd name="connsiteX5" fmla="*/ 3076 w 45714"/>
                  <a:gd name="connsiteY5" fmla="*/ 41041 h 44752"/>
                  <a:gd name="connsiteX6" fmla="*/ 409 w 45714"/>
                  <a:gd name="connsiteY6" fmla="*/ 9704 h 44752"/>
                  <a:gd name="connsiteX7" fmla="*/ 6696 w 45714"/>
                  <a:gd name="connsiteY7" fmla="*/ 655 h 44752"/>
                  <a:gd name="connsiteX8" fmla="*/ 35461 w 45714"/>
                  <a:gd name="connsiteY8" fmla="*/ 9323 h 44752"/>
                  <a:gd name="connsiteX9" fmla="*/ 10220 w 45714"/>
                  <a:gd name="connsiteY9" fmla="*/ 9323 h 44752"/>
                  <a:gd name="connsiteX10" fmla="*/ 10220 w 45714"/>
                  <a:gd name="connsiteY10" fmla="*/ 34564 h 44752"/>
                  <a:gd name="connsiteX11" fmla="*/ 35461 w 45714"/>
                  <a:gd name="connsiteY11" fmla="*/ 34564 h 44752"/>
                  <a:gd name="connsiteX12" fmla="*/ 35461 w 45714"/>
                  <a:gd name="connsiteY12" fmla="*/ 9323 h 4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14" h="44752">
                    <a:moveTo>
                      <a:pt x="6696" y="751"/>
                    </a:moveTo>
                    <a:cubicBezTo>
                      <a:pt x="11363" y="-297"/>
                      <a:pt x="31842" y="-107"/>
                      <a:pt x="37176" y="465"/>
                    </a:cubicBezTo>
                    <a:cubicBezTo>
                      <a:pt x="42510" y="1036"/>
                      <a:pt x="44796" y="4561"/>
                      <a:pt x="45367" y="9799"/>
                    </a:cubicBezTo>
                    <a:cubicBezTo>
                      <a:pt x="45939" y="15038"/>
                      <a:pt x="45939" y="34183"/>
                      <a:pt x="44320" y="38374"/>
                    </a:cubicBezTo>
                    <a:cubicBezTo>
                      <a:pt x="42700" y="42565"/>
                      <a:pt x="39176" y="43804"/>
                      <a:pt x="34890" y="44280"/>
                    </a:cubicBezTo>
                    <a:cubicBezTo>
                      <a:pt x="28508" y="45042"/>
                      <a:pt x="6982" y="45423"/>
                      <a:pt x="3076" y="41041"/>
                    </a:cubicBezTo>
                    <a:cubicBezTo>
                      <a:pt x="-543" y="37041"/>
                      <a:pt x="-257" y="15610"/>
                      <a:pt x="409" y="9704"/>
                    </a:cubicBezTo>
                    <a:cubicBezTo>
                      <a:pt x="886" y="5989"/>
                      <a:pt x="2695" y="1513"/>
                      <a:pt x="6696" y="655"/>
                    </a:cubicBezTo>
                    <a:close/>
                    <a:moveTo>
                      <a:pt x="35461" y="9323"/>
                    </a:moveTo>
                    <a:lnTo>
                      <a:pt x="10220" y="9323"/>
                    </a:lnTo>
                    <a:lnTo>
                      <a:pt x="10220" y="34564"/>
                    </a:lnTo>
                    <a:lnTo>
                      <a:pt x="35461" y="34564"/>
                    </a:lnTo>
                    <a:lnTo>
                      <a:pt x="35461" y="9323"/>
                    </a:lnTo>
                    <a:close/>
                  </a:path>
                </a:pathLst>
              </a:custGeom>
              <a:solidFill>
                <a:srgbClr val="000000"/>
              </a:solidFill>
              <a:ln w="9525" cap="flat">
                <a:noFill/>
                <a:prstDash val="solid"/>
                <a:miter/>
              </a:ln>
            </p:spPr>
            <p:txBody>
              <a:bodyPr rtlCol="0" anchor="ctr"/>
              <a:lstStyle/>
              <a:p>
                <a:endParaRPr lang="fi-FI"/>
              </a:p>
            </p:txBody>
          </p:sp>
          <p:sp>
            <p:nvSpPr>
              <p:cNvPr id="66" name="Freeform: Shape 65">
                <a:extLst>
                  <a:ext uri="{FF2B5EF4-FFF2-40B4-BE49-F238E27FC236}">
                    <a16:creationId xmlns:a16="http://schemas.microsoft.com/office/drawing/2014/main" id="{7BAB50E6-3DB1-657F-AD45-44FF0F3F947D}"/>
                  </a:ext>
                </a:extLst>
              </p:cNvPr>
              <p:cNvSpPr/>
              <p:nvPr/>
            </p:nvSpPr>
            <p:spPr>
              <a:xfrm>
                <a:off x="2719988" y="3179622"/>
                <a:ext cx="45868" cy="44684"/>
              </a:xfrm>
              <a:custGeom>
                <a:avLst/>
                <a:gdLst>
                  <a:gd name="connsiteX0" fmla="*/ 8025 w 45868"/>
                  <a:gd name="connsiteY0" fmla="*/ 703 h 44684"/>
                  <a:gd name="connsiteX1" fmla="*/ 37267 w 45868"/>
                  <a:gd name="connsiteY1" fmla="*/ 512 h 44684"/>
                  <a:gd name="connsiteX2" fmla="*/ 45553 w 45868"/>
                  <a:gd name="connsiteY2" fmla="*/ 9752 h 44684"/>
                  <a:gd name="connsiteX3" fmla="*/ 44696 w 45868"/>
                  <a:gd name="connsiteY3" fmla="*/ 38517 h 44684"/>
                  <a:gd name="connsiteX4" fmla="*/ 36219 w 45868"/>
                  <a:gd name="connsiteY4" fmla="*/ 44327 h 44684"/>
                  <a:gd name="connsiteX5" fmla="*/ 6310 w 45868"/>
                  <a:gd name="connsiteY5" fmla="*/ 43470 h 44684"/>
                  <a:gd name="connsiteX6" fmla="*/ 500 w 45868"/>
                  <a:gd name="connsiteY6" fmla="*/ 34993 h 44684"/>
                  <a:gd name="connsiteX7" fmla="*/ 500 w 45868"/>
                  <a:gd name="connsiteY7" fmla="*/ 8704 h 44684"/>
                  <a:gd name="connsiteX8" fmla="*/ 7834 w 45868"/>
                  <a:gd name="connsiteY8" fmla="*/ 703 h 44684"/>
                  <a:gd name="connsiteX9" fmla="*/ 35743 w 45868"/>
                  <a:gd name="connsiteY9" fmla="*/ 9180 h 44684"/>
                  <a:gd name="connsiteX10" fmla="*/ 10501 w 45868"/>
                  <a:gd name="connsiteY10" fmla="*/ 9180 h 44684"/>
                  <a:gd name="connsiteX11" fmla="*/ 10501 w 45868"/>
                  <a:gd name="connsiteY11" fmla="*/ 35469 h 44684"/>
                  <a:gd name="connsiteX12" fmla="*/ 35743 w 45868"/>
                  <a:gd name="connsiteY12" fmla="*/ 35469 h 44684"/>
                  <a:gd name="connsiteX13" fmla="*/ 35743 w 45868"/>
                  <a:gd name="connsiteY13" fmla="*/ 9180 h 4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68" h="44684">
                    <a:moveTo>
                      <a:pt x="8025" y="703"/>
                    </a:moveTo>
                    <a:cubicBezTo>
                      <a:pt x="12121" y="-249"/>
                      <a:pt x="32885" y="-154"/>
                      <a:pt x="37267" y="512"/>
                    </a:cubicBezTo>
                    <a:cubicBezTo>
                      <a:pt x="41648" y="1179"/>
                      <a:pt x="45077" y="5180"/>
                      <a:pt x="45553" y="9752"/>
                    </a:cubicBezTo>
                    <a:cubicBezTo>
                      <a:pt x="46030" y="14324"/>
                      <a:pt x="46125" y="34993"/>
                      <a:pt x="44696" y="38517"/>
                    </a:cubicBezTo>
                    <a:cubicBezTo>
                      <a:pt x="43363" y="41756"/>
                      <a:pt x="39648" y="43947"/>
                      <a:pt x="36219" y="44327"/>
                    </a:cubicBezTo>
                    <a:cubicBezTo>
                      <a:pt x="31456" y="44899"/>
                      <a:pt x="9930" y="44899"/>
                      <a:pt x="6310" y="43470"/>
                    </a:cubicBezTo>
                    <a:cubicBezTo>
                      <a:pt x="3072" y="42137"/>
                      <a:pt x="881" y="38422"/>
                      <a:pt x="500" y="34993"/>
                    </a:cubicBezTo>
                    <a:cubicBezTo>
                      <a:pt x="-167" y="29659"/>
                      <a:pt x="-167" y="13848"/>
                      <a:pt x="500" y="8704"/>
                    </a:cubicBezTo>
                    <a:cubicBezTo>
                      <a:pt x="1072" y="5275"/>
                      <a:pt x="4405" y="1370"/>
                      <a:pt x="7834" y="703"/>
                    </a:cubicBezTo>
                    <a:close/>
                    <a:moveTo>
                      <a:pt x="35743" y="9180"/>
                    </a:moveTo>
                    <a:lnTo>
                      <a:pt x="10501" y="9180"/>
                    </a:lnTo>
                    <a:lnTo>
                      <a:pt x="10501" y="35469"/>
                    </a:lnTo>
                    <a:lnTo>
                      <a:pt x="35743" y="35469"/>
                    </a:lnTo>
                    <a:lnTo>
                      <a:pt x="35743" y="9180"/>
                    </a:lnTo>
                    <a:close/>
                  </a:path>
                </a:pathLst>
              </a:custGeom>
              <a:solidFill>
                <a:srgbClr val="000000"/>
              </a:solidFill>
              <a:ln w="9525" cap="flat">
                <a:noFill/>
                <a:prstDash val="solid"/>
                <a:miter/>
              </a:ln>
            </p:spPr>
            <p:txBody>
              <a:bodyPr rtlCol="0" anchor="ctr"/>
              <a:lstStyle/>
              <a:p>
                <a:endParaRPr lang="fi-FI"/>
              </a:p>
            </p:txBody>
          </p:sp>
          <p:sp>
            <p:nvSpPr>
              <p:cNvPr id="67" name="Freeform: Shape 66">
                <a:extLst>
                  <a:ext uri="{FF2B5EF4-FFF2-40B4-BE49-F238E27FC236}">
                    <a16:creationId xmlns:a16="http://schemas.microsoft.com/office/drawing/2014/main" id="{280B5D34-CF0F-CCBB-A9FA-C0BE1218EBFF}"/>
                  </a:ext>
                </a:extLst>
              </p:cNvPr>
              <p:cNvSpPr/>
              <p:nvPr/>
            </p:nvSpPr>
            <p:spPr>
              <a:xfrm>
                <a:off x="2776399" y="3244860"/>
                <a:ext cx="63563" cy="11831"/>
              </a:xfrm>
              <a:custGeom>
                <a:avLst/>
                <a:gdLst>
                  <a:gd name="connsiteX0" fmla="*/ 62294 w 63563"/>
                  <a:gd name="connsiteY0" fmla="*/ 2331 h 11831"/>
                  <a:gd name="connsiteX1" fmla="*/ 63151 w 63563"/>
                  <a:gd name="connsiteY1" fmla="*/ 7569 h 11831"/>
                  <a:gd name="connsiteX2" fmla="*/ 56579 w 63563"/>
                  <a:gd name="connsiteY2" fmla="*/ 10903 h 11831"/>
                  <a:gd name="connsiteX3" fmla="*/ 6096 w 63563"/>
                  <a:gd name="connsiteY3" fmla="*/ 10903 h 11831"/>
                  <a:gd name="connsiteX4" fmla="*/ 0 w 63563"/>
                  <a:gd name="connsiteY4" fmla="*/ 6998 h 11831"/>
                  <a:gd name="connsiteX5" fmla="*/ 1048 w 63563"/>
                  <a:gd name="connsiteY5" fmla="*/ 2521 h 11831"/>
                  <a:gd name="connsiteX6" fmla="*/ 4953 w 63563"/>
                  <a:gd name="connsiteY6" fmla="*/ 902 h 11831"/>
                  <a:gd name="connsiteX7" fmla="*/ 56579 w 63563"/>
                  <a:gd name="connsiteY7" fmla="*/ 902 h 11831"/>
                  <a:gd name="connsiteX8" fmla="*/ 62294 w 63563"/>
                  <a:gd name="connsiteY8" fmla="*/ 2331 h 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63" h="11831">
                    <a:moveTo>
                      <a:pt x="62294" y="2331"/>
                    </a:moveTo>
                    <a:cubicBezTo>
                      <a:pt x="63437" y="3378"/>
                      <a:pt x="64008" y="6045"/>
                      <a:pt x="63151" y="7569"/>
                    </a:cubicBezTo>
                    <a:cubicBezTo>
                      <a:pt x="61436" y="9760"/>
                      <a:pt x="59246" y="10617"/>
                      <a:pt x="56579" y="10903"/>
                    </a:cubicBezTo>
                    <a:cubicBezTo>
                      <a:pt x="46006" y="12141"/>
                      <a:pt x="16764" y="12141"/>
                      <a:pt x="6096" y="10903"/>
                    </a:cubicBezTo>
                    <a:cubicBezTo>
                      <a:pt x="3524" y="10617"/>
                      <a:pt x="476" y="10046"/>
                      <a:pt x="0" y="6998"/>
                    </a:cubicBezTo>
                    <a:lnTo>
                      <a:pt x="1048" y="2521"/>
                    </a:lnTo>
                    <a:cubicBezTo>
                      <a:pt x="2096" y="1188"/>
                      <a:pt x="3429" y="1092"/>
                      <a:pt x="4953" y="902"/>
                    </a:cubicBezTo>
                    <a:cubicBezTo>
                      <a:pt x="16097" y="-527"/>
                      <a:pt x="44863" y="-51"/>
                      <a:pt x="56579" y="902"/>
                    </a:cubicBezTo>
                    <a:cubicBezTo>
                      <a:pt x="58293" y="1092"/>
                      <a:pt x="61055" y="1092"/>
                      <a:pt x="62294" y="2331"/>
                    </a:cubicBezTo>
                    <a:close/>
                  </a:path>
                </a:pathLst>
              </a:custGeom>
              <a:solidFill>
                <a:srgbClr val="000000"/>
              </a:solidFill>
              <a:ln w="9525" cap="flat">
                <a:noFill/>
                <a:prstDash val="solid"/>
                <a:miter/>
              </a:ln>
            </p:spPr>
            <p:txBody>
              <a:bodyPr rtlCol="0" anchor="ctr"/>
              <a:lstStyle/>
              <a:p>
                <a:endParaRPr lang="fi-FI"/>
              </a:p>
            </p:txBody>
          </p:sp>
          <p:sp>
            <p:nvSpPr>
              <p:cNvPr id="68" name="Freeform: Shape 67">
                <a:extLst>
                  <a:ext uri="{FF2B5EF4-FFF2-40B4-BE49-F238E27FC236}">
                    <a16:creationId xmlns:a16="http://schemas.microsoft.com/office/drawing/2014/main" id="{08851B2F-687D-A35D-38B6-E02136F75524}"/>
                  </a:ext>
                </a:extLst>
              </p:cNvPr>
              <p:cNvSpPr/>
              <p:nvPr/>
            </p:nvSpPr>
            <p:spPr>
              <a:xfrm>
                <a:off x="2776492" y="3187755"/>
                <a:ext cx="63712" cy="8762"/>
              </a:xfrm>
              <a:custGeom>
                <a:avLst/>
                <a:gdLst>
                  <a:gd name="connsiteX0" fmla="*/ 2765 w 63712"/>
                  <a:gd name="connsiteY0" fmla="*/ 0 h 8762"/>
                  <a:gd name="connsiteX1" fmla="*/ 60868 w 63712"/>
                  <a:gd name="connsiteY1" fmla="*/ 0 h 8762"/>
                  <a:gd name="connsiteX2" fmla="*/ 63630 w 63712"/>
                  <a:gd name="connsiteY2" fmla="*/ 3905 h 8762"/>
                  <a:gd name="connsiteX3" fmla="*/ 60868 w 63712"/>
                  <a:gd name="connsiteY3" fmla="*/ 8763 h 8762"/>
                  <a:gd name="connsiteX4" fmla="*/ 2765 w 63712"/>
                  <a:gd name="connsiteY4" fmla="*/ 8763 h 8762"/>
                  <a:gd name="connsiteX5" fmla="*/ 3 w 63712"/>
                  <a:gd name="connsiteY5" fmla="*/ 4858 h 8762"/>
                  <a:gd name="connsiteX6" fmla="*/ 2765 w 63712"/>
                  <a:gd name="connsiteY6" fmla="*/ 0 h 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12" h="8762">
                    <a:moveTo>
                      <a:pt x="2765" y="0"/>
                    </a:moveTo>
                    <a:lnTo>
                      <a:pt x="60868" y="0"/>
                    </a:lnTo>
                    <a:cubicBezTo>
                      <a:pt x="61439" y="0"/>
                      <a:pt x="63725" y="2762"/>
                      <a:pt x="63630" y="3905"/>
                    </a:cubicBezTo>
                    <a:cubicBezTo>
                      <a:pt x="64201" y="5334"/>
                      <a:pt x="61630" y="8763"/>
                      <a:pt x="60868" y="8763"/>
                    </a:cubicBezTo>
                    <a:lnTo>
                      <a:pt x="2765" y="8763"/>
                    </a:lnTo>
                    <a:cubicBezTo>
                      <a:pt x="2194" y="8763"/>
                      <a:pt x="-92" y="6001"/>
                      <a:pt x="3" y="4858"/>
                    </a:cubicBezTo>
                    <a:lnTo>
                      <a:pt x="2765" y="0"/>
                    </a:lnTo>
                    <a:close/>
                  </a:path>
                </a:pathLst>
              </a:custGeom>
              <a:solidFill>
                <a:srgbClr val="000000"/>
              </a:solidFill>
              <a:ln w="9525" cap="flat">
                <a:noFill/>
                <a:prstDash val="solid"/>
                <a:miter/>
              </a:ln>
            </p:spPr>
            <p:txBody>
              <a:bodyPr rtlCol="0" anchor="ctr"/>
              <a:lstStyle/>
              <a:p>
                <a:endParaRPr lang="fi-FI"/>
              </a:p>
            </p:txBody>
          </p:sp>
          <p:sp>
            <p:nvSpPr>
              <p:cNvPr id="69" name="Freeform: Shape 68">
                <a:extLst>
                  <a:ext uri="{FF2B5EF4-FFF2-40B4-BE49-F238E27FC236}">
                    <a16:creationId xmlns:a16="http://schemas.microsoft.com/office/drawing/2014/main" id="{C2F747E9-6D40-3E81-CCB3-027CA431EECB}"/>
                  </a:ext>
                </a:extLst>
              </p:cNvPr>
              <p:cNvSpPr/>
              <p:nvPr/>
            </p:nvSpPr>
            <p:spPr>
              <a:xfrm>
                <a:off x="2776590" y="3304912"/>
                <a:ext cx="63469" cy="9727"/>
              </a:xfrm>
              <a:custGeom>
                <a:avLst/>
                <a:gdLst>
                  <a:gd name="connsiteX0" fmla="*/ 60770 w 63469"/>
                  <a:gd name="connsiteY0" fmla="*/ 0 h 9727"/>
                  <a:gd name="connsiteX1" fmla="*/ 63341 w 63469"/>
                  <a:gd name="connsiteY1" fmla="*/ 4667 h 9727"/>
                  <a:gd name="connsiteX2" fmla="*/ 58484 w 63469"/>
                  <a:gd name="connsiteY2" fmla="*/ 8668 h 9727"/>
                  <a:gd name="connsiteX3" fmla="*/ 5906 w 63469"/>
                  <a:gd name="connsiteY3" fmla="*/ 8858 h 9727"/>
                  <a:gd name="connsiteX4" fmla="*/ 1048 w 63469"/>
                  <a:gd name="connsiteY4" fmla="*/ 0 h 9727"/>
                  <a:gd name="connsiteX5" fmla="*/ 60770 w 63469"/>
                  <a:gd name="connsiteY5" fmla="*/ 0 h 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69" h="9727">
                    <a:moveTo>
                      <a:pt x="60770" y="0"/>
                    </a:moveTo>
                    <a:cubicBezTo>
                      <a:pt x="61913" y="286"/>
                      <a:pt x="64008" y="3143"/>
                      <a:pt x="63341" y="4667"/>
                    </a:cubicBezTo>
                    <a:cubicBezTo>
                      <a:pt x="62770" y="7620"/>
                      <a:pt x="61341" y="8287"/>
                      <a:pt x="58484" y="8668"/>
                    </a:cubicBezTo>
                    <a:cubicBezTo>
                      <a:pt x="47720" y="10192"/>
                      <a:pt x="17050" y="9906"/>
                      <a:pt x="5906" y="8858"/>
                    </a:cubicBezTo>
                    <a:cubicBezTo>
                      <a:pt x="-476" y="8192"/>
                      <a:pt x="-952" y="6001"/>
                      <a:pt x="1048" y="0"/>
                    </a:cubicBezTo>
                    <a:lnTo>
                      <a:pt x="60770" y="0"/>
                    </a:lnTo>
                    <a:close/>
                  </a:path>
                </a:pathLst>
              </a:custGeom>
              <a:solidFill>
                <a:srgbClr val="000000"/>
              </a:solidFill>
              <a:ln w="9525" cap="flat">
                <a:noFill/>
                <a:prstDash val="solid"/>
                <a:miter/>
              </a:ln>
            </p:spPr>
            <p:txBody>
              <a:bodyPr rtlCol="0" anchor="ctr"/>
              <a:lstStyle/>
              <a:p>
                <a:endParaRPr lang="fi-FI"/>
              </a:p>
            </p:txBody>
          </p:sp>
          <p:sp>
            <p:nvSpPr>
              <p:cNvPr id="70" name="Freeform: Shape 69">
                <a:extLst>
                  <a:ext uri="{FF2B5EF4-FFF2-40B4-BE49-F238E27FC236}">
                    <a16:creationId xmlns:a16="http://schemas.microsoft.com/office/drawing/2014/main" id="{084DF936-B0FB-EC73-82FB-232919B7C08D}"/>
                  </a:ext>
                </a:extLst>
              </p:cNvPr>
              <p:cNvSpPr/>
              <p:nvPr/>
            </p:nvSpPr>
            <p:spPr>
              <a:xfrm>
                <a:off x="2776450" y="3323032"/>
                <a:ext cx="43809" cy="11075"/>
              </a:xfrm>
              <a:custGeom>
                <a:avLst/>
                <a:gdLst>
                  <a:gd name="connsiteX0" fmla="*/ 42527 w 43809"/>
                  <a:gd name="connsiteY0" fmla="*/ 9027 h 11075"/>
                  <a:gd name="connsiteX1" fmla="*/ 36812 w 43809"/>
                  <a:gd name="connsiteY1" fmla="*/ 10456 h 11075"/>
                  <a:gd name="connsiteX2" fmla="*/ 3950 w 43809"/>
                  <a:gd name="connsiteY2" fmla="*/ 10456 h 11075"/>
                  <a:gd name="connsiteX3" fmla="*/ 45 w 43809"/>
                  <a:gd name="connsiteY3" fmla="*/ 4455 h 11075"/>
                  <a:gd name="connsiteX4" fmla="*/ 5093 w 43809"/>
                  <a:gd name="connsiteY4" fmla="*/ 645 h 11075"/>
                  <a:gd name="connsiteX5" fmla="*/ 38907 w 43809"/>
                  <a:gd name="connsiteY5" fmla="*/ 645 h 11075"/>
                  <a:gd name="connsiteX6" fmla="*/ 42527 w 43809"/>
                  <a:gd name="connsiteY6" fmla="*/ 9122 h 1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09" h="11075">
                    <a:moveTo>
                      <a:pt x="42527" y="9027"/>
                    </a:moveTo>
                    <a:cubicBezTo>
                      <a:pt x="41288" y="10265"/>
                      <a:pt x="38526" y="10265"/>
                      <a:pt x="36812" y="10456"/>
                    </a:cubicBezTo>
                    <a:cubicBezTo>
                      <a:pt x="30239" y="11027"/>
                      <a:pt x="9665" y="11503"/>
                      <a:pt x="3950" y="10456"/>
                    </a:cubicBezTo>
                    <a:cubicBezTo>
                      <a:pt x="807" y="9884"/>
                      <a:pt x="-241" y="7503"/>
                      <a:pt x="45" y="4455"/>
                    </a:cubicBezTo>
                    <a:cubicBezTo>
                      <a:pt x="426" y="1883"/>
                      <a:pt x="2903" y="1026"/>
                      <a:pt x="5093" y="645"/>
                    </a:cubicBezTo>
                    <a:cubicBezTo>
                      <a:pt x="10142" y="-117"/>
                      <a:pt x="34240" y="-308"/>
                      <a:pt x="38907" y="645"/>
                    </a:cubicBezTo>
                    <a:cubicBezTo>
                      <a:pt x="42717" y="1407"/>
                      <a:pt x="45575" y="6074"/>
                      <a:pt x="42527" y="9122"/>
                    </a:cubicBezTo>
                    <a:close/>
                  </a:path>
                </a:pathLst>
              </a:custGeom>
              <a:solidFill>
                <a:srgbClr val="000000"/>
              </a:solidFill>
              <a:ln w="9525" cap="flat">
                <a:noFill/>
                <a:prstDash val="solid"/>
                <a:miter/>
              </a:ln>
            </p:spPr>
            <p:txBody>
              <a:bodyPr rtlCol="0" anchor="ctr"/>
              <a:lstStyle/>
              <a:p>
                <a:endParaRPr lang="fi-FI"/>
              </a:p>
            </p:txBody>
          </p:sp>
          <p:sp>
            <p:nvSpPr>
              <p:cNvPr id="71" name="Freeform: Shape 70">
                <a:extLst>
                  <a:ext uri="{FF2B5EF4-FFF2-40B4-BE49-F238E27FC236}">
                    <a16:creationId xmlns:a16="http://schemas.microsoft.com/office/drawing/2014/main" id="{B1646771-2F38-86B6-1BCA-75257701939D}"/>
                  </a:ext>
                </a:extLst>
              </p:cNvPr>
              <p:cNvSpPr/>
              <p:nvPr/>
            </p:nvSpPr>
            <p:spPr>
              <a:xfrm>
                <a:off x="2776354" y="3264923"/>
                <a:ext cx="43891" cy="11104"/>
              </a:xfrm>
              <a:custGeom>
                <a:avLst/>
                <a:gdLst>
                  <a:gd name="connsiteX0" fmla="*/ 42622 w 43891"/>
                  <a:gd name="connsiteY0" fmla="*/ 1984 h 11104"/>
                  <a:gd name="connsiteX1" fmla="*/ 43479 w 43891"/>
                  <a:gd name="connsiteY1" fmla="*/ 7223 h 11104"/>
                  <a:gd name="connsiteX2" fmla="*/ 37859 w 43891"/>
                  <a:gd name="connsiteY2" fmla="*/ 10461 h 11104"/>
                  <a:gd name="connsiteX3" fmla="*/ 5093 w 43891"/>
                  <a:gd name="connsiteY3" fmla="*/ 10461 h 11104"/>
                  <a:gd name="connsiteX4" fmla="*/ 45 w 43891"/>
                  <a:gd name="connsiteY4" fmla="*/ 6651 h 11104"/>
                  <a:gd name="connsiteX5" fmla="*/ 3950 w 43891"/>
                  <a:gd name="connsiteY5" fmla="*/ 651 h 11104"/>
                  <a:gd name="connsiteX6" fmla="*/ 36812 w 43891"/>
                  <a:gd name="connsiteY6" fmla="*/ 651 h 11104"/>
                  <a:gd name="connsiteX7" fmla="*/ 42527 w 43891"/>
                  <a:gd name="connsiteY7" fmla="*/ 2080 h 1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91" h="11104">
                    <a:moveTo>
                      <a:pt x="42622" y="1984"/>
                    </a:moveTo>
                    <a:cubicBezTo>
                      <a:pt x="43765" y="3032"/>
                      <a:pt x="44336" y="5699"/>
                      <a:pt x="43479" y="7223"/>
                    </a:cubicBezTo>
                    <a:cubicBezTo>
                      <a:pt x="42050" y="9033"/>
                      <a:pt x="40145" y="10080"/>
                      <a:pt x="37859" y="10461"/>
                    </a:cubicBezTo>
                    <a:cubicBezTo>
                      <a:pt x="32525" y="11319"/>
                      <a:pt x="10618" y="11319"/>
                      <a:pt x="5093" y="10461"/>
                    </a:cubicBezTo>
                    <a:cubicBezTo>
                      <a:pt x="2903" y="10080"/>
                      <a:pt x="331" y="9223"/>
                      <a:pt x="45" y="6651"/>
                    </a:cubicBezTo>
                    <a:cubicBezTo>
                      <a:pt x="-241" y="3604"/>
                      <a:pt x="807" y="1317"/>
                      <a:pt x="3950" y="651"/>
                    </a:cubicBezTo>
                    <a:cubicBezTo>
                      <a:pt x="9665" y="-397"/>
                      <a:pt x="30335" y="-16"/>
                      <a:pt x="36812" y="651"/>
                    </a:cubicBezTo>
                    <a:cubicBezTo>
                      <a:pt x="38526" y="841"/>
                      <a:pt x="41288" y="841"/>
                      <a:pt x="42527" y="2080"/>
                    </a:cubicBezTo>
                    <a:close/>
                  </a:path>
                </a:pathLst>
              </a:custGeom>
              <a:solidFill>
                <a:srgbClr val="000000"/>
              </a:solidFill>
              <a:ln w="9525" cap="flat">
                <a:noFill/>
                <a:prstDash val="solid"/>
                <a:miter/>
              </a:ln>
            </p:spPr>
            <p:txBody>
              <a:bodyPr rtlCol="0" anchor="ctr"/>
              <a:lstStyle/>
              <a:p>
                <a:endParaRPr lang="fi-FI"/>
              </a:p>
            </p:txBody>
          </p:sp>
          <p:sp>
            <p:nvSpPr>
              <p:cNvPr id="72" name="Freeform: Shape 71">
                <a:extLst>
                  <a:ext uri="{FF2B5EF4-FFF2-40B4-BE49-F238E27FC236}">
                    <a16:creationId xmlns:a16="http://schemas.microsoft.com/office/drawing/2014/main" id="{E7832270-00C1-18A2-6390-EB694F64C915}"/>
                  </a:ext>
                </a:extLst>
              </p:cNvPr>
              <p:cNvSpPr/>
              <p:nvPr/>
            </p:nvSpPr>
            <p:spPr>
              <a:xfrm>
                <a:off x="2776492" y="3207472"/>
                <a:ext cx="43995" cy="8762"/>
              </a:xfrm>
              <a:custGeom>
                <a:avLst/>
                <a:gdLst>
                  <a:gd name="connsiteX0" fmla="*/ 2765 w 43995"/>
                  <a:gd name="connsiteY0" fmla="*/ 0 h 8762"/>
                  <a:gd name="connsiteX1" fmla="*/ 41151 w 43995"/>
                  <a:gd name="connsiteY1" fmla="*/ 0 h 8762"/>
                  <a:gd name="connsiteX2" fmla="*/ 43913 w 43995"/>
                  <a:gd name="connsiteY2" fmla="*/ 3905 h 8762"/>
                  <a:gd name="connsiteX3" fmla="*/ 41151 w 43995"/>
                  <a:gd name="connsiteY3" fmla="*/ 8763 h 8762"/>
                  <a:gd name="connsiteX4" fmla="*/ 2765 w 43995"/>
                  <a:gd name="connsiteY4" fmla="*/ 8763 h 8762"/>
                  <a:gd name="connsiteX5" fmla="*/ 3 w 43995"/>
                  <a:gd name="connsiteY5" fmla="*/ 4858 h 8762"/>
                  <a:gd name="connsiteX6" fmla="*/ 2765 w 43995"/>
                  <a:gd name="connsiteY6" fmla="*/ 0 h 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95" h="8762">
                    <a:moveTo>
                      <a:pt x="2765" y="0"/>
                    </a:moveTo>
                    <a:lnTo>
                      <a:pt x="41151" y="0"/>
                    </a:lnTo>
                    <a:cubicBezTo>
                      <a:pt x="41722" y="0"/>
                      <a:pt x="44008" y="2762"/>
                      <a:pt x="43913" y="3905"/>
                    </a:cubicBezTo>
                    <a:cubicBezTo>
                      <a:pt x="44485" y="5334"/>
                      <a:pt x="41913" y="8763"/>
                      <a:pt x="41151" y="8763"/>
                    </a:cubicBezTo>
                    <a:lnTo>
                      <a:pt x="2765" y="8763"/>
                    </a:lnTo>
                    <a:cubicBezTo>
                      <a:pt x="2194" y="8763"/>
                      <a:pt x="-92" y="6001"/>
                      <a:pt x="3" y="4858"/>
                    </a:cubicBezTo>
                    <a:lnTo>
                      <a:pt x="2765" y="0"/>
                    </a:lnTo>
                    <a:close/>
                  </a:path>
                </a:pathLst>
              </a:custGeom>
              <a:solidFill>
                <a:srgbClr val="000000"/>
              </a:solidFill>
              <a:ln w="9525" cap="flat">
                <a:noFill/>
                <a:prstDash val="solid"/>
                <a:miter/>
              </a:ln>
            </p:spPr>
            <p:txBody>
              <a:bodyPr rtlCol="0" anchor="ctr"/>
              <a:lstStyle/>
              <a:p>
                <a:endParaRPr lang="fi-FI"/>
              </a:p>
            </p:txBody>
          </p:sp>
          <p:sp>
            <p:nvSpPr>
              <p:cNvPr id="73" name="Freeform: Shape 72">
                <a:extLst>
                  <a:ext uri="{FF2B5EF4-FFF2-40B4-BE49-F238E27FC236}">
                    <a16:creationId xmlns:a16="http://schemas.microsoft.com/office/drawing/2014/main" id="{4111C45E-E7B3-3DD0-A233-DE7B4A30C6F7}"/>
                  </a:ext>
                </a:extLst>
              </p:cNvPr>
              <p:cNvSpPr/>
              <p:nvPr/>
            </p:nvSpPr>
            <p:spPr>
              <a:xfrm>
                <a:off x="2765566" y="3098017"/>
                <a:ext cx="28689" cy="29468"/>
              </a:xfrm>
              <a:custGeom>
                <a:avLst/>
                <a:gdLst>
                  <a:gd name="connsiteX0" fmla="*/ 12929 w 28689"/>
                  <a:gd name="connsiteY0" fmla="*/ 108 h 29468"/>
                  <a:gd name="connsiteX1" fmla="*/ 19978 w 28689"/>
                  <a:gd name="connsiteY1" fmla="*/ 28111 h 29468"/>
                  <a:gd name="connsiteX2" fmla="*/ 12929 w 28689"/>
                  <a:gd name="connsiteY2" fmla="*/ 108 h 29468"/>
                  <a:gd name="connsiteX3" fmla="*/ 18359 w 28689"/>
                  <a:gd name="connsiteY3" fmla="*/ 11157 h 29468"/>
                  <a:gd name="connsiteX4" fmla="*/ 10167 w 28689"/>
                  <a:gd name="connsiteY4" fmla="*/ 18301 h 29468"/>
                  <a:gd name="connsiteX5" fmla="*/ 18359 w 28689"/>
                  <a:gd name="connsiteY5" fmla="*/ 11157 h 2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89" h="29468">
                    <a:moveTo>
                      <a:pt x="12929" y="108"/>
                    </a:moveTo>
                    <a:cubicBezTo>
                      <a:pt x="29217" y="-1797"/>
                      <a:pt x="35027" y="22111"/>
                      <a:pt x="19978" y="28111"/>
                    </a:cubicBezTo>
                    <a:cubicBezTo>
                      <a:pt x="-1168" y="36589"/>
                      <a:pt x="-8597" y="2680"/>
                      <a:pt x="12929" y="108"/>
                    </a:cubicBezTo>
                    <a:close/>
                    <a:moveTo>
                      <a:pt x="18359" y="11157"/>
                    </a:moveTo>
                    <a:cubicBezTo>
                      <a:pt x="13787" y="6585"/>
                      <a:pt x="5595" y="13824"/>
                      <a:pt x="10167" y="18301"/>
                    </a:cubicBezTo>
                    <a:cubicBezTo>
                      <a:pt x="15406" y="23444"/>
                      <a:pt x="23026" y="15729"/>
                      <a:pt x="18359" y="11157"/>
                    </a:cubicBezTo>
                    <a:close/>
                  </a:path>
                </a:pathLst>
              </a:custGeom>
              <a:solidFill>
                <a:srgbClr val="000000"/>
              </a:solidFill>
              <a:ln w="9525" cap="flat">
                <a:noFill/>
                <a:prstDash val="solid"/>
                <a:miter/>
              </a:ln>
            </p:spPr>
            <p:txBody>
              <a:bodyPr rtlCol="0" anchor="ctr"/>
              <a:lstStyle/>
              <a:p>
                <a:endParaRPr lang="fi-FI"/>
              </a:p>
            </p:txBody>
          </p:sp>
        </p:grpSp>
      </p:grpSp>
      <p:grpSp>
        <p:nvGrpSpPr>
          <p:cNvPr id="90" name="Graphic 5">
            <a:extLst>
              <a:ext uri="{FF2B5EF4-FFF2-40B4-BE49-F238E27FC236}">
                <a16:creationId xmlns:a16="http://schemas.microsoft.com/office/drawing/2014/main" id="{09EBE706-056F-8DF7-644A-D8CAF25AC914}"/>
              </a:ext>
            </a:extLst>
          </p:cNvPr>
          <p:cNvGrpSpPr/>
          <p:nvPr/>
        </p:nvGrpSpPr>
        <p:grpSpPr>
          <a:xfrm>
            <a:off x="4008396" y="5738018"/>
            <a:ext cx="501024" cy="501024"/>
            <a:chOff x="7885229" y="1005673"/>
            <a:chExt cx="540067" cy="540067"/>
          </a:xfrm>
        </p:grpSpPr>
        <p:sp>
          <p:nvSpPr>
            <p:cNvPr id="91" name="Freeform: Shape 90">
              <a:extLst>
                <a:ext uri="{FF2B5EF4-FFF2-40B4-BE49-F238E27FC236}">
                  <a16:creationId xmlns:a16="http://schemas.microsoft.com/office/drawing/2014/main" id="{D6B0FD67-BF4A-BD68-380B-8C01F5E4827B}"/>
                </a:ext>
              </a:extLst>
            </p:cNvPr>
            <p:cNvSpPr/>
            <p:nvPr/>
          </p:nvSpPr>
          <p:spPr>
            <a:xfrm>
              <a:off x="7885229" y="1005673"/>
              <a:ext cx="540067" cy="540067"/>
            </a:xfrm>
            <a:custGeom>
              <a:avLst/>
              <a:gdLst>
                <a:gd name="connsiteX0" fmla="*/ 540067 w 540067"/>
                <a:gd name="connsiteY0" fmla="*/ 270034 h 540067"/>
                <a:gd name="connsiteX1" fmla="*/ 270034 w 540067"/>
                <a:gd name="connsiteY1" fmla="*/ 540068 h 540067"/>
                <a:gd name="connsiteX2" fmla="*/ 0 w 540067"/>
                <a:gd name="connsiteY2" fmla="*/ 270034 h 540067"/>
                <a:gd name="connsiteX3" fmla="*/ 270034 w 540067"/>
                <a:gd name="connsiteY3" fmla="*/ 0 h 540067"/>
                <a:gd name="connsiteX4" fmla="*/ 540067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7" y="270034"/>
                  </a:moveTo>
                  <a:cubicBezTo>
                    <a:pt x="540067" y="419169"/>
                    <a:pt x="419169" y="540068"/>
                    <a:pt x="270034" y="540068"/>
                  </a:cubicBezTo>
                  <a:cubicBezTo>
                    <a:pt x="120898" y="540068"/>
                    <a:pt x="0" y="419169"/>
                    <a:pt x="0" y="270034"/>
                  </a:cubicBezTo>
                  <a:cubicBezTo>
                    <a:pt x="0" y="120898"/>
                    <a:pt x="120899" y="0"/>
                    <a:pt x="270034" y="0"/>
                  </a:cubicBezTo>
                  <a:cubicBezTo>
                    <a:pt x="419169" y="0"/>
                    <a:pt x="540067" y="120898"/>
                    <a:pt x="540067" y="270034"/>
                  </a:cubicBezTo>
                  <a:close/>
                </a:path>
              </a:pathLst>
            </a:custGeom>
            <a:solidFill>
              <a:srgbClr val="E7E2D8"/>
            </a:solidFill>
            <a:ln w="38100" cap="flat">
              <a:solidFill>
                <a:srgbClr val="000000"/>
              </a:solidFill>
              <a:prstDash val="solid"/>
              <a:miter/>
            </a:ln>
          </p:spPr>
          <p:txBody>
            <a:bodyPr rtlCol="0" anchor="ctr"/>
            <a:lstStyle/>
            <a:p>
              <a:endParaRPr lang="fi-FI"/>
            </a:p>
          </p:txBody>
        </p:sp>
        <p:grpSp>
          <p:nvGrpSpPr>
            <p:cNvPr id="92" name="Graphic 5">
              <a:extLst>
                <a:ext uri="{FF2B5EF4-FFF2-40B4-BE49-F238E27FC236}">
                  <a16:creationId xmlns:a16="http://schemas.microsoft.com/office/drawing/2014/main" id="{FE101F5F-905B-7DFA-EA3D-1A9A4125F43B}"/>
                </a:ext>
              </a:extLst>
            </p:cNvPr>
            <p:cNvGrpSpPr/>
            <p:nvPr/>
          </p:nvGrpSpPr>
          <p:grpSpPr>
            <a:xfrm>
              <a:off x="7970519" y="1105661"/>
              <a:ext cx="350763" cy="339790"/>
              <a:chOff x="7970519" y="1105661"/>
              <a:chExt cx="350763" cy="339790"/>
            </a:xfrm>
            <a:solidFill>
              <a:srgbClr val="000000"/>
            </a:solidFill>
          </p:grpSpPr>
          <p:sp>
            <p:nvSpPr>
              <p:cNvPr id="93" name="Freeform: Shape 92">
                <a:extLst>
                  <a:ext uri="{FF2B5EF4-FFF2-40B4-BE49-F238E27FC236}">
                    <a16:creationId xmlns:a16="http://schemas.microsoft.com/office/drawing/2014/main" id="{BEDB06D6-A053-4486-4AED-09B750D1F4B9}"/>
                  </a:ext>
                </a:extLst>
              </p:cNvPr>
              <p:cNvSpPr/>
              <p:nvPr/>
            </p:nvSpPr>
            <p:spPr>
              <a:xfrm>
                <a:off x="8041423" y="1341524"/>
                <a:ext cx="216899" cy="103927"/>
              </a:xfrm>
              <a:custGeom>
                <a:avLst/>
                <a:gdLst>
                  <a:gd name="connsiteX0" fmla="*/ 211184 w 216899"/>
                  <a:gd name="connsiteY0" fmla="*/ 191 h 103927"/>
                  <a:gd name="connsiteX1" fmla="*/ 193087 w 216899"/>
                  <a:gd name="connsiteY1" fmla="*/ 191 h 103927"/>
                  <a:gd name="connsiteX2" fmla="*/ 141747 w 216899"/>
                  <a:gd name="connsiteY2" fmla="*/ 8382 h 103927"/>
                  <a:gd name="connsiteX3" fmla="*/ 84692 w 216899"/>
                  <a:gd name="connsiteY3" fmla="*/ 15621 h 103927"/>
                  <a:gd name="connsiteX4" fmla="*/ 64690 w 216899"/>
                  <a:gd name="connsiteY4" fmla="*/ 34481 h 103927"/>
                  <a:gd name="connsiteX5" fmla="*/ 64690 w 216899"/>
                  <a:gd name="connsiteY5" fmla="*/ 35052 h 103927"/>
                  <a:gd name="connsiteX6" fmla="*/ 64690 w 216899"/>
                  <a:gd name="connsiteY6" fmla="*/ 36100 h 103927"/>
                  <a:gd name="connsiteX7" fmla="*/ 31733 w 216899"/>
                  <a:gd name="connsiteY7" fmla="*/ 23051 h 103927"/>
                  <a:gd name="connsiteX8" fmla="*/ 23732 w 216899"/>
                  <a:gd name="connsiteY8" fmla="*/ 21431 h 103927"/>
                  <a:gd name="connsiteX9" fmla="*/ 1634 w 216899"/>
                  <a:gd name="connsiteY9" fmla="*/ 36100 h 103927"/>
                  <a:gd name="connsiteX10" fmla="*/ 13731 w 216899"/>
                  <a:gd name="connsiteY10" fmla="*/ 65818 h 103927"/>
                  <a:gd name="connsiteX11" fmla="*/ 80311 w 216899"/>
                  <a:gd name="connsiteY11" fmla="*/ 96488 h 103927"/>
                  <a:gd name="connsiteX12" fmla="*/ 116601 w 216899"/>
                  <a:gd name="connsiteY12" fmla="*/ 103918 h 103927"/>
                  <a:gd name="connsiteX13" fmla="*/ 167560 w 216899"/>
                  <a:gd name="connsiteY13" fmla="*/ 93155 h 103927"/>
                  <a:gd name="connsiteX14" fmla="*/ 209280 w 216899"/>
                  <a:gd name="connsiteY14" fmla="*/ 85249 h 103927"/>
                  <a:gd name="connsiteX15" fmla="*/ 215375 w 216899"/>
                  <a:gd name="connsiteY15" fmla="*/ 79153 h 103927"/>
                  <a:gd name="connsiteX16" fmla="*/ 216899 w 216899"/>
                  <a:gd name="connsiteY16" fmla="*/ 6096 h 103927"/>
                  <a:gd name="connsiteX17" fmla="*/ 211184 w 216899"/>
                  <a:gd name="connsiteY17" fmla="*/ 0 h 103927"/>
                  <a:gd name="connsiteX18" fmla="*/ 203374 w 216899"/>
                  <a:gd name="connsiteY18" fmla="*/ 73343 h 103927"/>
                  <a:gd name="connsiteX19" fmla="*/ 162798 w 216899"/>
                  <a:gd name="connsiteY19" fmla="*/ 82106 h 103927"/>
                  <a:gd name="connsiteX20" fmla="*/ 85359 w 216899"/>
                  <a:gd name="connsiteY20" fmla="*/ 85630 h 103927"/>
                  <a:gd name="connsiteX21" fmla="*/ 18780 w 216899"/>
                  <a:gd name="connsiteY21" fmla="*/ 54959 h 103927"/>
                  <a:gd name="connsiteX22" fmla="*/ 12683 w 216899"/>
                  <a:gd name="connsiteY22" fmla="*/ 40767 h 103927"/>
                  <a:gd name="connsiteX23" fmla="*/ 23065 w 216899"/>
                  <a:gd name="connsiteY23" fmla="*/ 33719 h 103927"/>
                  <a:gd name="connsiteX24" fmla="*/ 23065 w 216899"/>
                  <a:gd name="connsiteY24" fmla="*/ 33719 h 103927"/>
                  <a:gd name="connsiteX25" fmla="*/ 26876 w 216899"/>
                  <a:gd name="connsiteY25" fmla="*/ 34481 h 103927"/>
                  <a:gd name="connsiteX26" fmla="*/ 74691 w 216899"/>
                  <a:gd name="connsiteY26" fmla="*/ 52959 h 103927"/>
                  <a:gd name="connsiteX27" fmla="*/ 83359 w 216899"/>
                  <a:gd name="connsiteY27" fmla="*/ 55150 h 103927"/>
                  <a:gd name="connsiteX28" fmla="*/ 113648 w 216899"/>
                  <a:gd name="connsiteY28" fmla="*/ 55817 h 103927"/>
                  <a:gd name="connsiteX29" fmla="*/ 119744 w 216899"/>
                  <a:gd name="connsiteY29" fmla="*/ 49721 h 103927"/>
                  <a:gd name="connsiteX30" fmla="*/ 113648 w 216899"/>
                  <a:gd name="connsiteY30" fmla="*/ 43625 h 103927"/>
                  <a:gd name="connsiteX31" fmla="*/ 84312 w 216899"/>
                  <a:gd name="connsiteY31" fmla="*/ 43053 h 103927"/>
                  <a:gd name="connsiteX32" fmla="*/ 80787 w 216899"/>
                  <a:gd name="connsiteY32" fmla="*/ 42291 h 103927"/>
                  <a:gd name="connsiteX33" fmla="*/ 80025 w 216899"/>
                  <a:gd name="connsiteY33" fmla="*/ 41815 h 103927"/>
                  <a:gd name="connsiteX34" fmla="*/ 76596 w 216899"/>
                  <a:gd name="connsiteY34" fmla="*/ 35052 h 103927"/>
                  <a:gd name="connsiteX35" fmla="*/ 83645 w 216899"/>
                  <a:gd name="connsiteY35" fmla="*/ 27432 h 103927"/>
                  <a:gd name="connsiteX36" fmla="*/ 84216 w 216899"/>
                  <a:gd name="connsiteY36" fmla="*/ 27432 h 103927"/>
                  <a:gd name="connsiteX37" fmla="*/ 145557 w 216899"/>
                  <a:gd name="connsiteY37" fmla="*/ 19431 h 103927"/>
                  <a:gd name="connsiteX38" fmla="*/ 192611 w 216899"/>
                  <a:gd name="connsiteY38" fmla="*/ 11906 h 103927"/>
                  <a:gd name="connsiteX39" fmla="*/ 204517 w 216899"/>
                  <a:gd name="connsiteY39" fmla="*/ 11906 h 103927"/>
                  <a:gd name="connsiteX40" fmla="*/ 203279 w 216899"/>
                  <a:gd name="connsiteY40" fmla="*/ 73343 h 10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6899" h="103927">
                    <a:moveTo>
                      <a:pt x="211184" y="191"/>
                    </a:moveTo>
                    <a:lnTo>
                      <a:pt x="193087" y="191"/>
                    </a:lnTo>
                    <a:cubicBezTo>
                      <a:pt x="175561" y="-190"/>
                      <a:pt x="158225" y="2572"/>
                      <a:pt x="141747" y="8382"/>
                    </a:cubicBezTo>
                    <a:cubicBezTo>
                      <a:pt x="123459" y="14573"/>
                      <a:pt x="104028" y="17050"/>
                      <a:pt x="84692" y="15621"/>
                    </a:cubicBezTo>
                    <a:cubicBezTo>
                      <a:pt x="73929" y="15335"/>
                      <a:pt x="65071" y="23813"/>
                      <a:pt x="64690" y="34481"/>
                    </a:cubicBezTo>
                    <a:cubicBezTo>
                      <a:pt x="64690" y="34671"/>
                      <a:pt x="64690" y="34862"/>
                      <a:pt x="64690" y="35052"/>
                    </a:cubicBezTo>
                    <a:lnTo>
                      <a:pt x="64690" y="36100"/>
                    </a:lnTo>
                    <a:lnTo>
                      <a:pt x="31733" y="23051"/>
                    </a:lnTo>
                    <a:cubicBezTo>
                      <a:pt x="29162" y="22003"/>
                      <a:pt x="26495" y="21527"/>
                      <a:pt x="23732" y="21431"/>
                    </a:cubicBezTo>
                    <a:cubicBezTo>
                      <a:pt x="14017" y="21336"/>
                      <a:pt x="5254" y="27146"/>
                      <a:pt x="1634" y="36100"/>
                    </a:cubicBezTo>
                    <a:cubicBezTo>
                      <a:pt x="-2938" y="47625"/>
                      <a:pt x="2396" y="60770"/>
                      <a:pt x="13731" y="65818"/>
                    </a:cubicBezTo>
                    <a:lnTo>
                      <a:pt x="80311" y="96488"/>
                    </a:lnTo>
                    <a:cubicBezTo>
                      <a:pt x="91741" y="101537"/>
                      <a:pt x="104123" y="104108"/>
                      <a:pt x="116601" y="103918"/>
                    </a:cubicBezTo>
                    <a:cubicBezTo>
                      <a:pt x="134127" y="103537"/>
                      <a:pt x="151367" y="99917"/>
                      <a:pt x="167560" y="93155"/>
                    </a:cubicBezTo>
                    <a:cubicBezTo>
                      <a:pt x="180799" y="87630"/>
                      <a:pt x="194992" y="84963"/>
                      <a:pt x="209280" y="85249"/>
                    </a:cubicBezTo>
                    <a:cubicBezTo>
                      <a:pt x="212613" y="85249"/>
                      <a:pt x="215375" y="82582"/>
                      <a:pt x="215375" y="79153"/>
                    </a:cubicBezTo>
                    <a:lnTo>
                      <a:pt x="216899" y="6096"/>
                    </a:lnTo>
                    <a:cubicBezTo>
                      <a:pt x="216899" y="2858"/>
                      <a:pt x="214328" y="191"/>
                      <a:pt x="211184" y="0"/>
                    </a:cubicBezTo>
                    <a:close/>
                    <a:moveTo>
                      <a:pt x="203374" y="73343"/>
                    </a:moveTo>
                    <a:cubicBezTo>
                      <a:pt x="189467" y="73819"/>
                      <a:pt x="175656" y="76772"/>
                      <a:pt x="162798" y="82106"/>
                    </a:cubicBezTo>
                    <a:cubicBezTo>
                      <a:pt x="145843" y="88868"/>
                      <a:pt x="113267" y="98298"/>
                      <a:pt x="85359" y="85630"/>
                    </a:cubicBezTo>
                    <a:lnTo>
                      <a:pt x="18780" y="54959"/>
                    </a:lnTo>
                    <a:cubicBezTo>
                      <a:pt x="13255" y="52578"/>
                      <a:pt x="10588" y="46292"/>
                      <a:pt x="12683" y="40767"/>
                    </a:cubicBezTo>
                    <a:cubicBezTo>
                      <a:pt x="14398" y="36481"/>
                      <a:pt x="18494" y="33719"/>
                      <a:pt x="23065" y="33719"/>
                    </a:cubicBezTo>
                    <a:lnTo>
                      <a:pt x="23065" y="33719"/>
                    </a:lnTo>
                    <a:cubicBezTo>
                      <a:pt x="24399" y="33719"/>
                      <a:pt x="25637" y="34004"/>
                      <a:pt x="26876" y="34481"/>
                    </a:cubicBezTo>
                    <a:lnTo>
                      <a:pt x="74691" y="52959"/>
                    </a:lnTo>
                    <a:cubicBezTo>
                      <a:pt x="77358" y="54293"/>
                      <a:pt x="80406" y="55055"/>
                      <a:pt x="83359" y="55150"/>
                    </a:cubicBezTo>
                    <a:lnTo>
                      <a:pt x="113648" y="55817"/>
                    </a:lnTo>
                    <a:cubicBezTo>
                      <a:pt x="116982" y="55817"/>
                      <a:pt x="119744" y="53150"/>
                      <a:pt x="119744" y="49721"/>
                    </a:cubicBezTo>
                    <a:cubicBezTo>
                      <a:pt x="119744" y="46292"/>
                      <a:pt x="117078" y="43625"/>
                      <a:pt x="113648" y="43625"/>
                    </a:cubicBezTo>
                    <a:lnTo>
                      <a:pt x="84312" y="43053"/>
                    </a:lnTo>
                    <a:cubicBezTo>
                      <a:pt x="83073" y="43053"/>
                      <a:pt x="81930" y="42767"/>
                      <a:pt x="80787" y="42291"/>
                    </a:cubicBezTo>
                    <a:lnTo>
                      <a:pt x="80025" y="41815"/>
                    </a:lnTo>
                    <a:cubicBezTo>
                      <a:pt x="77739" y="40291"/>
                      <a:pt x="76501" y="37719"/>
                      <a:pt x="76596" y="35052"/>
                    </a:cubicBezTo>
                    <a:cubicBezTo>
                      <a:pt x="76406" y="31052"/>
                      <a:pt x="79549" y="27623"/>
                      <a:pt x="83645" y="27432"/>
                    </a:cubicBezTo>
                    <a:cubicBezTo>
                      <a:pt x="83835" y="27432"/>
                      <a:pt x="84026" y="27432"/>
                      <a:pt x="84216" y="27432"/>
                    </a:cubicBezTo>
                    <a:cubicBezTo>
                      <a:pt x="104981" y="28861"/>
                      <a:pt x="125840" y="26194"/>
                      <a:pt x="145557" y="19431"/>
                    </a:cubicBezTo>
                    <a:cubicBezTo>
                      <a:pt x="160606" y="14097"/>
                      <a:pt x="176609" y="11621"/>
                      <a:pt x="192611" y="11906"/>
                    </a:cubicBezTo>
                    <a:lnTo>
                      <a:pt x="204517" y="11906"/>
                    </a:lnTo>
                    <a:lnTo>
                      <a:pt x="203279" y="73343"/>
                    </a:lnTo>
                    <a:close/>
                  </a:path>
                </a:pathLst>
              </a:custGeom>
              <a:solidFill>
                <a:srgbClr val="000000"/>
              </a:solidFill>
              <a:ln w="9525" cap="flat">
                <a:noFill/>
                <a:prstDash val="solid"/>
                <a:miter/>
              </a:ln>
            </p:spPr>
            <p:txBody>
              <a:bodyPr rtlCol="0" anchor="ctr"/>
              <a:lstStyle/>
              <a:p>
                <a:endParaRPr lang="fi-FI"/>
              </a:p>
            </p:txBody>
          </p:sp>
          <p:sp>
            <p:nvSpPr>
              <p:cNvPr id="94" name="Freeform: Shape 93">
                <a:extLst>
                  <a:ext uri="{FF2B5EF4-FFF2-40B4-BE49-F238E27FC236}">
                    <a16:creationId xmlns:a16="http://schemas.microsoft.com/office/drawing/2014/main" id="{17D7CF8E-F162-40C7-4FBA-F04A03F067A6}"/>
                  </a:ext>
                </a:extLst>
              </p:cNvPr>
              <p:cNvSpPr/>
              <p:nvPr/>
            </p:nvSpPr>
            <p:spPr>
              <a:xfrm>
                <a:off x="7970519" y="1125934"/>
                <a:ext cx="166696" cy="203683"/>
              </a:xfrm>
              <a:custGeom>
                <a:avLst/>
                <a:gdLst>
                  <a:gd name="connsiteX0" fmla="*/ 79682 w 166696"/>
                  <a:gd name="connsiteY0" fmla="*/ 187015 h 203683"/>
                  <a:gd name="connsiteX1" fmla="*/ 103209 w 166696"/>
                  <a:gd name="connsiteY1" fmla="*/ 140628 h 203683"/>
                  <a:gd name="connsiteX2" fmla="*/ 130832 w 166696"/>
                  <a:gd name="connsiteY2" fmla="*/ 90241 h 203683"/>
                  <a:gd name="connsiteX3" fmla="*/ 127402 w 166696"/>
                  <a:gd name="connsiteY3" fmla="*/ 62999 h 203683"/>
                  <a:gd name="connsiteX4" fmla="*/ 126926 w 166696"/>
                  <a:gd name="connsiteY4" fmla="*/ 62619 h 203683"/>
                  <a:gd name="connsiteX5" fmla="*/ 126164 w 166696"/>
                  <a:gd name="connsiteY5" fmla="*/ 62047 h 203683"/>
                  <a:gd name="connsiteX6" fmla="*/ 155787 w 166696"/>
                  <a:gd name="connsiteY6" fmla="*/ 42902 h 203683"/>
                  <a:gd name="connsiteX7" fmla="*/ 161883 w 166696"/>
                  <a:gd name="connsiteY7" fmla="*/ 37377 h 203683"/>
                  <a:gd name="connsiteX8" fmla="*/ 157692 w 166696"/>
                  <a:gd name="connsiteY8" fmla="*/ 4802 h 203683"/>
                  <a:gd name="connsiteX9" fmla="*/ 131879 w 166696"/>
                  <a:gd name="connsiteY9" fmla="*/ 3087 h 203683"/>
                  <a:gd name="connsiteX10" fmla="*/ 67871 w 166696"/>
                  <a:gd name="connsiteY10" fmla="*/ 38996 h 203683"/>
                  <a:gd name="connsiteX11" fmla="*/ 19485 w 166696"/>
                  <a:gd name="connsiteY11" fmla="*/ 111577 h 203683"/>
                  <a:gd name="connsiteX12" fmla="*/ 1196 w 166696"/>
                  <a:gd name="connsiteY12" fmla="*/ 149868 h 203683"/>
                  <a:gd name="connsiteX13" fmla="*/ 2434 w 166696"/>
                  <a:gd name="connsiteY13" fmla="*/ 158345 h 203683"/>
                  <a:gd name="connsiteX14" fmla="*/ 2434 w 166696"/>
                  <a:gd name="connsiteY14" fmla="*/ 158345 h 203683"/>
                  <a:gd name="connsiteX15" fmla="*/ 60537 w 166696"/>
                  <a:gd name="connsiteY15" fmla="*/ 202446 h 203683"/>
                  <a:gd name="connsiteX16" fmla="*/ 68919 w 166696"/>
                  <a:gd name="connsiteY16" fmla="*/ 201398 h 203683"/>
                  <a:gd name="connsiteX17" fmla="*/ 74634 w 166696"/>
                  <a:gd name="connsiteY17" fmla="*/ 193873 h 203683"/>
                  <a:gd name="connsiteX18" fmla="*/ 79873 w 166696"/>
                  <a:gd name="connsiteY18" fmla="*/ 187015 h 203683"/>
                  <a:gd name="connsiteX19" fmla="*/ 64728 w 166696"/>
                  <a:gd name="connsiteY19" fmla="*/ 186539 h 203683"/>
                  <a:gd name="connsiteX20" fmla="*/ 62823 w 166696"/>
                  <a:gd name="connsiteY20" fmla="*/ 189110 h 203683"/>
                  <a:gd name="connsiteX21" fmla="*/ 14436 w 166696"/>
                  <a:gd name="connsiteY21" fmla="*/ 152154 h 203683"/>
                  <a:gd name="connsiteX22" fmla="*/ 31200 w 166696"/>
                  <a:gd name="connsiteY22" fmla="*/ 114244 h 203683"/>
                  <a:gd name="connsiteX23" fmla="*/ 73587 w 166696"/>
                  <a:gd name="connsiteY23" fmla="*/ 49474 h 203683"/>
                  <a:gd name="connsiteX24" fmla="*/ 137594 w 166696"/>
                  <a:gd name="connsiteY24" fmla="*/ 13565 h 203683"/>
                  <a:gd name="connsiteX25" fmla="*/ 152453 w 166696"/>
                  <a:gd name="connsiteY25" fmla="*/ 17279 h 203683"/>
                  <a:gd name="connsiteX26" fmla="*/ 151977 w 166696"/>
                  <a:gd name="connsiteY26" fmla="*/ 30043 h 203683"/>
                  <a:gd name="connsiteX27" fmla="*/ 149120 w 166696"/>
                  <a:gd name="connsiteY27" fmla="*/ 32615 h 203683"/>
                  <a:gd name="connsiteX28" fmla="*/ 106067 w 166696"/>
                  <a:gd name="connsiteY28" fmla="*/ 60428 h 203683"/>
                  <a:gd name="connsiteX29" fmla="*/ 99209 w 166696"/>
                  <a:gd name="connsiteY29" fmla="*/ 66524 h 203683"/>
                  <a:gd name="connsiteX30" fmla="*/ 81016 w 166696"/>
                  <a:gd name="connsiteY30" fmla="*/ 90717 h 203683"/>
                  <a:gd name="connsiteX31" fmla="*/ 80540 w 166696"/>
                  <a:gd name="connsiteY31" fmla="*/ 99290 h 203683"/>
                  <a:gd name="connsiteX32" fmla="*/ 89112 w 166696"/>
                  <a:gd name="connsiteY32" fmla="*/ 99766 h 203683"/>
                  <a:gd name="connsiteX33" fmla="*/ 90636 w 166696"/>
                  <a:gd name="connsiteY33" fmla="*/ 97575 h 203683"/>
                  <a:gd name="connsiteX34" fmla="*/ 108829 w 166696"/>
                  <a:gd name="connsiteY34" fmla="*/ 73763 h 203683"/>
                  <a:gd name="connsiteX35" fmla="*/ 111591 w 166696"/>
                  <a:gd name="connsiteY35" fmla="*/ 71382 h 203683"/>
                  <a:gd name="connsiteX36" fmla="*/ 112163 w 166696"/>
                  <a:gd name="connsiteY36" fmla="*/ 71096 h 203683"/>
                  <a:gd name="connsiteX37" fmla="*/ 119687 w 166696"/>
                  <a:gd name="connsiteY37" fmla="*/ 72334 h 203683"/>
                  <a:gd name="connsiteX38" fmla="*/ 121783 w 166696"/>
                  <a:gd name="connsiteY38" fmla="*/ 82526 h 203683"/>
                  <a:gd name="connsiteX39" fmla="*/ 121402 w 166696"/>
                  <a:gd name="connsiteY39" fmla="*/ 83002 h 203683"/>
                  <a:gd name="connsiteX40" fmla="*/ 91779 w 166696"/>
                  <a:gd name="connsiteY40" fmla="*/ 137485 h 203683"/>
                  <a:gd name="connsiteX41" fmla="*/ 70252 w 166696"/>
                  <a:gd name="connsiteY41" fmla="*/ 179871 h 203683"/>
                  <a:gd name="connsiteX42" fmla="*/ 64918 w 166696"/>
                  <a:gd name="connsiteY42" fmla="*/ 186729 h 2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6696" h="203683">
                    <a:moveTo>
                      <a:pt x="79682" y="187015"/>
                    </a:moveTo>
                    <a:cubicBezTo>
                      <a:pt x="90255" y="173108"/>
                      <a:pt x="98256" y="157392"/>
                      <a:pt x="103209" y="140628"/>
                    </a:cubicBezTo>
                    <a:cubicBezTo>
                      <a:pt x="108924" y="122150"/>
                      <a:pt x="118354" y="105005"/>
                      <a:pt x="130832" y="90241"/>
                    </a:cubicBezTo>
                    <a:cubicBezTo>
                      <a:pt x="137404" y="81764"/>
                      <a:pt x="135880" y="69572"/>
                      <a:pt x="127402" y="62999"/>
                    </a:cubicBezTo>
                    <a:cubicBezTo>
                      <a:pt x="127212" y="62904"/>
                      <a:pt x="127117" y="62809"/>
                      <a:pt x="126926" y="62619"/>
                    </a:cubicBezTo>
                    <a:lnTo>
                      <a:pt x="126164" y="62047"/>
                    </a:lnTo>
                    <a:lnTo>
                      <a:pt x="155787" y="42902"/>
                    </a:lnTo>
                    <a:cubicBezTo>
                      <a:pt x="158169" y="41473"/>
                      <a:pt x="160168" y="39568"/>
                      <a:pt x="161883" y="37377"/>
                    </a:cubicBezTo>
                    <a:cubicBezTo>
                      <a:pt x="169693" y="27185"/>
                      <a:pt x="167788" y="12612"/>
                      <a:pt x="157692" y="4802"/>
                    </a:cubicBezTo>
                    <a:cubicBezTo>
                      <a:pt x="150263" y="-913"/>
                      <a:pt x="140071" y="-1580"/>
                      <a:pt x="131879" y="3087"/>
                    </a:cubicBezTo>
                    <a:lnTo>
                      <a:pt x="67871" y="38996"/>
                    </a:lnTo>
                    <a:cubicBezTo>
                      <a:pt x="38820" y="55475"/>
                      <a:pt x="25485" y="87383"/>
                      <a:pt x="19485" y="111577"/>
                    </a:cubicBezTo>
                    <a:cubicBezTo>
                      <a:pt x="16151" y="125483"/>
                      <a:pt x="9960" y="138533"/>
                      <a:pt x="1196" y="149868"/>
                    </a:cubicBezTo>
                    <a:cubicBezTo>
                      <a:pt x="-804" y="152534"/>
                      <a:pt x="-232" y="156345"/>
                      <a:pt x="2434" y="158345"/>
                    </a:cubicBezTo>
                    <a:lnTo>
                      <a:pt x="2434" y="158345"/>
                    </a:lnTo>
                    <a:lnTo>
                      <a:pt x="60537" y="202446"/>
                    </a:lnTo>
                    <a:cubicBezTo>
                      <a:pt x="63109" y="204446"/>
                      <a:pt x="66919" y="203970"/>
                      <a:pt x="68919" y="201398"/>
                    </a:cubicBezTo>
                    <a:lnTo>
                      <a:pt x="74634" y="193873"/>
                    </a:lnTo>
                    <a:lnTo>
                      <a:pt x="79873" y="187015"/>
                    </a:lnTo>
                    <a:close/>
                    <a:moveTo>
                      <a:pt x="64728" y="186539"/>
                    </a:moveTo>
                    <a:lnTo>
                      <a:pt x="62823" y="189110"/>
                    </a:lnTo>
                    <a:lnTo>
                      <a:pt x="14436" y="152154"/>
                    </a:lnTo>
                    <a:cubicBezTo>
                      <a:pt x="22247" y="140628"/>
                      <a:pt x="27961" y="127770"/>
                      <a:pt x="31200" y="114244"/>
                    </a:cubicBezTo>
                    <a:cubicBezTo>
                      <a:pt x="35677" y="96527"/>
                      <a:pt x="47202" y="64619"/>
                      <a:pt x="73587" y="49474"/>
                    </a:cubicBezTo>
                    <a:lnTo>
                      <a:pt x="137594" y="13565"/>
                    </a:lnTo>
                    <a:cubicBezTo>
                      <a:pt x="142738" y="10707"/>
                      <a:pt x="149215" y="12326"/>
                      <a:pt x="152453" y="17279"/>
                    </a:cubicBezTo>
                    <a:cubicBezTo>
                      <a:pt x="154930" y="21185"/>
                      <a:pt x="154739" y="26328"/>
                      <a:pt x="151977" y="30043"/>
                    </a:cubicBezTo>
                    <a:cubicBezTo>
                      <a:pt x="151215" y="31091"/>
                      <a:pt x="150167" y="31948"/>
                      <a:pt x="149120" y="32615"/>
                    </a:cubicBezTo>
                    <a:lnTo>
                      <a:pt x="106067" y="60428"/>
                    </a:lnTo>
                    <a:cubicBezTo>
                      <a:pt x="103400" y="61952"/>
                      <a:pt x="101019" y="64047"/>
                      <a:pt x="99209" y="66524"/>
                    </a:cubicBezTo>
                    <a:lnTo>
                      <a:pt x="81016" y="90717"/>
                    </a:lnTo>
                    <a:cubicBezTo>
                      <a:pt x="78539" y="92908"/>
                      <a:pt x="78349" y="96813"/>
                      <a:pt x="80540" y="99290"/>
                    </a:cubicBezTo>
                    <a:cubicBezTo>
                      <a:pt x="82730" y="101766"/>
                      <a:pt x="86636" y="101957"/>
                      <a:pt x="89112" y="99766"/>
                    </a:cubicBezTo>
                    <a:cubicBezTo>
                      <a:pt x="89779" y="99195"/>
                      <a:pt x="90351" y="98432"/>
                      <a:pt x="90636" y="97575"/>
                    </a:cubicBezTo>
                    <a:lnTo>
                      <a:pt x="108829" y="73763"/>
                    </a:lnTo>
                    <a:cubicBezTo>
                      <a:pt x="109591" y="72810"/>
                      <a:pt x="110544" y="71953"/>
                      <a:pt x="111591" y="71382"/>
                    </a:cubicBezTo>
                    <a:lnTo>
                      <a:pt x="112163" y="71096"/>
                    </a:lnTo>
                    <a:cubicBezTo>
                      <a:pt x="114735" y="70143"/>
                      <a:pt x="117497" y="70620"/>
                      <a:pt x="119687" y="72334"/>
                    </a:cubicBezTo>
                    <a:cubicBezTo>
                      <a:pt x="123021" y="74525"/>
                      <a:pt x="123974" y="79097"/>
                      <a:pt x="121783" y="82526"/>
                    </a:cubicBezTo>
                    <a:cubicBezTo>
                      <a:pt x="121688" y="82716"/>
                      <a:pt x="121592" y="82907"/>
                      <a:pt x="121402" y="83002"/>
                    </a:cubicBezTo>
                    <a:cubicBezTo>
                      <a:pt x="107972" y="99004"/>
                      <a:pt x="97971" y="117482"/>
                      <a:pt x="91779" y="137485"/>
                    </a:cubicBezTo>
                    <a:cubicBezTo>
                      <a:pt x="87207" y="152820"/>
                      <a:pt x="79873" y="167108"/>
                      <a:pt x="70252" y="179871"/>
                    </a:cubicBezTo>
                    <a:cubicBezTo>
                      <a:pt x="69776" y="180252"/>
                      <a:pt x="67395" y="183586"/>
                      <a:pt x="64918" y="186729"/>
                    </a:cubicBezTo>
                    <a:close/>
                  </a:path>
                </a:pathLst>
              </a:custGeom>
              <a:solidFill>
                <a:srgbClr val="000000"/>
              </a:solidFill>
              <a:ln w="9525" cap="flat">
                <a:noFill/>
                <a:prstDash val="solid"/>
                <a:miter/>
              </a:ln>
            </p:spPr>
            <p:txBody>
              <a:bodyPr rtlCol="0" anchor="ctr"/>
              <a:lstStyle/>
              <a:p>
                <a:endParaRPr lang="fi-FI"/>
              </a:p>
            </p:txBody>
          </p:sp>
          <p:sp>
            <p:nvSpPr>
              <p:cNvPr id="95" name="Freeform: Shape 94">
                <a:extLst>
                  <a:ext uri="{FF2B5EF4-FFF2-40B4-BE49-F238E27FC236}">
                    <a16:creationId xmlns:a16="http://schemas.microsoft.com/office/drawing/2014/main" id="{0F39364C-E1A8-7EFA-8086-C0079BC5F9F5}"/>
                  </a:ext>
                </a:extLst>
              </p:cNvPr>
              <p:cNvSpPr/>
              <p:nvPr/>
            </p:nvSpPr>
            <p:spPr>
              <a:xfrm>
                <a:off x="8174898" y="1105661"/>
                <a:ext cx="146384" cy="211288"/>
              </a:xfrm>
              <a:custGeom>
                <a:avLst/>
                <a:gdLst>
                  <a:gd name="connsiteX0" fmla="*/ 144765 w 146384"/>
                  <a:gd name="connsiteY0" fmla="*/ 114705 h 211288"/>
                  <a:gd name="connsiteX1" fmla="*/ 103617 w 146384"/>
                  <a:gd name="connsiteY1" fmla="*/ 37838 h 211288"/>
                  <a:gd name="connsiteX2" fmla="*/ 78186 w 146384"/>
                  <a:gd name="connsiteY2" fmla="*/ 3739 h 211288"/>
                  <a:gd name="connsiteX3" fmla="*/ 74756 w 146384"/>
                  <a:gd name="connsiteY3" fmla="*/ 500 h 211288"/>
                  <a:gd name="connsiteX4" fmla="*/ 70089 w 146384"/>
                  <a:gd name="connsiteY4" fmla="*/ 500 h 211288"/>
                  <a:gd name="connsiteX5" fmla="*/ 3509 w 146384"/>
                  <a:gd name="connsiteY5" fmla="*/ 31171 h 211288"/>
                  <a:gd name="connsiteX6" fmla="*/ 461 w 146384"/>
                  <a:gd name="connsiteY6" fmla="*/ 38981 h 211288"/>
                  <a:gd name="connsiteX7" fmla="*/ 4652 w 146384"/>
                  <a:gd name="connsiteY7" fmla="*/ 48030 h 211288"/>
                  <a:gd name="connsiteX8" fmla="*/ 7987 w 146384"/>
                  <a:gd name="connsiteY8" fmla="*/ 55364 h 211288"/>
                  <a:gd name="connsiteX9" fmla="*/ 38276 w 146384"/>
                  <a:gd name="connsiteY9" fmla="*/ 97750 h 211288"/>
                  <a:gd name="connsiteX10" fmla="*/ 69804 w 146384"/>
                  <a:gd name="connsiteY10" fmla="*/ 145756 h 211288"/>
                  <a:gd name="connsiteX11" fmla="*/ 95616 w 146384"/>
                  <a:gd name="connsiteY11" fmla="*/ 155377 h 211288"/>
                  <a:gd name="connsiteX12" fmla="*/ 96093 w 146384"/>
                  <a:gd name="connsiteY12" fmla="*/ 155186 h 211288"/>
                  <a:gd name="connsiteX13" fmla="*/ 97045 w 146384"/>
                  <a:gd name="connsiteY13" fmla="*/ 154710 h 211288"/>
                  <a:gd name="connsiteX14" fmla="*/ 99998 w 146384"/>
                  <a:gd name="connsiteY14" fmla="*/ 189857 h 211288"/>
                  <a:gd name="connsiteX15" fmla="*/ 102093 w 146384"/>
                  <a:gd name="connsiteY15" fmla="*/ 197763 h 211288"/>
                  <a:gd name="connsiteX16" fmla="*/ 123239 w 146384"/>
                  <a:gd name="connsiteY16" fmla="*/ 211288 h 211288"/>
                  <a:gd name="connsiteX17" fmla="*/ 124953 w 146384"/>
                  <a:gd name="connsiteY17" fmla="*/ 211288 h 211288"/>
                  <a:gd name="connsiteX18" fmla="*/ 146384 w 146384"/>
                  <a:gd name="connsiteY18" fmla="*/ 188143 h 211288"/>
                  <a:gd name="connsiteX19" fmla="*/ 144765 w 146384"/>
                  <a:gd name="connsiteY19" fmla="*/ 114705 h 211288"/>
                  <a:gd name="connsiteX20" fmla="*/ 124001 w 146384"/>
                  <a:gd name="connsiteY20" fmla="*/ 199477 h 211288"/>
                  <a:gd name="connsiteX21" fmla="*/ 112952 w 146384"/>
                  <a:gd name="connsiteY21" fmla="*/ 193096 h 211288"/>
                  <a:gd name="connsiteX22" fmla="*/ 111999 w 146384"/>
                  <a:gd name="connsiteY22" fmla="*/ 189381 h 211288"/>
                  <a:gd name="connsiteX23" fmla="*/ 107713 w 146384"/>
                  <a:gd name="connsiteY23" fmla="*/ 138136 h 211288"/>
                  <a:gd name="connsiteX24" fmla="*/ 105808 w 146384"/>
                  <a:gd name="connsiteY24" fmla="*/ 129373 h 211288"/>
                  <a:gd name="connsiteX25" fmla="*/ 93140 w 146384"/>
                  <a:gd name="connsiteY25" fmla="*/ 102322 h 211288"/>
                  <a:gd name="connsiteX26" fmla="*/ 85139 w 146384"/>
                  <a:gd name="connsiteY26" fmla="*/ 99370 h 211288"/>
                  <a:gd name="connsiteX27" fmla="*/ 82186 w 146384"/>
                  <a:gd name="connsiteY27" fmla="*/ 107371 h 211288"/>
                  <a:gd name="connsiteX28" fmla="*/ 82186 w 146384"/>
                  <a:gd name="connsiteY28" fmla="*/ 107371 h 211288"/>
                  <a:gd name="connsiteX29" fmla="*/ 95235 w 146384"/>
                  <a:gd name="connsiteY29" fmla="*/ 134326 h 211288"/>
                  <a:gd name="connsiteX30" fmla="*/ 94854 w 146384"/>
                  <a:gd name="connsiteY30" fmla="*/ 134326 h 211288"/>
                  <a:gd name="connsiteX31" fmla="*/ 95616 w 146384"/>
                  <a:gd name="connsiteY31" fmla="*/ 137851 h 211288"/>
                  <a:gd name="connsiteX32" fmla="*/ 95616 w 146384"/>
                  <a:gd name="connsiteY32" fmla="*/ 138613 h 211288"/>
                  <a:gd name="connsiteX33" fmla="*/ 91044 w 146384"/>
                  <a:gd name="connsiteY33" fmla="*/ 144709 h 211288"/>
                  <a:gd name="connsiteX34" fmla="*/ 81138 w 146384"/>
                  <a:gd name="connsiteY34" fmla="*/ 141756 h 211288"/>
                  <a:gd name="connsiteX35" fmla="*/ 80852 w 146384"/>
                  <a:gd name="connsiteY35" fmla="*/ 141280 h 211288"/>
                  <a:gd name="connsiteX36" fmla="*/ 46753 w 146384"/>
                  <a:gd name="connsiteY36" fmla="*/ 89559 h 211288"/>
                  <a:gd name="connsiteX37" fmla="*/ 19321 w 146384"/>
                  <a:gd name="connsiteY37" fmla="*/ 50792 h 211288"/>
                  <a:gd name="connsiteX38" fmla="*/ 15892 w 146384"/>
                  <a:gd name="connsiteY38" fmla="*/ 43363 h 211288"/>
                  <a:gd name="connsiteX39" fmla="*/ 14273 w 146384"/>
                  <a:gd name="connsiteY39" fmla="*/ 39934 h 211288"/>
                  <a:gd name="connsiteX40" fmla="*/ 69804 w 146384"/>
                  <a:gd name="connsiteY40" fmla="*/ 14311 h 211288"/>
                  <a:gd name="connsiteX41" fmla="*/ 95426 w 146384"/>
                  <a:gd name="connsiteY41" fmla="*/ 46887 h 211288"/>
                  <a:gd name="connsiteX42" fmla="*/ 132478 w 146384"/>
                  <a:gd name="connsiteY42" fmla="*/ 114991 h 211288"/>
                  <a:gd name="connsiteX43" fmla="*/ 134193 w 146384"/>
                  <a:gd name="connsiteY43" fmla="*/ 188143 h 211288"/>
                  <a:gd name="connsiteX44" fmla="*/ 123906 w 146384"/>
                  <a:gd name="connsiteY44" fmla="*/ 199668 h 211288"/>
                  <a:gd name="connsiteX45" fmla="*/ 123906 w 146384"/>
                  <a:gd name="connsiteY45" fmla="*/ 199382 h 21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6384" h="211288">
                    <a:moveTo>
                      <a:pt x="144765" y="114705"/>
                    </a:moveTo>
                    <a:cubicBezTo>
                      <a:pt x="143813" y="81272"/>
                      <a:pt x="121905" y="54507"/>
                      <a:pt x="103617" y="37838"/>
                    </a:cubicBezTo>
                    <a:cubicBezTo>
                      <a:pt x="92854" y="28408"/>
                      <a:pt x="84187" y="16788"/>
                      <a:pt x="78186" y="3739"/>
                    </a:cubicBezTo>
                    <a:cubicBezTo>
                      <a:pt x="77519" y="2215"/>
                      <a:pt x="76281" y="1072"/>
                      <a:pt x="74756" y="500"/>
                    </a:cubicBezTo>
                    <a:cubicBezTo>
                      <a:pt x="73233" y="-167"/>
                      <a:pt x="71613" y="-167"/>
                      <a:pt x="70089" y="500"/>
                    </a:cubicBezTo>
                    <a:lnTo>
                      <a:pt x="3509" y="31171"/>
                    </a:lnTo>
                    <a:cubicBezTo>
                      <a:pt x="557" y="32504"/>
                      <a:pt x="-777" y="36028"/>
                      <a:pt x="461" y="38981"/>
                    </a:cubicBezTo>
                    <a:lnTo>
                      <a:pt x="4652" y="48030"/>
                    </a:lnTo>
                    <a:cubicBezTo>
                      <a:pt x="6272" y="51459"/>
                      <a:pt x="7701" y="54602"/>
                      <a:pt x="7987" y="55364"/>
                    </a:cubicBezTo>
                    <a:cubicBezTo>
                      <a:pt x="15416" y="71176"/>
                      <a:pt x="25703" y="85558"/>
                      <a:pt x="38276" y="97750"/>
                    </a:cubicBezTo>
                    <a:cubicBezTo>
                      <a:pt x="51897" y="111466"/>
                      <a:pt x="62565" y="127849"/>
                      <a:pt x="69804" y="145756"/>
                    </a:cubicBezTo>
                    <a:cubicBezTo>
                      <a:pt x="74280" y="155567"/>
                      <a:pt x="85806" y="159853"/>
                      <a:pt x="95616" y="155377"/>
                    </a:cubicBezTo>
                    <a:cubicBezTo>
                      <a:pt x="95807" y="155377"/>
                      <a:pt x="95902" y="155281"/>
                      <a:pt x="96093" y="155186"/>
                    </a:cubicBezTo>
                    <a:lnTo>
                      <a:pt x="97045" y="154710"/>
                    </a:lnTo>
                    <a:lnTo>
                      <a:pt x="99998" y="189857"/>
                    </a:lnTo>
                    <a:cubicBezTo>
                      <a:pt x="100188" y="192619"/>
                      <a:pt x="100950" y="195286"/>
                      <a:pt x="102093" y="197763"/>
                    </a:cubicBezTo>
                    <a:cubicBezTo>
                      <a:pt x="105903" y="205954"/>
                      <a:pt x="114190" y="211193"/>
                      <a:pt x="123239" y="211288"/>
                    </a:cubicBezTo>
                    <a:lnTo>
                      <a:pt x="124953" y="211288"/>
                    </a:lnTo>
                    <a:cubicBezTo>
                      <a:pt x="137050" y="210336"/>
                      <a:pt x="146384" y="200239"/>
                      <a:pt x="146384" y="188143"/>
                    </a:cubicBezTo>
                    <a:lnTo>
                      <a:pt x="144765" y="114705"/>
                    </a:lnTo>
                    <a:close/>
                    <a:moveTo>
                      <a:pt x="124001" y="199477"/>
                    </a:moveTo>
                    <a:cubicBezTo>
                      <a:pt x="119334" y="199858"/>
                      <a:pt x="114952" y="197287"/>
                      <a:pt x="112952" y="193096"/>
                    </a:cubicBezTo>
                    <a:cubicBezTo>
                      <a:pt x="112380" y="191953"/>
                      <a:pt x="112095" y="190619"/>
                      <a:pt x="111999" y="189381"/>
                    </a:cubicBezTo>
                    <a:lnTo>
                      <a:pt x="107713" y="138136"/>
                    </a:lnTo>
                    <a:cubicBezTo>
                      <a:pt x="107713" y="135088"/>
                      <a:pt x="107046" y="132136"/>
                      <a:pt x="105808" y="129373"/>
                    </a:cubicBezTo>
                    <a:lnTo>
                      <a:pt x="93140" y="102322"/>
                    </a:lnTo>
                    <a:cubicBezTo>
                      <a:pt x="91711" y="99274"/>
                      <a:pt x="88187" y="97941"/>
                      <a:pt x="85139" y="99370"/>
                    </a:cubicBezTo>
                    <a:cubicBezTo>
                      <a:pt x="82091" y="100798"/>
                      <a:pt x="80757" y="104323"/>
                      <a:pt x="82186" y="107371"/>
                    </a:cubicBezTo>
                    <a:cubicBezTo>
                      <a:pt x="82186" y="107371"/>
                      <a:pt x="82186" y="107371"/>
                      <a:pt x="82186" y="107371"/>
                    </a:cubicBezTo>
                    <a:cubicBezTo>
                      <a:pt x="89139" y="122420"/>
                      <a:pt x="92759" y="130326"/>
                      <a:pt x="95235" y="134326"/>
                    </a:cubicBezTo>
                    <a:lnTo>
                      <a:pt x="94854" y="134326"/>
                    </a:lnTo>
                    <a:cubicBezTo>
                      <a:pt x="95331" y="135469"/>
                      <a:pt x="95616" y="136612"/>
                      <a:pt x="95616" y="137851"/>
                    </a:cubicBezTo>
                    <a:lnTo>
                      <a:pt x="95616" y="138613"/>
                    </a:lnTo>
                    <a:cubicBezTo>
                      <a:pt x="95235" y="141280"/>
                      <a:pt x="93521" y="143566"/>
                      <a:pt x="91044" y="144709"/>
                    </a:cubicBezTo>
                    <a:cubicBezTo>
                      <a:pt x="87520" y="146614"/>
                      <a:pt x="83043" y="145280"/>
                      <a:pt x="81138" y="141756"/>
                    </a:cubicBezTo>
                    <a:cubicBezTo>
                      <a:pt x="81138" y="141565"/>
                      <a:pt x="80948" y="141470"/>
                      <a:pt x="80852" y="141280"/>
                    </a:cubicBezTo>
                    <a:cubicBezTo>
                      <a:pt x="73042" y="121944"/>
                      <a:pt x="61517" y="104323"/>
                      <a:pt x="46753" y="89559"/>
                    </a:cubicBezTo>
                    <a:cubicBezTo>
                      <a:pt x="35323" y="78415"/>
                      <a:pt x="25988" y="65270"/>
                      <a:pt x="19321" y="50792"/>
                    </a:cubicBezTo>
                    <a:lnTo>
                      <a:pt x="15892" y="43363"/>
                    </a:lnTo>
                    <a:lnTo>
                      <a:pt x="14273" y="39934"/>
                    </a:lnTo>
                    <a:lnTo>
                      <a:pt x="69804" y="14311"/>
                    </a:lnTo>
                    <a:cubicBezTo>
                      <a:pt x="76281" y="26694"/>
                      <a:pt x="84948" y="37743"/>
                      <a:pt x="95426" y="46887"/>
                    </a:cubicBezTo>
                    <a:cubicBezTo>
                      <a:pt x="108951" y="58984"/>
                      <a:pt x="131716" y="84320"/>
                      <a:pt x="132478" y="114991"/>
                    </a:cubicBezTo>
                    <a:lnTo>
                      <a:pt x="134193" y="188143"/>
                    </a:lnTo>
                    <a:cubicBezTo>
                      <a:pt x="134478" y="194143"/>
                      <a:pt x="129906" y="199192"/>
                      <a:pt x="123906" y="199668"/>
                    </a:cubicBezTo>
                    <a:lnTo>
                      <a:pt x="123906" y="199382"/>
                    </a:lnTo>
                    <a:close/>
                  </a:path>
                </a:pathLst>
              </a:custGeom>
              <a:solidFill>
                <a:srgbClr val="000000"/>
              </a:solidFill>
              <a:ln w="9525" cap="flat">
                <a:noFill/>
                <a:prstDash val="solid"/>
                <a:miter/>
              </a:ln>
            </p:spPr>
            <p:txBody>
              <a:bodyPr rtlCol="0" anchor="ctr"/>
              <a:lstStyle/>
              <a:p>
                <a:endParaRPr lang="fi-FI"/>
              </a:p>
            </p:txBody>
          </p:sp>
          <p:sp>
            <p:nvSpPr>
              <p:cNvPr id="96" name="Freeform: Shape 95">
                <a:extLst>
                  <a:ext uri="{FF2B5EF4-FFF2-40B4-BE49-F238E27FC236}">
                    <a16:creationId xmlns:a16="http://schemas.microsoft.com/office/drawing/2014/main" id="{F69E378F-7206-284B-D630-3E63621F2193}"/>
                  </a:ext>
                </a:extLst>
              </p:cNvPr>
              <p:cNvSpPr/>
              <p:nvPr/>
            </p:nvSpPr>
            <p:spPr>
              <a:xfrm>
                <a:off x="8103827" y="1229212"/>
                <a:ext cx="120408" cy="105167"/>
              </a:xfrm>
              <a:custGeom>
                <a:avLst/>
                <a:gdLst>
                  <a:gd name="connsiteX0" fmla="*/ 9620 w 120408"/>
                  <a:gd name="connsiteY0" fmla="*/ 57162 h 105167"/>
                  <a:gd name="connsiteX1" fmla="*/ 55817 w 120408"/>
                  <a:gd name="connsiteY1" fmla="*/ 103358 h 105167"/>
                  <a:gd name="connsiteX2" fmla="*/ 60103 w 120408"/>
                  <a:gd name="connsiteY2" fmla="*/ 105168 h 105167"/>
                  <a:gd name="connsiteX3" fmla="*/ 64389 w 120408"/>
                  <a:gd name="connsiteY3" fmla="*/ 103358 h 105167"/>
                  <a:gd name="connsiteX4" fmla="*/ 110586 w 120408"/>
                  <a:gd name="connsiteY4" fmla="*/ 57162 h 105167"/>
                  <a:gd name="connsiteX5" fmla="*/ 110586 w 120408"/>
                  <a:gd name="connsiteY5" fmla="*/ 9823 h 105167"/>
                  <a:gd name="connsiteX6" fmla="*/ 63246 w 120408"/>
                  <a:gd name="connsiteY6" fmla="*/ 9823 h 105167"/>
                  <a:gd name="connsiteX7" fmla="*/ 57150 w 120408"/>
                  <a:gd name="connsiteY7" fmla="*/ 9823 h 105167"/>
                  <a:gd name="connsiteX8" fmla="*/ 33528 w 120408"/>
                  <a:gd name="connsiteY8" fmla="*/ 12 h 105167"/>
                  <a:gd name="connsiteX9" fmla="*/ 33528 w 120408"/>
                  <a:gd name="connsiteY9" fmla="*/ 12 h 105167"/>
                  <a:gd name="connsiteX10" fmla="*/ 0 w 120408"/>
                  <a:gd name="connsiteY10" fmla="*/ 33540 h 105167"/>
                  <a:gd name="connsiteX11" fmla="*/ 9811 w 120408"/>
                  <a:gd name="connsiteY11" fmla="*/ 57162 h 105167"/>
                  <a:gd name="connsiteX12" fmla="*/ 9525 w 120408"/>
                  <a:gd name="connsiteY12" fmla="*/ 57162 h 105167"/>
                  <a:gd name="connsiteX13" fmla="*/ 18193 w 120408"/>
                  <a:gd name="connsiteY13" fmla="*/ 18395 h 105167"/>
                  <a:gd name="connsiteX14" fmla="*/ 33338 w 120408"/>
                  <a:gd name="connsiteY14" fmla="*/ 12299 h 105167"/>
                  <a:gd name="connsiteX15" fmla="*/ 33338 w 120408"/>
                  <a:gd name="connsiteY15" fmla="*/ 12299 h 105167"/>
                  <a:gd name="connsiteX16" fmla="*/ 48387 w 120408"/>
                  <a:gd name="connsiteY16" fmla="*/ 18395 h 105167"/>
                  <a:gd name="connsiteX17" fmla="*/ 71819 w 120408"/>
                  <a:gd name="connsiteY17" fmla="*/ 18395 h 105167"/>
                  <a:gd name="connsiteX18" fmla="*/ 71819 w 120408"/>
                  <a:gd name="connsiteY18" fmla="*/ 18395 h 105167"/>
                  <a:gd name="connsiteX19" fmla="*/ 102108 w 120408"/>
                  <a:gd name="connsiteY19" fmla="*/ 18395 h 105167"/>
                  <a:gd name="connsiteX20" fmla="*/ 102108 w 120408"/>
                  <a:gd name="connsiteY20" fmla="*/ 48685 h 105167"/>
                  <a:gd name="connsiteX21" fmla="*/ 60198 w 120408"/>
                  <a:gd name="connsiteY21" fmla="*/ 90595 h 105167"/>
                  <a:gd name="connsiteX22" fmla="*/ 18288 w 120408"/>
                  <a:gd name="connsiteY22" fmla="*/ 48685 h 105167"/>
                  <a:gd name="connsiteX23" fmla="*/ 18288 w 120408"/>
                  <a:gd name="connsiteY23" fmla="*/ 18586 h 105167"/>
                  <a:gd name="connsiteX24" fmla="*/ 18288 w 120408"/>
                  <a:gd name="connsiteY24" fmla="*/ 18586 h 10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408" h="105167">
                    <a:moveTo>
                      <a:pt x="9620" y="57162"/>
                    </a:moveTo>
                    <a:lnTo>
                      <a:pt x="55817" y="103358"/>
                    </a:lnTo>
                    <a:cubicBezTo>
                      <a:pt x="56960" y="104501"/>
                      <a:pt x="58484" y="105168"/>
                      <a:pt x="60103" y="105168"/>
                    </a:cubicBezTo>
                    <a:cubicBezTo>
                      <a:pt x="61722" y="105168"/>
                      <a:pt x="63246" y="104501"/>
                      <a:pt x="64389" y="103358"/>
                    </a:cubicBezTo>
                    <a:lnTo>
                      <a:pt x="110586" y="57162"/>
                    </a:lnTo>
                    <a:cubicBezTo>
                      <a:pt x="123635" y="44113"/>
                      <a:pt x="123730" y="22872"/>
                      <a:pt x="110586" y="9823"/>
                    </a:cubicBezTo>
                    <a:cubicBezTo>
                      <a:pt x="97536" y="-3227"/>
                      <a:pt x="76295" y="-3322"/>
                      <a:pt x="63246" y="9823"/>
                    </a:cubicBezTo>
                    <a:cubicBezTo>
                      <a:pt x="61532" y="11442"/>
                      <a:pt x="58864" y="11442"/>
                      <a:pt x="57150" y="9823"/>
                    </a:cubicBezTo>
                    <a:cubicBezTo>
                      <a:pt x="50864" y="3536"/>
                      <a:pt x="42386" y="12"/>
                      <a:pt x="33528" y="12"/>
                    </a:cubicBezTo>
                    <a:lnTo>
                      <a:pt x="33528" y="12"/>
                    </a:lnTo>
                    <a:cubicBezTo>
                      <a:pt x="15050" y="12"/>
                      <a:pt x="0" y="15061"/>
                      <a:pt x="0" y="33540"/>
                    </a:cubicBezTo>
                    <a:cubicBezTo>
                      <a:pt x="0" y="42398"/>
                      <a:pt x="3524" y="50875"/>
                      <a:pt x="9811" y="57162"/>
                    </a:cubicBezTo>
                    <a:lnTo>
                      <a:pt x="9525" y="57162"/>
                    </a:lnTo>
                    <a:close/>
                    <a:moveTo>
                      <a:pt x="18193" y="18395"/>
                    </a:moveTo>
                    <a:cubicBezTo>
                      <a:pt x="22193" y="14395"/>
                      <a:pt x="27718" y="12299"/>
                      <a:pt x="33338" y="12299"/>
                    </a:cubicBezTo>
                    <a:lnTo>
                      <a:pt x="33338" y="12299"/>
                    </a:lnTo>
                    <a:cubicBezTo>
                      <a:pt x="38958" y="12299"/>
                      <a:pt x="44387" y="14395"/>
                      <a:pt x="48387" y="18395"/>
                    </a:cubicBezTo>
                    <a:cubicBezTo>
                      <a:pt x="54864" y="24777"/>
                      <a:pt x="65342" y="24777"/>
                      <a:pt x="71819" y="18395"/>
                    </a:cubicBezTo>
                    <a:lnTo>
                      <a:pt x="71819" y="18395"/>
                    </a:lnTo>
                    <a:cubicBezTo>
                      <a:pt x="80201" y="10013"/>
                      <a:pt x="93726" y="10013"/>
                      <a:pt x="102108" y="18395"/>
                    </a:cubicBezTo>
                    <a:cubicBezTo>
                      <a:pt x="110490" y="26777"/>
                      <a:pt x="110490" y="40303"/>
                      <a:pt x="102108" y="48685"/>
                    </a:cubicBezTo>
                    <a:lnTo>
                      <a:pt x="60198" y="90595"/>
                    </a:lnTo>
                    <a:lnTo>
                      <a:pt x="18288" y="48685"/>
                    </a:lnTo>
                    <a:cubicBezTo>
                      <a:pt x="9906" y="40398"/>
                      <a:pt x="9906" y="26872"/>
                      <a:pt x="18288" y="18586"/>
                    </a:cubicBezTo>
                    <a:cubicBezTo>
                      <a:pt x="18288" y="18586"/>
                      <a:pt x="18288" y="18586"/>
                      <a:pt x="18288" y="18586"/>
                    </a:cubicBezTo>
                    <a:close/>
                  </a:path>
                </a:pathLst>
              </a:custGeom>
              <a:solidFill>
                <a:srgbClr val="000000"/>
              </a:solidFill>
              <a:ln w="9525" cap="flat">
                <a:noFill/>
                <a:prstDash val="solid"/>
                <a:miter/>
              </a:ln>
            </p:spPr>
            <p:txBody>
              <a:bodyPr rtlCol="0" anchor="ctr"/>
              <a:lstStyle/>
              <a:p>
                <a:endParaRPr lang="fi-FI"/>
              </a:p>
            </p:txBody>
          </p:sp>
        </p:grpSp>
      </p:grpSp>
      <p:pic>
        <p:nvPicPr>
          <p:cNvPr id="101" name="Graphic 100">
            <a:extLst>
              <a:ext uri="{FF2B5EF4-FFF2-40B4-BE49-F238E27FC236}">
                <a16:creationId xmlns:a16="http://schemas.microsoft.com/office/drawing/2014/main" id="{71146FAE-E491-080E-F65B-F29436F5BE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0637" y="2348873"/>
            <a:ext cx="2144045" cy="870316"/>
          </a:xfrm>
          <a:prstGeom prst="rect">
            <a:avLst/>
          </a:prstGeom>
        </p:spPr>
      </p:pic>
      <p:sp>
        <p:nvSpPr>
          <p:cNvPr id="23" name="Tekstin paikkamerkki 22">
            <a:extLst>
              <a:ext uri="{FF2B5EF4-FFF2-40B4-BE49-F238E27FC236}">
                <a16:creationId xmlns:a16="http://schemas.microsoft.com/office/drawing/2014/main" id="{85D18CFE-3978-6678-9CED-38F08CA8FA9F}"/>
              </a:ext>
            </a:extLst>
          </p:cNvPr>
          <p:cNvSpPr>
            <a:spLocks noGrp="1"/>
          </p:cNvSpPr>
          <p:nvPr>
            <p:ph type="body" sz="quarter" idx="15"/>
          </p:nvPr>
        </p:nvSpPr>
        <p:spPr>
          <a:xfrm>
            <a:off x="10049759" y="2372047"/>
            <a:ext cx="1536375" cy="796548"/>
          </a:xfrm>
        </p:spPr>
        <p:txBody>
          <a:bodyPr/>
          <a:lstStyle/>
          <a:p>
            <a:pPr>
              <a:lnSpc>
                <a:spcPct val="100000"/>
              </a:lnSpc>
            </a:pPr>
            <a:r>
              <a:rPr lang="fi-FI" sz="1800" noProof="0"/>
              <a:t>Riihimäki</a:t>
            </a:r>
          </a:p>
          <a:p>
            <a:pPr>
              <a:lnSpc>
                <a:spcPct val="100000"/>
              </a:lnSpc>
            </a:pPr>
            <a:r>
              <a:rPr lang="fi-FI" sz="1800" noProof="0"/>
              <a:t>High Tech Campus</a:t>
            </a:r>
          </a:p>
        </p:txBody>
      </p:sp>
      <p:grpSp>
        <p:nvGrpSpPr>
          <p:cNvPr id="6" name="Group 5">
            <a:extLst>
              <a:ext uri="{FF2B5EF4-FFF2-40B4-BE49-F238E27FC236}">
                <a16:creationId xmlns:a16="http://schemas.microsoft.com/office/drawing/2014/main" id="{4B6DEAE1-65E2-6362-8C2D-2DCA8FB6AB88}"/>
              </a:ext>
            </a:extLst>
          </p:cNvPr>
          <p:cNvGrpSpPr/>
          <p:nvPr/>
        </p:nvGrpSpPr>
        <p:grpSpPr>
          <a:xfrm>
            <a:off x="9515917" y="2533895"/>
            <a:ext cx="492390" cy="492390"/>
            <a:chOff x="1752715" y="2327013"/>
            <a:chExt cx="787833" cy="787833"/>
          </a:xfrm>
        </p:grpSpPr>
        <p:sp>
          <p:nvSpPr>
            <p:cNvPr id="7" name="Freeform: Shape 6">
              <a:extLst>
                <a:ext uri="{FF2B5EF4-FFF2-40B4-BE49-F238E27FC236}">
                  <a16:creationId xmlns:a16="http://schemas.microsoft.com/office/drawing/2014/main" id="{C80851D4-41EA-F988-50CD-1B67E485F48D}"/>
                </a:ext>
              </a:extLst>
            </p:cNvPr>
            <p:cNvSpPr/>
            <p:nvPr/>
          </p:nvSpPr>
          <p:spPr>
            <a:xfrm>
              <a:off x="1752715" y="2327013"/>
              <a:ext cx="787833" cy="787833"/>
            </a:xfrm>
            <a:custGeom>
              <a:avLst/>
              <a:gdLst>
                <a:gd name="connsiteX0" fmla="*/ 540067 w 540067"/>
                <a:gd name="connsiteY0" fmla="*/ 270034 h 540067"/>
                <a:gd name="connsiteX1" fmla="*/ 270034 w 540067"/>
                <a:gd name="connsiteY1" fmla="*/ 540068 h 540067"/>
                <a:gd name="connsiteX2" fmla="*/ 0 w 540067"/>
                <a:gd name="connsiteY2" fmla="*/ 270034 h 540067"/>
                <a:gd name="connsiteX3" fmla="*/ 270034 w 540067"/>
                <a:gd name="connsiteY3" fmla="*/ 0 h 540067"/>
                <a:gd name="connsiteX4" fmla="*/ 540067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7" y="270034"/>
                  </a:moveTo>
                  <a:cubicBezTo>
                    <a:pt x="540067" y="419169"/>
                    <a:pt x="419169" y="540068"/>
                    <a:pt x="270034" y="540068"/>
                  </a:cubicBezTo>
                  <a:cubicBezTo>
                    <a:pt x="120898" y="540068"/>
                    <a:pt x="0" y="419169"/>
                    <a:pt x="0" y="270034"/>
                  </a:cubicBezTo>
                  <a:cubicBezTo>
                    <a:pt x="0" y="120898"/>
                    <a:pt x="120898" y="0"/>
                    <a:pt x="270034" y="0"/>
                  </a:cubicBezTo>
                  <a:cubicBezTo>
                    <a:pt x="419169" y="0"/>
                    <a:pt x="540067" y="120898"/>
                    <a:pt x="540067" y="270034"/>
                  </a:cubicBezTo>
                  <a:close/>
                </a:path>
              </a:pathLst>
            </a:custGeom>
            <a:solidFill>
              <a:srgbClr val="E7E2D8"/>
            </a:solidFill>
            <a:ln w="38100" cap="flat">
              <a:solidFill>
                <a:srgbClr val="000000"/>
              </a:solidFill>
              <a:prstDash val="solid"/>
              <a:miter/>
            </a:ln>
          </p:spPr>
          <p:txBody>
            <a:bodyPr rtlCol="0" anchor="ctr"/>
            <a:lstStyle/>
            <a:p>
              <a:endParaRPr lang="fi-FI"/>
            </a:p>
          </p:txBody>
        </p:sp>
        <p:sp>
          <p:nvSpPr>
            <p:cNvPr id="8" name="Freeform: Shape 7">
              <a:extLst>
                <a:ext uri="{FF2B5EF4-FFF2-40B4-BE49-F238E27FC236}">
                  <a16:creationId xmlns:a16="http://schemas.microsoft.com/office/drawing/2014/main" id="{35F676A3-5D5D-7280-FB49-26FD50F89FE1}"/>
                </a:ext>
              </a:extLst>
            </p:cNvPr>
            <p:cNvSpPr/>
            <p:nvPr/>
          </p:nvSpPr>
          <p:spPr>
            <a:xfrm>
              <a:off x="2097698" y="2411209"/>
              <a:ext cx="34313" cy="34930"/>
            </a:xfrm>
            <a:custGeom>
              <a:avLst/>
              <a:gdLst>
                <a:gd name="connsiteX0" fmla="*/ 2494 w 23522"/>
                <a:gd name="connsiteY0" fmla="*/ 21055 h 23945"/>
                <a:gd name="connsiteX1" fmla="*/ 18019 w 23522"/>
                <a:gd name="connsiteY1" fmla="*/ 22293 h 23945"/>
                <a:gd name="connsiteX2" fmla="*/ 3922 w 23522"/>
                <a:gd name="connsiteY2" fmla="*/ 2767 h 23945"/>
                <a:gd name="connsiteX3" fmla="*/ 2494 w 23522"/>
                <a:gd name="connsiteY3" fmla="*/ 21055 h 23945"/>
              </a:gdLst>
              <a:ahLst/>
              <a:cxnLst>
                <a:cxn ang="0">
                  <a:pos x="connsiteX0" y="connsiteY0"/>
                </a:cxn>
                <a:cxn ang="0">
                  <a:pos x="connsiteX1" y="connsiteY1"/>
                </a:cxn>
                <a:cxn ang="0">
                  <a:pos x="connsiteX2" y="connsiteY2"/>
                </a:cxn>
                <a:cxn ang="0">
                  <a:pos x="connsiteX3" y="connsiteY3"/>
                </a:cxn>
              </a:cxnLst>
              <a:rect l="l" t="t" r="r" b="b"/>
              <a:pathLst>
                <a:path w="23522" h="23945">
                  <a:moveTo>
                    <a:pt x="2494" y="21055"/>
                  </a:moveTo>
                  <a:cubicBezTo>
                    <a:pt x="5732" y="24293"/>
                    <a:pt x="14019" y="24960"/>
                    <a:pt x="18019" y="22293"/>
                  </a:cubicBezTo>
                  <a:cubicBezTo>
                    <a:pt x="31735" y="13149"/>
                    <a:pt x="17067" y="-7425"/>
                    <a:pt x="3922" y="2767"/>
                  </a:cubicBezTo>
                  <a:cubicBezTo>
                    <a:pt x="-935" y="6482"/>
                    <a:pt x="-1126" y="17435"/>
                    <a:pt x="2494" y="21055"/>
                  </a:cubicBezTo>
                  <a:close/>
                </a:path>
              </a:pathLst>
            </a:custGeom>
            <a:solidFill>
              <a:srgbClr val="FFFFFF"/>
            </a:solidFill>
            <a:ln w="9525" cap="flat">
              <a:noFill/>
              <a:prstDash val="solid"/>
              <a:miter/>
            </a:ln>
          </p:spPr>
          <p:txBody>
            <a:bodyPr rtlCol="0" anchor="ctr"/>
            <a:lstStyle/>
            <a:p>
              <a:endParaRPr lang="fi-FI"/>
            </a:p>
          </p:txBody>
        </p:sp>
        <p:sp>
          <p:nvSpPr>
            <p:cNvPr id="9" name="Freeform: Shape 8">
              <a:extLst>
                <a:ext uri="{FF2B5EF4-FFF2-40B4-BE49-F238E27FC236}">
                  <a16:creationId xmlns:a16="http://schemas.microsoft.com/office/drawing/2014/main" id="{A9124DE7-052A-199E-A89D-D4BBC8D90D1D}"/>
                </a:ext>
              </a:extLst>
            </p:cNvPr>
            <p:cNvSpPr/>
            <p:nvPr/>
          </p:nvSpPr>
          <p:spPr>
            <a:xfrm>
              <a:off x="2167070" y="2425102"/>
              <a:ext cx="35207" cy="35776"/>
            </a:xfrm>
            <a:custGeom>
              <a:avLst/>
              <a:gdLst>
                <a:gd name="connsiteX0" fmla="*/ 20089 w 24135"/>
                <a:gd name="connsiteY0" fmla="*/ 3435 h 24525"/>
                <a:gd name="connsiteX1" fmla="*/ 12469 w 24135"/>
                <a:gd name="connsiteY1" fmla="*/ 24485 h 24525"/>
                <a:gd name="connsiteX2" fmla="*/ 20089 w 24135"/>
                <a:gd name="connsiteY2" fmla="*/ 3435 h 24525"/>
              </a:gdLst>
              <a:ahLst/>
              <a:cxnLst>
                <a:cxn ang="0">
                  <a:pos x="connsiteX0" y="connsiteY0"/>
                </a:cxn>
                <a:cxn ang="0">
                  <a:pos x="connsiteX1" y="connsiteY1"/>
                </a:cxn>
                <a:cxn ang="0">
                  <a:pos x="connsiteX2" y="connsiteY2"/>
                </a:cxn>
              </a:cxnLst>
              <a:rect l="l" t="t" r="r" b="b"/>
              <a:pathLst>
                <a:path w="24135" h="24525">
                  <a:moveTo>
                    <a:pt x="20089" y="3435"/>
                  </a:moveTo>
                  <a:cubicBezTo>
                    <a:pt x="4468" y="-11234"/>
                    <a:pt x="-12010" y="25914"/>
                    <a:pt x="12469" y="24485"/>
                  </a:cubicBezTo>
                  <a:cubicBezTo>
                    <a:pt x="24566" y="23818"/>
                    <a:pt x="27519" y="10388"/>
                    <a:pt x="20089" y="3435"/>
                  </a:cubicBezTo>
                  <a:close/>
                </a:path>
              </a:pathLst>
            </a:custGeom>
            <a:solidFill>
              <a:srgbClr val="FFFFFF"/>
            </a:solidFill>
            <a:ln w="9525" cap="flat">
              <a:noFill/>
              <a:prstDash val="solid"/>
              <a:miter/>
            </a:ln>
          </p:spPr>
          <p:txBody>
            <a:bodyPr rtlCol="0" anchor="ctr"/>
            <a:lstStyle/>
            <a:p>
              <a:endParaRPr lang="fi-FI"/>
            </a:p>
          </p:txBody>
        </p:sp>
        <p:sp>
          <p:nvSpPr>
            <p:cNvPr id="12" name="Freeform: Shape 11">
              <a:extLst>
                <a:ext uri="{FF2B5EF4-FFF2-40B4-BE49-F238E27FC236}">
                  <a16:creationId xmlns:a16="http://schemas.microsoft.com/office/drawing/2014/main" id="{14A11FE6-07D3-5500-F850-24F7F2F96A48}"/>
                </a:ext>
              </a:extLst>
            </p:cNvPr>
            <p:cNvSpPr/>
            <p:nvPr/>
          </p:nvSpPr>
          <p:spPr>
            <a:xfrm>
              <a:off x="2053954" y="2445119"/>
              <a:ext cx="59747" cy="57246"/>
            </a:xfrm>
            <a:custGeom>
              <a:avLst/>
              <a:gdLst>
                <a:gd name="connsiteX0" fmla="*/ 20479 w 40957"/>
                <a:gd name="connsiteY0" fmla="*/ 0 h 39243"/>
                <a:gd name="connsiteX1" fmla="*/ 0 w 40957"/>
                <a:gd name="connsiteY1" fmla="*/ 20479 h 39243"/>
                <a:gd name="connsiteX2" fmla="*/ 20479 w 40957"/>
                <a:gd name="connsiteY2" fmla="*/ 39243 h 39243"/>
                <a:gd name="connsiteX3" fmla="*/ 40957 w 40957"/>
                <a:gd name="connsiteY3" fmla="*/ 20479 h 39243"/>
                <a:gd name="connsiteX4" fmla="*/ 20479 w 40957"/>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39243">
                  <a:moveTo>
                    <a:pt x="20479" y="0"/>
                  </a:moveTo>
                  <a:lnTo>
                    <a:pt x="0" y="20479"/>
                  </a:lnTo>
                  <a:lnTo>
                    <a:pt x="20479" y="39243"/>
                  </a:lnTo>
                  <a:lnTo>
                    <a:pt x="40957" y="20479"/>
                  </a:lnTo>
                  <a:lnTo>
                    <a:pt x="20479" y="0"/>
                  </a:lnTo>
                  <a:close/>
                </a:path>
              </a:pathLst>
            </a:custGeom>
            <a:solidFill>
              <a:srgbClr val="FFFFFF"/>
            </a:solidFill>
            <a:ln w="9525" cap="flat">
              <a:noFill/>
              <a:prstDash val="solid"/>
              <a:miter/>
            </a:ln>
          </p:spPr>
          <p:txBody>
            <a:bodyPr rtlCol="0" anchor="ctr"/>
            <a:lstStyle/>
            <a:p>
              <a:endParaRPr lang="fi-FI"/>
            </a:p>
          </p:txBody>
        </p:sp>
        <p:sp>
          <p:nvSpPr>
            <p:cNvPr id="13" name="Freeform: Shape 12">
              <a:extLst>
                <a:ext uri="{FF2B5EF4-FFF2-40B4-BE49-F238E27FC236}">
                  <a16:creationId xmlns:a16="http://schemas.microsoft.com/office/drawing/2014/main" id="{ACC2443B-579A-29D5-1506-F70652628524}"/>
                </a:ext>
              </a:extLst>
            </p:cNvPr>
            <p:cNvSpPr/>
            <p:nvPr/>
          </p:nvSpPr>
          <p:spPr>
            <a:xfrm>
              <a:off x="2124401" y="2450399"/>
              <a:ext cx="38627" cy="39044"/>
            </a:xfrm>
            <a:custGeom>
              <a:avLst/>
              <a:gdLst>
                <a:gd name="connsiteX0" fmla="*/ 13240 w 26479"/>
                <a:gd name="connsiteY0" fmla="*/ 0 h 26765"/>
                <a:gd name="connsiteX1" fmla="*/ 0 w 26479"/>
                <a:gd name="connsiteY1" fmla="*/ 14859 h 26765"/>
                <a:gd name="connsiteX2" fmla="*/ 13240 w 26479"/>
                <a:gd name="connsiteY2" fmla="*/ 26765 h 26765"/>
                <a:gd name="connsiteX3" fmla="*/ 26479 w 26479"/>
                <a:gd name="connsiteY3" fmla="*/ 14859 h 26765"/>
                <a:gd name="connsiteX4" fmla="*/ 13240 w 26479"/>
                <a:gd name="connsiteY4" fmla="*/ 0 h 2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26765">
                  <a:moveTo>
                    <a:pt x="13240" y="0"/>
                  </a:moveTo>
                  <a:lnTo>
                    <a:pt x="0" y="14859"/>
                  </a:lnTo>
                  <a:lnTo>
                    <a:pt x="13240" y="26765"/>
                  </a:lnTo>
                  <a:lnTo>
                    <a:pt x="26479" y="14859"/>
                  </a:lnTo>
                  <a:lnTo>
                    <a:pt x="13240" y="0"/>
                  </a:lnTo>
                  <a:close/>
                </a:path>
              </a:pathLst>
            </a:custGeom>
            <a:solidFill>
              <a:srgbClr val="FFFFFF"/>
            </a:solidFill>
            <a:ln w="9525" cap="flat">
              <a:noFill/>
              <a:prstDash val="solid"/>
              <a:miter/>
            </a:ln>
          </p:spPr>
          <p:txBody>
            <a:bodyPr rtlCol="0" anchor="ctr"/>
            <a:lstStyle/>
            <a:p>
              <a:endParaRPr lang="fi-FI"/>
            </a:p>
          </p:txBody>
        </p:sp>
        <p:sp>
          <p:nvSpPr>
            <p:cNvPr id="14" name="Freeform: Shape 13">
              <a:extLst>
                <a:ext uri="{FF2B5EF4-FFF2-40B4-BE49-F238E27FC236}">
                  <a16:creationId xmlns:a16="http://schemas.microsoft.com/office/drawing/2014/main" id="{AAD56132-C2ED-B7A9-DB3B-AA69EF545483}"/>
                </a:ext>
              </a:extLst>
            </p:cNvPr>
            <p:cNvSpPr/>
            <p:nvPr/>
          </p:nvSpPr>
          <p:spPr>
            <a:xfrm>
              <a:off x="2176366" y="2484163"/>
              <a:ext cx="38765" cy="38765"/>
            </a:xfrm>
            <a:custGeom>
              <a:avLst/>
              <a:gdLst>
                <a:gd name="connsiteX0" fmla="*/ 13240 w 26574"/>
                <a:gd name="connsiteY0" fmla="*/ 0 h 26574"/>
                <a:gd name="connsiteX1" fmla="*/ 0 w 26574"/>
                <a:gd name="connsiteY1" fmla="*/ 13621 h 26574"/>
                <a:gd name="connsiteX2" fmla="*/ 11716 w 26574"/>
                <a:gd name="connsiteY2" fmla="*/ 26575 h 26574"/>
                <a:gd name="connsiteX3" fmla="*/ 26575 w 26574"/>
                <a:gd name="connsiteY3" fmla="*/ 13335 h 26574"/>
                <a:gd name="connsiteX4" fmla="*/ 13240 w 26574"/>
                <a:gd name="connsiteY4" fmla="*/ 0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6574">
                  <a:moveTo>
                    <a:pt x="13240" y="0"/>
                  </a:moveTo>
                  <a:lnTo>
                    <a:pt x="0" y="13621"/>
                  </a:lnTo>
                  <a:lnTo>
                    <a:pt x="11716" y="26575"/>
                  </a:lnTo>
                  <a:lnTo>
                    <a:pt x="26575" y="13335"/>
                  </a:lnTo>
                  <a:lnTo>
                    <a:pt x="13240" y="0"/>
                  </a:lnTo>
                  <a:close/>
                </a:path>
              </a:pathLst>
            </a:custGeom>
            <a:solidFill>
              <a:srgbClr val="FFFFFF"/>
            </a:solidFill>
            <a:ln w="9525" cap="flat">
              <a:noFill/>
              <a:prstDash val="solid"/>
              <a:miter/>
            </a:ln>
          </p:spPr>
          <p:txBody>
            <a:bodyPr rtlCol="0" anchor="ctr"/>
            <a:lstStyle/>
            <a:p>
              <a:endParaRPr lang="fi-FI"/>
            </a:p>
          </p:txBody>
        </p:sp>
        <p:sp>
          <p:nvSpPr>
            <p:cNvPr id="15" name="Freeform: Shape 14">
              <a:extLst>
                <a:ext uri="{FF2B5EF4-FFF2-40B4-BE49-F238E27FC236}">
                  <a16:creationId xmlns:a16="http://schemas.microsoft.com/office/drawing/2014/main" id="{08D15E95-BCD3-457B-C90A-BF2F1E5475B2}"/>
                </a:ext>
              </a:extLst>
            </p:cNvPr>
            <p:cNvSpPr/>
            <p:nvPr/>
          </p:nvSpPr>
          <p:spPr>
            <a:xfrm>
              <a:off x="2121622" y="2502504"/>
              <a:ext cx="49336" cy="49325"/>
            </a:xfrm>
            <a:custGeom>
              <a:avLst/>
              <a:gdLst>
                <a:gd name="connsiteX0" fmla="*/ 17145 w 33820"/>
                <a:gd name="connsiteY0" fmla="*/ 0 h 33813"/>
                <a:gd name="connsiteX1" fmla="*/ 0 w 33820"/>
                <a:gd name="connsiteY1" fmla="*/ 16859 h 33813"/>
                <a:gd name="connsiteX2" fmla="*/ 16954 w 33820"/>
                <a:gd name="connsiteY2" fmla="*/ 33814 h 33813"/>
                <a:gd name="connsiteX3" fmla="*/ 33814 w 33820"/>
                <a:gd name="connsiteY3" fmla="*/ 16669 h 33813"/>
                <a:gd name="connsiteX4" fmla="*/ 17240 w 33820"/>
                <a:gd name="connsiteY4" fmla="*/ 95 h 3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0" h="33813">
                  <a:moveTo>
                    <a:pt x="17145" y="0"/>
                  </a:moveTo>
                  <a:lnTo>
                    <a:pt x="0" y="16859"/>
                  </a:lnTo>
                  <a:lnTo>
                    <a:pt x="16954" y="33814"/>
                  </a:lnTo>
                  <a:lnTo>
                    <a:pt x="33814" y="16669"/>
                  </a:lnTo>
                  <a:cubicBezTo>
                    <a:pt x="34195" y="14478"/>
                    <a:pt x="19621" y="-286"/>
                    <a:pt x="17240" y="95"/>
                  </a:cubicBezTo>
                  <a:close/>
                </a:path>
              </a:pathLst>
            </a:custGeom>
            <a:solidFill>
              <a:srgbClr val="FFFFFF"/>
            </a:solidFill>
            <a:ln w="9525" cap="flat">
              <a:noFill/>
              <a:prstDash val="solid"/>
              <a:miter/>
            </a:ln>
          </p:spPr>
          <p:txBody>
            <a:bodyPr rtlCol="0" anchor="ctr"/>
            <a:lstStyle/>
            <a:p>
              <a:endParaRPr lang="fi-FI"/>
            </a:p>
          </p:txBody>
        </p:sp>
        <p:sp>
          <p:nvSpPr>
            <p:cNvPr id="17" name="Freeform: Shape 16">
              <a:extLst>
                <a:ext uri="{FF2B5EF4-FFF2-40B4-BE49-F238E27FC236}">
                  <a16:creationId xmlns:a16="http://schemas.microsoft.com/office/drawing/2014/main" id="{BB841825-9227-32DE-4471-E1C6F64C34B0}"/>
                </a:ext>
              </a:extLst>
            </p:cNvPr>
            <p:cNvSpPr/>
            <p:nvPr/>
          </p:nvSpPr>
          <p:spPr>
            <a:xfrm>
              <a:off x="2009477" y="2504195"/>
              <a:ext cx="34240" cy="34555"/>
            </a:xfrm>
            <a:custGeom>
              <a:avLst/>
              <a:gdLst>
                <a:gd name="connsiteX0" fmla="*/ 6772 w 23472"/>
                <a:gd name="connsiteY0" fmla="*/ 842 h 23688"/>
                <a:gd name="connsiteX1" fmla="*/ 8581 w 23472"/>
                <a:gd name="connsiteY1" fmla="*/ 23321 h 23688"/>
                <a:gd name="connsiteX2" fmla="*/ 6772 w 23472"/>
                <a:gd name="connsiteY2" fmla="*/ 842 h 23688"/>
              </a:gdLst>
              <a:ahLst/>
              <a:cxnLst>
                <a:cxn ang="0">
                  <a:pos x="connsiteX0" y="connsiteY0"/>
                </a:cxn>
                <a:cxn ang="0">
                  <a:pos x="connsiteX1" y="connsiteY1"/>
                </a:cxn>
                <a:cxn ang="0">
                  <a:pos x="connsiteX2" y="connsiteY2"/>
                </a:cxn>
              </a:cxnLst>
              <a:rect l="l" t="t" r="r" b="b"/>
              <a:pathLst>
                <a:path w="23472" h="23688">
                  <a:moveTo>
                    <a:pt x="6772" y="842"/>
                  </a:moveTo>
                  <a:cubicBezTo>
                    <a:pt x="-2944" y="3699"/>
                    <a:pt x="-2087" y="21130"/>
                    <a:pt x="8581" y="23321"/>
                  </a:cubicBezTo>
                  <a:cubicBezTo>
                    <a:pt x="28774" y="27512"/>
                    <a:pt x="28679" y="-5635"/>
                    <a:pt x="6772" y="842"/>
                  </a:cubicBezTo>
                  <a:close/>
                </a:path>
              </a:pathLst>
            </a:custGeom>
            <a:solidFill>
              <a:srgbClr val="FFFFFF"/>
            </a:solidFill>
            <a:ln w="9525" cap="flat">
              <a:noFill/>
              <a:prstDash val="solid"/>
              <a:miter/>
            </a:ln>
          </p:spPr>
          <p:txBody>
            <a:bodyPr rtlCol="0" anchor="ctr"/>
            <a:lstStyle/>
            <a:p>
              <a:endParaRPr lang="fi-FI"/>
            </a:p>
          </p:txBody>
        </p:sp>
        <p:sp>
          <p:nvSpPr>
            <p:cNvPr id="22" name="Freeform: Shape 21">
              <a:extLst>
                <a:ext uri="{FF2B5EF4-FFF2-40B4-BE49-F238E27FC236}">
                  <a16:creationId xmlns:a16="http://schemas.microsoft.com/office/drawing/2014/main" id="{D0613C1B-75B3-0E8D-E128-6F367D3C6320}"/>
                </a:ext>
              </a:extLst>
            </p:cNvPr>
            <p:cNvSpPr/>
            <p:nvPr/>
          </p:nvSpPr>
          <p:spPr>
            <a:xfrm>
              <a:off x="2043672" y="2520568"/>
              <a:ext cx="80311" cy="80728"/>
            </a:xfrm>
            <a:custGeom>
              <a:avLst/>
              <a:gdLst>
                <a:gd name="connsiteX0" fmla="*/ 27527 w 55054"/>
                <a:gd name="connsiteY0" fmla="*/ 0 h 55340"/>
                <a:gd name="connsiteX1" fmla="*/ 0 w 55054"/>
                <a:gd name="connsiteY1" fmla="*/ 27908 h 55340"/>
                <a:gd name="connsiteX2" fmla="*/ 27527 w 55054"/>
                <a:gd name="connsiteY2" fmla="*/ 55340 h 55340"/>
                <a:gd name="connsiteX3" fmla="*/ 55054 w 55054"/>
                <a:gd name="connsiteY3" fmla="*/ 27908 h 55340"/>
                <a:gd name="connsiteX4" fmla="*/ 27527 w 55054"/>
                <a:gd name="connsiteY4" fmla="*/ 0 h 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 h="55340">
                  <a:moveTo>
                    <a:pt x="27527" y="0"/>
                  </a:moveTo>
                  <a:lnTo>
                    <a:pt x="0" y="27908"/>
                  </a:lnTo>
                  <a:lnTo>
                    <a:pt x="27527" y="55340"/>
                  </a:lnTo>
                  <a:lnTo>
                    <a:pt x="55054" y="27908"/>
                  </a:lnTo>
                  <a:lnTo>
                    <a:pt x="27527" y="0"/>
                  </a:lnTo>
                  <a:close/>
                </a:path>
              </a:pathLst>
            </a:custGeom>
            <a:solidFill>
              <a:srgbClr val="FFFFFF"/>
            </a:solidFill>
            <a:ln w="9525" cap="flat">
              <a:noFill/>
              <a:prstDash val="solid"/>
              <a:miter/>
            </a:ln>
          </p:spPr>
          <p:txBody>
            <a:bodyPr rtlCol="0" anchor="ctr"/>
            <a:lstStyle/>
            <a:p>
              <a:endParaRPr lang="fi-FI"/>
            </a:p>
          </p:txBody>
        </p:sp>
        <p:sp>
          <p:nvSpPr>
            <p:cNvPr id="24" name="Freeform: Shape 23">
              <a:extLst>
                <a:ext uri="{FF2B5EF4-FFF2-40B4-BE49-F238E27FC236}">
                  <a16:creationId xmlns:a16="http://schemas.microsoft.com/office/drawing/2014/main" id="{60222E8F-29A4-93A8-29C4-F5054F7964E7}"/>
                </a:ext>
              </a:extLst>
            </p:cNvPr>
            <p:cNvSpPr/>
            <p:nvPr/>
          </p:nvSpPr>
          <p:spPr>
            <a:xfrm>
              <a:off x="2181624" y="2533767"/>
              <a:ext cx="54352" cy="54468"/>
            </a:xfrm>
            <a:custGeom>
              <a:avLst/>
              <a:gdLst>
                <a:gd name="connsiteX0" fmla="*/ 17066 w 37259"/>
                <a:gd name="connsiteY0" fmla="*/ 0 h 37338"/>
                <a:gd name="connsiteX1" fmla="*/ 16 w 37259"/>
                <a:gd name="connsiteY1" fmla="*/ 18383 h 37338"/>
                <a:gd name="connsiteX2" fmla="*/ 18590 w 37259"/>
                <a:gd name="connsiteY2" fmla="*/ 37338 h 37338"/>
                <a:gd name="connsiteX3" fmla="*/ 37259 w 37259"/>
                <a:gd name="connsiteY3" fmla="*/ 18669 h 37338"/>
                <a:gd name="connsiteX4" fmla="*/ 17066 w 37259"/>
                <a:gd name="connsiteY4" fmla="*/ 95 h 3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338">
                  <a:moveTo>
                    <a:pt x="17066" y="0"/>
                  </a:moveTo>
                  <a:cubicBezTo>
                    <a:pt x="14113" y="3143"/>
                    <a:pt x="-555" y="15335"/>
                    <a:pt x="16" y="18383"/>
                  </a:cubicBezTo>
                  <a:lnTo>
                    <a:pt x="18590" y="37338"/>
                  </a:lnTo>
                  <a:lnTo>
                    <a:pt x="37259" y="18669"/>
                  </a:lnTo>
                  <a:lnTo>
                    <a:pt x="17066" y="95"/>
                  </a:lnTo>
                  <a:close/>
                </a:path>
              </a:pathLst>
            </a:custGeom>
            <a:solidFill>
              <a:srgbClr val="FFFFFF"/>
            </a:solidFill>
            <a:ln w="9525" cap="flat">
              <a:noFill/>
              <a:prstDash val="solid"/>
              <a:miter/>
            </a:ln>
          </p:spPr>
          <p:txBody>
            <a:bodyPr rtlCol="0" anchor="ctr"/>
            <a:lstStyle/>
            <a:p>
              <a:endParaRPr lang="fi-FI"/>
            </a:p>
          </p:txBody>
        </p:sp>
        <p:sp>
          <p:nvSpPr>
            <p:cNvPr id="25" name="Freeform: Shape 24">
              <a:extLst>
                <a:ext uri="{FF2B5EF4-FFF2-40B4-BE49-F238E27FC236}">
                  <a16:creationId xmlns:a16="http://schemas.microsoft.com/office/drawing/2014/main" id="{9F60E6A0-7F0E-0831-7278-D82D7B63FDAB}"/>
                </a:ext>
              </a:extLst>
            </p:cNvPr>
            <p:cNvSpPr/>
            <p:nvPr/>
          </p:nvSpPr>
          <p:spPr>
            <a:xfrm>
              <a:off x="2113701" y="2570158"/>
              <a:ext cx="83229" cy="80464"/>
            </a:xfrm>
            <a:custGeom>
              <a:avLst/>
              <a:gdLst>
                <a:gd name="connsiteX0" fmla="*/ 27908 w 57054"/>
                <a:gd name="connsiteY0" fmla="*/ 10 h 55159"/>
                <a:gd name="connsiteX1" fmla="*/ 0 w 57054"/>
                <a:gd name="connsiteY1" fmla="*/ 27537 h 55159"/>
                <a:gd name="connsiteX2" fmla="*/ 27622 w 57054"/>
                <a:gd name="connsiteY2" fmla="*/ 55160 h 55159"/>
                <a:gd name="connsiteX3" fmla="*/ 57055 w 57054"/>
                <a:gd name="connsiteY3" fmla="*/ 27537 h 55159"/>
                <a:gd name="connsiteX4" fmla="*/ 27908 w 57054"/>
                <a:gd name="connsiteY4" fmla="*/ 10 h 5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55159">
                  <a:moveTo>
                    <a:pt x="27908" y="10"/>
                  </a:moveTo>
                  <a:lnTo>
                    <a:pt x="0" y="27537"/>
                  </a:lnTo>
                  <a:lnTo>
                    <a:pt x="27622" y="55160"/>
                  </a:lnTo>
                  <a:lnTo>
                    <a:pt x="57055" y="27537"/>
                  </a:lnTo>
                  <a:cubicBezTo>
                    <a:pt x="52388" y="24013"/>
                    <a:pt x="31242" y="-562"/>
                    <a:pt x="27908" y="10"/>
                  </a:cubicBezTo>
                  <a:close/>
                </a:path>
              </a:pathLst>
            </a:custGeom>
            <a:solidFill>
              <a:srgbClr val="FFFFFF"/>
            </a:solidFill>
            <a:ln w="9525" cap="flat">
              <a:noFill/>
              <a:prstDash val="solid"/>
              <a:miter/>
            </a:ln>
          </p:spPr>
          <p:txBody>
            <a:bodyPr rtlCol="0" anchor="ctr"/>
            <a:lstStyle/>
            <a:p>
              <a:endParaRPr lang="fi-FI"/>
            </a:p>
          </p:txBody>
        </p:sp>
        <p:sp>
          <p:nvSpPr>
            <p:cNvPr id="26" name="Freeform: Shape 25">
              <a:extLst>
                <a:ext uri="{FF2B5EF4-FFF2-40B4-BE49-F238E27FC236}">
                  <a16:creationId xmlns:a16="http://schemas.microsoft.com/office/drawing/2014/main" id="{996D606C-E90D-A22F-728D-EA8D51FC7F0D}"/>
                </a:ext>
              </a:extLst>
            </p:cNvPr>
            <p:cNvSpPr/>
            <p:nvPr/>
          </p:nvSpPr>
          <p:spPr>
            <a:xfrm>
              <a:off x="2202211" y="2590875"/>
              <a:ext cx="57385" cy="59747"/>
            </a:xfrm>
            <a:custGeom>
              <a:avLst/>
              <a:gdLst>
                <a:gd name="connsiteX0" fmla="*/ 20479 w 39338"/>
                <a:gd name="connsiteY0" fmla="*/ 0 h 40957"/>
                <a:gd name="connsiteX1" fmla="*/ 0 w 39338"/>
                <a:gd name="connsiteY1" fmla="*/ 20479 h 40957"/>
                <a:gd name="connsiteX2" fmla="*/ 20479 w 39338"/>
                <a:gd name="connsiteY2" fmla="*/ 40957 h 40957"/>
                <a:gd name="connsiteX3" fmla="*/ 39338 w 39338"/>
                <a:gd name="connsiteY3" fmla="*/ 20479 h 40957"/>
                <a:gd name="connsiteX4" fmla="*/ 20479 w 39338"/>
                <a:gd name="connsiteY4" fmla="*/ 0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40957">
                  <a:moveTo>
                    <a:pt x="20479" y="0"/>
                  </a:moveTo>
                  <a:lnTo>
                    <a:pt x="0" y="20479"/>
                  </a:lnTo>
                  <a:lnTo>
                    <a:pt x="20479" y="40957"/>
                  </a:lnTo>
                  <a:lnTo>
                    <a:pt x="39338" y="20479"/>
                  </a:lnTo>
                  <a:lnTo>
                    <a:pt x="20479" y="0"/>
                  </a:lnTo>
                  <a:close/>
                </a:path>
              </a:pathLst>
            </a:custGeom>
            <a:solidFill>
              <a:srgbClr val="FFFFFF"/>
            </a:solidFill>
            <a:ln w="9525" cap="flat">
              <a:noFill/>
              <a:prstDash val="solid"/>
              <a:miter/>
            </a:ln>
          </p:spPr>
          <p:txBody>
            <a:bodyPr rtlCol="0" anchor="ctr"/>
            <a:lstStyle/>
            <a:p>
              <a:endParaRPr lang="fi-FI"/>
            </a:p>
          </p:txBody>
        </p:sp>
        <p:sp>
          <p:nvSpPr>
            <p:cNvPr id="27" name="Freeform: Shape 26">
              <a:extLst>
                <a:ext uri="{FF2B5EF4-FFF2-40B4-BE49-F238E27FC236}">
                  <a16:creationId xmlns:a16="http://schemas.microsoft.com/office/drawing/2014/main" id="{BA50EA9D-4450-919A-D6B6-9DCDB27E2925}"/>
                </a:ext>
              </a:extLst>
            </p:cNvPr>
            <p:cNvSpPr/>
            <p:nvPr/>
          </p:nvSpPr>
          <p:spPr>
            <a:xfrm rot="18774601">
              <a:off x="2020052" y="2609100"/>
              <a:ext cx="36542" cy="36542"/>
            </a:xfrm>
            <a:custGeom>
              <a:avLst/>
              <a:gdLst>
                <a:gd name="connsiteX0" fmla="*/ 0 w 25050"/>
                <a:gd name="connsiteY0" fmla="*/ 0 h 25050"/>
                <a:gd name="connsiteX1" fmla="*/ 25051 w 25050"/>
                <a:gd name="connsiteY1" fmla="*/ 0 h 25050"/>
                <a:gd name="connsiteX2" fmla="*/ 25051 w 25050"/>
                <a:gd name="connsiteY2" fmla="*/ 25051 h 25050"/>
                <a:gd name="connsiteX3" fmla="*/ 0 w 25050"/>
                <a:gd name="connsiteY3" fmla="*/ 25051 h 25050"/>
              </a:gdLst>
              <a:ahLst/>
              <a:cxnLst>
                <a:cxn ang="0">
                  <a:pos x="connsiteX0" y="connsiteY0"/>
                </a:cxn>
                <a:cxn ang="0">
                  <a:pos x="connsiteX1" y="connsiteY1"/>
                </a:cxn>
                <a:cxn ang="0">
                  <a:pos x="connsiteX2" y="connsiteY2"/>
                </a:cxn>
                <a:cxn ang="0">
                  <a:pos x="connsiteX3" y="connsiteY3"/>
                </a:cxn>
              </a:cxnLst>
              <a:rect l="l" t="t" r="r" b="b"/>
              <a:pathLst>
                <a:path w="25050" h="25050">
                  <a:moveTo>
                    <a:pt x="0" y="0"/>
                  </a:moveTo>
                  <a:lnTo>
                    <a:pt x="25051" y="0"/>
                  </a:lnTo>
                  <a:lnTo>
                    <a:pt x="25051" y="25051"/>
                  </a:lnTo>
                  <a:lnTo>
                    <a:pt x="0" y="25051"/>
                  </a:lnTo>
                  <a:close/>
                </a:path>
              </a:pathLst>
            </a:custGeom>
            <a:solidFill>
              <a:srgbClr val="FFFFFF"/>
            </a:solidFill>
            <a:ln w="9525" cap="flat">
              <a:noFill/>
              <a:prstDash val="solid"/>
              <a:miter/>
            </a:ln>
          </p:spPr>
          <p:txBody>
            <a:bodyPr rtlCol="0" anchor="ctr"/>
            <a:lstStyle/>
            <a:p>
              <a:endParaRPr lang="fi-FI"/>
            </a:p>
          </p:txBody>
        </p:sp>
        <p:sp>
          <p:nvSpPr>
            <p:cNvPr id="28" name="Freeform: Shape 27">
              <a:extLst>
                <a:ext uri="{FF2B5EF4-FFF2-40B4-BE49-F238E27FC236}">
                  <a16:creationId xmlns:a16="http://schemas.microsoft.com/office/drawing/2014/main" id="{B8BCF00C-64C7-DAD6-4785-10E80E9C462A}"/>
                </a:ext>
              </a:extLst>
            </p:cNvPr>
            <p:cNvSpPr/>
            <p:nvPr/>
          </p:nvSpPr>
          <p:spPr>
            <a:xfrm>
              <a:off x="2069516" y="2624630"/>
              <a:ext cx="54338" cy="54476"/>
            </a:xfrm>
            <a:custGeom>
              <a:avLst/>
              <a:gdLst>
                <a:gd name="connsiteX0" fmla="*/ 18955 w 37249"/>
                <a:gd name="connsiteY0" fmla="*/ 102 h 37344"/>
                <a:gd name="connsiteX1" fmla="*/ 0 w 37249"/>
                <a:gd name="connsiteY1" fmla="*/ 18675 h 37344"/>
                <a:gd name="connsiteX2" fmla="*/ 18669 w 37249"/>
                <a:gd name="connsiteY2" fmla="*/ 37345 h 37344"/>
                <a:gd name="connsiteX3" fmla="*/ 37243 w 37249"/>
                <a:gd name="connsiteY3" fmla="*/ 18390 h 37344"/>
                <a:gd name="connsiteX4" fmla="*/ 18860 w 37249"/>
                <a:gd name="connsiteY4" fmla="*/ 7 h 3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9" h="37344">
                  <a:moveTo>
                    <a:pt x="18955" y="102"/>
                  </a:moveTo>
                  <a:lnTo>
                    <a:pt x="0" y="18675"/>
                  </a:lnTo>
                  <a:lnTo>
                    <a:pt x="18669" y="37345"/>
                  </a:lnTo>
                  <a:lnTo>
                    <a:pt x="37243" y="18390"/>
                  </a:lnTo>
                  <a:cubicBezTo>
                    <a:pt x="37624" y="16008"/>
                    <a:pt x="21146" y="-375"/>
                    <a:pt x="18860" y="7"/>
                  </a:cubicBezTo>
                  <a:close/>
                </a:path>
              </a:pathLst>
            </a:custGeom>
            <a:solidFill>
              <a:srgbClr val="FFFFFF"/>
            </a:solidFill>
            <a:ln w="9525" cap="flat">
              <a:noFill/>
              <a:prstDash val="solid"/>
              <a:miter/>
            </a:ln>
          </p:spPr>
          <p:txBody>
            <a:bodyPr rtlCol="0" anchor="ctr"/>
            <a:lstStyle/>
            <a:p>
              <a:endParaRPr lang="fi-FI"/>
            </a:p>
          </p:txBody>
        </p:sp>
        <p:sp>
          <p:nvSpPr>
            <p:cNvPr id="29" name="Freeform: Shape 28">
              <a:extLst>
                <a:ext uri="{FF2B5EF4-FFF2-40B4-BE49-F238E27FC236}">
                  <a16:creationId xmlns:a16="http://schemas.microsoft.com/office/drawing/2014/main" id="{72585990-FBF8-61E2-CD62-A8C6B61D845F}"/>
                </a:ext>
              </a:extLst>
            </p:cNvPr>
            <p:cNvSpPr/>
            <p:nvPr/>
          </p:nvSpPr>
          <p:spPr>
            <a:xfrm>
              <a:off x="2168403" y="2640896"/>
              <a:ext cx="38948" cy="38210"/>
            </a:xfrm>
            <a:custGeom>
              <a:avLst/>
              <a:gdLst>
                <a:gd name="connsiteX0" fmla="*/ 6507 w 26699"/>
                <a:gd name="connsiteY0" fmla="*/ 6001 h 26193"/>
                <a:gd name="connsiteX1" fmla="*/ 220 w 26699"/>
                <a:gd name="connsiteY1" fmla="*/ 14383 h 26193"/>
                <a:gd name="connsiteX2" fmla="*/ 11841 w 26699"/>
                <a:gd name="connsiteY2" fmla="*/ 26194 h 26193"/>
                <a:gd name="connsiteX3" fmla="*/ 26700 w 26699"/>
                <a:gd name="connsiteY3" fmla="*/ 12954 h 26193"/>
                <a:gd name="connsiteX4" fmla="*/ 13365 w 26699"/>
                <a:gd name="connsiteY4" fmla="*/ 0 h 26193"/>
                <a:gd name="connsiteX5" fmla="*/ 6412 w 26699"/>
                <a:gd name="connsiteY5" fmla="*/ 6096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9" h="26193">
                  <a:moveTo>
                    <a:pt x="6507" y="6001"/>
                  </a:moveTo>
                  <a:cubicBezTo>
                    <a:pt x="3935" y="8477"/>
                    <a:pt x="-1113" y="9144"/>
                    <a:pt x="220" y="14383"/>
                  </a:cubicBezTo>
                  <a:lnTo>
                    <a:pt x="11841" y="26194"/>
                  </a:lnTo>
                  <a:lnTo>
                    <a:pt x="26700" y="12954"/>
                  </a:lnTo>
                  <a:lnTo>
                    <a:pt x="13365" y="0"/>
                  </a:lnTo>
                  <a:cubicBezTo>
                    <a:pt x="9460" y="476"/>
                    <a:pt x="8507" y="4000"/>
                    <a:pt x="6412" y="6096"/>
                  </a:cubicBezTo>
                  <a:close/>
                </a:path>
              </a:pathLst>
            </a:custGeom>
            <a:solidFill>
              <a:srgbClr val="FFFFFF"/>
            </a:solidFill>
            <a:ln w="9525" cap="flat">
              <a:noFill/>
              <a:prstDash val="solid"/>
              <a:miter/>
            </a:ln>
          </p:spPr>
          <p:txBody>
            <a:bodyPr rtlCol="0" anchor="ctr"/>
            <a:lstStyle/>
            <a:p>
              <a:endParaRPr lang="fi-FI"/>
            </a:p>
          </p:txBody>
        </p:sp>
        <p:sp>
          <p:nvSpPr>
            <p:cNvPr id="31" name="Freeform: Shape 30">
              <a:extLst>
                <a:ext uri="{FF2B5EF4-FFF2-40B4-BE49-F238E27FC236}">
                  <a16:creationId xmlns:a16="http://schemas.microsoft.com/office/drawing/2014/main" id="{6019BE47-EB3F-C99A-420D-97D2C7095D36}"/>
                </a:ext>
              </a:extLst>
            </p:cNvPr>
            <p:cNvSpPr/>
            <p:nvPr/>
          </p:nvSpPr>
          <p:spPr>
            <a:xfrm>
              <a:off x="2098140" y="2661183"/>
              <a:ext cx="88231" cy="88231"/>
            </a:xfrm>
            <a:custGeom>
              <a:avLst/>
              <a:gdLst>
                <a:gd name="connsiteX0" fmla="*/ 31242 w 60483"/>
                <a:gd name="connsiteY0" fmla="*/ 0 h 60483"/>
                <a:gd name="connsiteX1" fmla="*/ 0 w 60483"/>
                <a:gd name="connsiteY1" fmla="*/ 31147 h 60483"/>
                <a:gd name="connsiteX2" fmla="*/ 29623 w 60483"/>
                <a:gd name="connsiteY2" fmla="*/ 60484 h 60483"/>
                <a:gd name="connsiteX3" fmla="*/ 60484 w 60483"/>
                <a:gd name="connsiteY3" fmla="*/ 30861 h 60483"/>
                <a:gd name="connsiteX4" fmla="*/ 31242 w 60483"/>
                <a:gd name="connsiteY4" fmla="*/ 0 h 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0483">
                  <a:moveTo>
                    <a:pt x="31242" y="0"/>
                  </a:moveTo>
                  <a:lnTo>
                    <a:pt x="0" y="31147"/>
                  </a:lnTo>
                  <a:lnTo>
                    <a:pt x="29623" y="60484"/>
                  </a:lnTo>
                  <a:lnTo>
                    <a:pt x="60484" y="30861"/>
                  </a:lnTo>
                  <a:lnTo>
                    <a:pt x="31242" y="0"/>
                  </a:lnTo>
                  <a:close/>
                </a:path>
              </a:pathLst>
            </a:custGeom>
            <a:solidFill>
              <a:srgbClr val="FFFFFF"/>
            </a:solidFill>
            <a:ln w="9525" cap="flat">
              <a:noFill/>
              <a:prstDash val="solid"/>
              <a:miter/>
            </a:ln>
          </p:spPr>
          <p:txBody>
            <a:bodyPr rtlCol="0" anchor="ctr"/>
            <a:lstStyle/>
            <a:p>
              <a:endParaRPr lang="fi-FI"/>
            </a:p>
          </p:txBody>
        </p:sp>
        <p:sp>
          <p:nvSpPr>
            <p:cNvPr id="37" name="Freeform: Shape 36">
              <a:extLst>
                <a:ext uri="{FF2B5EF4-FFF2-40B4-BE49-F238E27FC236}">
                  <a16:creationId xmlns:a16="http://schemas.microsoft.com/office/drawing/2014/main" id="{CBF5F53F-D531-211E-4AA1-912B3DB4CAAF}"/>
                </a:ext>
              </a:extLst>
            </p:cNvPr>
            <p:cNvSpPr/>
            <p:nvPr/>
          </p:nvSpPr>
          <p:spPr>
            <a:xfrm>
              <a:off x="1945338" y="2668533"/>
              <a:ext cx="395850" cy="352383"/>
            </a:xfrm>
            <a:custGeom>
              <a:avLst/>
              <a:gdLst>
                <a:gd name="connsiteX0" fmla="*/ 240383 w 271359"/>
                <a:gd name="connsiteY0" fmla="*/ 82211 h 241562"/>
                <a:gd name="connsiteX1" fmla="*/ 270673 w 271359"/>
                <a:gd name="connsiteY1" fmla="*/ 99165 h 241562"/>
                <a:gd name="connsiteX2" fmla="*/ 240383 w 271359"/>
                <a:gd name="connsiteY2" fmla="*/ 132312 h 241562"/>
                <a:gd name="connsiteX3" fmla="*/ 228477 w 271359"/>
                <a:gd name="connsiteY3" fmla="*/ 162507 h 241562"/>
                <a:gd name="connsiteX4" fmla="*/ 242478 w 271359"/>
                <a:gd name="connsiteY4" fmla="*/ 188891 h 241562"/>
                <a:gd name="connsiteX5" fmla="*/ 217523 w 271359"/>
                <a:gd name="connsiteY5" fmla="*/ 214037 h 241562"/>
                <a:gd name="connsiteX6" fmla="*/ 192663 w 271359"/>
                <a:gd name="connsiteY6" fmla="*/ 200416 h 241562"/>
                <a:gd name="connsiteX7" fmla="*/ 163421 w 271359"/>
                <a:gd name="connsiteY7" fmla="*/ 211656 h 241562"/>
                <a:gd name="connsiteX8" fmla="*/ 149991 w 271359"/>
                <a:gd name="connsiteY8" fmla="*/ 240993 h 241562"/>
                <a:gd name="connsiteX9" fmla="*/ 116367 w 271359"/>
                <a:gd name="connsiteY9" fmla="*/ 239088 h 241562"/>
                <a:gd name="connsiteX10" fmla="*/ 109128 w 271359"/>
                <a:gd name="connsiteY10" fmla="*/ 212418 h 241562"/>
                <a:gd name="connsiteX11" fmla="*/ 80173 w 271359"/>
                <a:gd name="connsiteY11" fmla="*/ 200321 h 241562"/>
                <a:gd name="connsiteX12" fmla="*/ 51883 w 271359"/>
                <a:gd name="connsiteY12" fmla="*/ 212608 h 241562"/>
                <a:gd name="connsiteX13" fmla="*/ 28166 w 271359"/>
                <a:gd name="connsiteY13" fmla="*/ 186224 h 241562"/>
                <a:gd name="connsiteX14" fmla="*/ 43501 w 271359"/>
                <a:gd name="connsiteY14" fmla="*/ 163459 h 241562"/>
                <a:gd name="connsiteX15" fmla="*/ 31309 w 271359"/>
                <a:gd name="connsiteY15" fmla="*/ 132312 h 241562"/>
                <a:gd name="connsiteX16" fmla="*/ 1020 w 271359"/>
                <a:gd name="connsiteY16" fmla="*/ 95641 h 241562"/>
                <a:gd name="connsiteX17" fmla="*/ 31309 w 271359"/>
                <a:gd name="connsiteY17" fmla="*/ 82211 h 241562"/>
                <a:gd name="connsiteX18" fmla="*/ 43120 w 271359"/>
                <a:gd name="connsiteY18" fmla="*/ 52017 h 241562"/>
                <a:gd name="connsiteX19" fmla="*/ 28547 w 271359"/>
                <a:gd name="connsiteY19" fmla="*/ 26871 h 241562"/>
                <a:gd name="connsiteX20" fmla="*/ 49216 w 271359"/>
                <a:gd name="connsiteY20" fmla="*/ 4582 h 241562"/>
                <a:gd name="connsiteX21" fmla="*/ 63599 w 271359"/>
                <a:gd name="connsiteY21" fmla="*/ 963 h 241562"/>
                <a:gd name="connsiteX22" fmla="*/ 113224 w 271359"/>
                <a:gd name="connsiteY22" fmla="*/ 49540 h 241562"/>
                <a:gd name="connsiteX23" fmla="*/ 100080 w 271359"/>
                <a:gd name="connsiteY23" fmla="*/ 60780 h 241562"/>
                <a:gd name="connsiteX24" fmla="*/ 148086 w 271359"/>
                <a:gd name="connsiteY24" fmla="*/ 164126 h 241562"/>
                <a:gd name="connsiteX25" fmla="*/ 170374 w 271359"/>
                <a:gd name="connsiteY25" fmla="*/ 60018 h 241562"/>
                <a:gd name="connsiteX26" fmla="*/ 160563 w 271359"/>
                <a:gd name="connsiteY26" fmla="*/ 46397 h 241562"/>
                <a:gd name="connsiteX27" fmla="*/ 206569 w 271359"/>
                <a:gd name="connsiteY27" fmla="*/ 1439 h 241562"/>
                <a:gd name="connsiteX28" fmla="*/ 219237 w 271359"/>
                <a:gd name="connsiteY28" fmla="*/ 2106 h 241562"/>
                <a:gd name="connsiteX29" fmla="*/ 242764 w 271359"/>
                <a:gd name="connsiteY29" fmla="*/ 26775 h 241562"/>
                <a:gd name="connsiteX30" fmla="*/ 227810 w 271359"/>
                <a:gd name="connsiteY30" fmla="*/ 50874 h 241562"/>
                <a:gd name="connsiteX31" fmla="*/ 240002 w 271359"/>
                <a:gd name="connsiteY31" fmla="*/ 82020 h 2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359" h="241562">
                  <a:moveTo>
                    <a:pt x="240383" y="82211"/>
                  </a:moveTo>
                  <a:cubicBezTo>
                    <a:pt x="257528" y="82592"/>
                    <a:pt x="268767" y="78306"/>
                    <a:pt x="270673" y="99165"/>
                  </a:cubicBezTo>
                  <a:cubicBezTo>
                    <a:pt x="273244" y="126312"/>
                    <a:pt x="269720" y="135646"/>
                    <a:pt x="240383" y="132312"/>
                  </a:cubicBezTo>
                  <a:cubicBezTo>
                    <a:pt x="239716" y="143171"/>
                    <a:pt x="234001" y="153267"/>
                    <a:pt x="228477" y="162507"/>
                  </a:cubicBezTo>
                  <a:cubicBezTo>
                    <a:pt x="227048" y="167555"/>
                    <a:pt x="248289" y="175461"/>
                    <a:pt x="242478" y="188891"/>
                  </a:cubicBezTo>
                  <a:cubicBezTo>
                    <a:pt x="241335" y="191558"/>
                    <a:pt x="219714" y="213370"/>
                    <a:pt x="217523" y="214037"/>
                  </a:cubicBezTo>
                  <a:cubicBezTo>
                    <a:pt x="205902" y="217561"/>
                    <a:pt x="200378" y="206131"/>
                    <a:pt x="192663" y="200416"/>
                  </a:cubicBezTo>
                  <a:lnTo>
                    <a:pt x="163421" y="211656"/>
                  </a:lnTo>
                  <a:cubicBezTo>
                    <a:pt x="158373" y="215847"/>
                    <a:pt x="167421" y="238326"/>
                    <a:pt x="149991" y="240993"/>
                  </a:cubicBezTo>
                  <a:cubicBezTo>
                    <a:pt x="143704" y="241945"/>
                    <a:pt x="121320" y="241945"/>
                    <a:pt x="116367" y="239088"/>
                  </a:cubicBezTo>
                  <a:cubicBezTo>
                    <a:pt x="107414" y="233944"/>
                    <a:pt x="111224" y="220609"/>
                    <a:pt x="109128" y="212418"/>
                  </a:cubicBezTo>
                  <a:lnTo>
                    <a:pt x="80173" y="200321"/>
                  </a:lnTo>
                  <a:cubicBezTo>
                    <a:pt x="74458" y="199844"/>
                    <a:pt x="66456" y="221085"/>
                    <a:pt x="51883" y="212608"/>
                  </a:cubicBezTo>
                  <a:cubicBezTo>
                    <a:pt x="48645" y="210703"/>
                    <a:pt x="28738" y="189462"/>
                    <a:pt x="28166" y="186224"/>
                  </a:cubicBezTo>
                  <a:cubicBezTo>
                    <a:pt x="26356" y="176413"/>
                    <a:pt x="38834" y="170412"/>
                    <a:pt x="43501" y="163459"/>
                  </a:cubicBezTo>
                  <a:cubicBezTo>
                    <a:pt x="38358" y="153744"/>
                    <a:pt x="31976" y="143647"/>
                    <a:pt x="31309" y="132312"/>
                  </a:cubicBezTo>
                  <a:cubicBezTo>
                    <a:pt x="448" y="136789"/>
                    <a:pt x="-2124" y="122597"/>
                    <a:pt x="1020" y="95641"/>
                  </a:cubicBezTo>
                  <a:cubicBezTo>
                    <a:pt x="3020" y="78687"/>
                    <a:pt x="18546" y="82592"/>
                    <a:pt x="31309" y="82211"/>
                  </a:cubicBezTo>
                  <a:lnTo>
                    <a:pt x="43120" y="52017"/>
                  </a:lnTo>
                  <a:cubicBezTo>
                    <a:pt x="43977" y="46683"/>
                    <a:pt x="24642" y="39348"/>
                    <a:pt x="28547" y="26871"/>
                  </a:cubicBezTo>
                  <a:cubicBezTo>
                    <a:pt x="29500" y="23727"/>
                    <a:pt x="45787" y="7154"/>
                    <a:pt x="49216" y="4582"/>
                  </a:cubicBezTo>
                  <a:cubicBezTo>
                    <a:pt x="54264" y="772"/>
                    <a:pt x="56836" y="-1228"/>
                    <a:pt x="63599" y="963"/>
                  </a:cubicBezTo>
                  <a:cubicBezTo>
                    <a:pt x="66933" y="2010"/>
                    <a:pt x="112367" y="46206"/>
                    <a:pt x="113224" y="49540"/>
                  </a:cubicBezTo>
                  <a:cubicBezTo>
                    <a:pt x="114843" y="55541"/>
                    <a:pt x="104271" y="57446"/>
                    <a:pt x="100080" y="60780"/>
                  </a:cubicBezTo>
                  <a:cubicBezTo>
                    <a:pt x="51217" y="98975"/>
                    <a:pt x="87411" y="177175"/>
                    <a:pt x="148086" y="164126"/>
                  </a:cubicBezTo>
                  <a:cubicBezTo>
                    <a:pt x="197616" y="153458"/>
                    <a:pt x="210189" y="91260"/>
                    <a:pt x="170374" y="60018"/>
                  </a:cubicBezTo>
                  <a:cubicBezTo>
                    <a:pt x="164469" y="55350"/>
                    <a:pt x="153325" y="56017"/>
                    <a:pt x="160563" y="46397"/>
                  </a:cubicBezTo>
                  <a:cubicBezTo>
                    <a:pt x="164183" y="41634"/>
                    <a:pt x="203426" y="2868"/>
                    <a:pt x="206569" y="1439"/>
                  </a:cubicBezTo>
                  <a:cubicBezTo>
                    <a:pt x="211522" y="-752"/>
                    <a:pt x="214475" y="-371"/>
                    <a:pt x="219237" y="2106"/>
                  </a:cubicBezTo>
                  <a:cubicBezTo>
                    <a:pt x="222381" y="3725"/>
                    <a:pt x="241812" y="23632"/>
                    <a:pt x="242764" y="26775"/>
                  </a:cubicBezTo>
                  <a:cubicBezTo>
                    <a:pt x="246098" y="37634"/>
                    <a:pt x="233144" y="43254"/>
                    <a:pt x="227810" y="50874"/>
                  </a:cubicBezTo>
                  <a:cubicBezTo>
                    <a:pt x="232953" y="60589"/>
                    <a:pt x="239335" y="70686"/>
                    <a:pt x="240002" y="82020"/>
                  </a:cubicBezTo>
                  <a:close/>
                </a:path>
              </a:pathLst>
            </a:custGeom>
            <a:solidFill>
              <a:srgbClr val="000000"/>
            </a:solidFill>
            <a:ln w="9525" cap="flat">
              <a:noFill/>
              <a:prstDash val="solid"/>
              <a:miter/>
            </a:ln>
          </p:spPr>
          <p:txBody>
            <a:bodyPr rtlCol="0" anchor="ctr"/>
            <a:lstStyle/>
            <a:p>
              <a:endParaRPr lang="fi-FI"/>
            </a:p>
          </p:txBody>
        </p:sp>
        <p:sp>
          <p:nvSpPr>
            <p:cNvPr id="38" name="Freeform: Shape 37">
              <a:extLst>
                <a:ext uri="{FF2B5EF4-FFF2-40B4-BE49-F238E27FC236}">
                  <a16:creationId xmlns:a16="http://schemas.microsoft.com/office/drawing/2014/main" id="{BCB1F023-6E44-9EEF-8AAB-A4DCC4458CF1}"/>
                </a:ext>
              </a:extLst>
            </p:cNvPr>
            <p:cNvSpPr/>
            <p:nvPr/>
          </p:nvSpPr>
          <p:spPr>
            <a:xfrm>
              <a:off x="2098140" y="2661183"/>
              <a:ext cx="88231" cy="88231"/>
            </a:xfrm>
            <a:custGeom>
              <a:avLst/>
              <a:gdLst>
                <a:gd name="connsiteX0" fmla="*/ 31242 w 60483"/>
                <a:gd name="connsiteY0" fmla="*/ 0 h 60483"/>
                <a:gd name="connsiteX1" fmla="*/ 60484 w 60483"/>
                <a:gd name="connsiteY1" fmla="*/ 30861 h 60483"/>
                <a:gd name="connsiteX2" fmla="*/ 29623 w 60483"/>
                <a:gd name="connsiteY2" fmla="*/ 60484 h 60483"/>
                <a:gd name="connsiteX3" fmla="*/ 0 w 60483"/>
                <a:gd name="connsiteY3" fmla="*/ 31147 h 60483"/>
                <a:gd name="connsiteX4" fmla="*/ 31242 w 60483"/>
                <a:gd name="connsiteY4" fmla="*/ 0 h 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0483">
                  <a:moveTo>
                    <a:pt x="31242" y="0"/>
                  </a:moveTo>
                  <a:lnTo>
                    <a:pt x="60484" y="30861"/>
                  </a:lnTo>
                  <a:lnTo>
                    <a:pt x="29623" y="60484"/>
                  </a:lnTo>
                  <a:lnTo>
                    <a:pt x="0" y="31147"/>
                  </a:lnTo>
                  <a:lnTo>
                    <a:pt x="31242" y="0"/>
                  </a:lnTo>
                  <a:close/>
                </a:path>
              </a:pathLst>
            </a:custGeom>
            <a:solidFill>
              <a:srgbClr val="000000"/>
            </a:solidFill>
            <a:ln w="9525" cap="flat">
              <a:noFill/>
              <a:prstDash val="solid"/>
              <a:miter/>
            </a:ln>
          </p:spPr>
          <p:txBody>
            <a:bodyPr rtlCol="0" anchor="ctr"/>
            <a:lstStyle/>
            <a:p>
              <a:endParaRPr lang="fi-FI"/>
            </a:p>
          </p:txBody>
        </p:sp>
        <p:sp>
          <p:nvSpPr>
            <p:cNvPr id="39" name="Freeform: Shape 38">
              <a:extLst>
                <a:ext uri="{FF2B5EF4-FFF2-40B4-BE49-F238E27FC236}">
                  <a16:creationId xmlns:a16="http://schemas.microsoft.com/office/drawing/2014/main" id="{958717C3-FEC5-8AA4-7FB0-B7E45BB8340F}"/>
                </a:ext>
              </a:extLst>
            </p:cNvPr>
            <p:cNvSpPr/>
            <p:nvPr/>
          </p:nvSpPr>
          <p:spPr>
            <a:xfrm>
              <a:off x="2043672" y="2520568"/>
              <a:ext cx="80311" cy="80728"/>
            </a:xfrm>
            <a:custGeom>
              <a:avLst/>
              <a:gdLst>
                <a:gd name="connsiteX0" fmla="*/ 27527 w 55054"/>
                <a:gd name="connsiteY0" fmla="*/ 0 h 55340"/>
                <a:gd name="connsiteX1" fmla="*/ 55054 w 55054"/>
                <a:gd name="connsiteY1" fmla="*/ 27908 h 55340"/>
                <a:gd name="connsiteX2" fmla="*/ 27527 w 55054"/>
                <a:gd name="connsiteY2" fmla="*/ 55340 h 55340"/>
                <a:gd name="connsiteX3" fmla="*/ 0 w 55054"/>
                <a:gd name="connsiteY3" fmla="*/ 27908 h 55340"/>
                <a:gd name="connsiteX4" fmla="*/ 27527 w 55054"/>
                <a:gd name="connsiteY4" fmla="*/ 0 h 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 h="55340">
                  <a:moveTo>
                    <a:pt x="27527" y="0"/>
                  </a:moveTo>
                  <a:lnTo>
                    <a:pt x="55054" y="27908"/>
                  </a:lnTo>
                  <a:lnTo>
                    <a:pt x="27527" y="55340"/>
                  </a:lnTo>
                  <a:lnTo>
                    <a:pt x="0" y="27908"/>
                  </a:lnTo>
                  <a:lnTo>
                    <a:pt x="27527" y="0"/>
                  </a:lnTo>
                  <a:close/>
                </a:path>
              </a:pathLst>
            </a:custGeom>
            <a:solidFill>
              <a:srgbClr val="000000"/>
            </a:solidFill>
            <a:ln w="9525" cap="flat">
              <a:noFill/>
              <a:prstDash val="solid"/>
              <a:miter/>
            </a:ln>
          </p:spPr>
          <p:txBody>
            <a:bodyPr rtlCol="0" anchor="ctr"/>
            <a:lstStyle/>
            <a:p>
              <a:endParaRPr lang="fi-FI"/>
            </a:p>
          </p:txBody>
        </p:sp>
        <p:sp>
          <p:nvSpPr>
            <p:cNvPr id="40" name="Freeform: Shape 39">
              <a:extLst>
                <a:ext uri="{FF2B5EF4-FFF2-40B4-BE49-F238E27FC236}">
                  <a16:creationId xmlns:a16="http://schemas.microsoft.com/office/drawing/2014/main" id="{1C5979BD-EA09-265E-59EC-9160EDC82743}"/>
                </a:ext>
              </a:extLst>
            </p:cNvPr>
            <p:cNvSpPr/>
            <p:nvPr/>
          </p:nvSpPr>
          <p:spPr>
            <a:xfrm>
              <a:off x="2113701" y="2570158"/>
              <a:ext cx="83229" cy="80464"/>
            </a:xfrm>
            <a:custGeom>
              <a:avLst/>
              <a:gdLst>
                <a:gd name="connsiteX0" fmla="*/ 27908 w 57054"/>
                <a:gd name="connsiteY0" fmla="*/ 10 h 55159"/>
                <a:gd name="connsiteX1" fmla="*/ 57055 w 57054"/>
                <a:gd name="connsiteY1" fmla="*/ 27537 h 55159"/>
                <a:gd name="connsiteX2" fmla="*/ 27622 w 57054"/>
                <a:gd name="connsiteY2" fmla="*/ 55160 h 55159"/>
                <a:gd name="connsiteX3" fmla="*/ 0 w 57054"/>
                <a:gd name="connsiteY3" fmla="*/ 27537 h 55159"/>
                <a:gd name="connsiteX4" fmla="*/ 27908 w 57054"/>
                <a:gd name="connsiteY4" fmla="*/ 10 h 5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55159">
                  <a:moveTo>
                    <a:pt x="27908" y="10"/>
                  </a:moveTo>
                  <a:cubicBezTo>
                    <a:pt x="31242" y="-562"/>
                    <a:pt x="52388" y="24013"/>
                    <a:pt x="57055" y="27537"/>
                  </a:cubicBezTo>
                  <a:lnTo>
                    <a:pt x="27622" y="55160"/>
                  </a:lnTo>
                  <a:lnTo>
                    <a:pt x="0" y="27537"/>
                  </a:lnTo>
                  <a:lnTo>
                    <a:pt x="27908" y="10"/>
                  </a:lnTo>
                  <a:close/>
                </a:path>
              </a:pathLst>
            </a:custGeom>
            <a:solidFill>
              <a:srgbClr val="000000"/>
            </a:solidFill>
            <a:ln w="9525" cap="flat">
              <a:noFill/>
              <a:prstDash val="solid"/>
              <a:miter/>
            </a:ln>
          </p:spPr>
          <p:txBody>
            <a:bodyPr rtlCol="0" anchor="ctr"/>
            <a:lstStyle/>
            <a:p>
              <a:endParaRPr lang="fi-FI"/>
            </a:p>
          </p:txBody>
        </p:sp>
        <p:sp>
          <p:nvSpPr>
            <p:cNvPr id="41" name="Freeform: Shape 40">
              <a:extLst>
                <a:ext uri="{FF2B5EF4-FFF2-40B4-BE49-F238E27FC236}">
                  <a16:creationId xmlns:a16="http://schemas.microsoft.com/office/drawing/2014/main" id="{3372C80C-C9CF-9EB0-5FF6-50714D7F1CF0}"/>
                </a:ext>
              </a:extLst>
            </p:cNvPr>
            <p:cNvSpPr/>
            <p:nvPr/>
          </p:nvSpPr>
          <p:spPr>
            <a:xfrm>
              <a:off x="2053954" y="2445119"/>
              <a:ext cx="59747" cy="57246"/>
            </a:xfrm>
            <a:custGeom>
              <a:avLst/>
              <a:gdLst>
                <a:gd name="connsiteX0" fmla="*/ 20479 w 40957"/>
                <a:gd name="connsiteY0" fmla="*/ 0 h 39243"/>
                <a:gd name="connsiteX1" fmla="*/ 40957 w 40957"/>
                <a:gd name="connsiteY1" fmla="*/ 20479 h 39243"/>
                <a:gd name="connsiteX2" fmla="*/ 20479 w 40957"/>
                <a:gd name="connsiteY2" fmla="*/ 39243 h 39243"/>
                <a:gd name="connsiteX3" fmla="*/ 0 w 40957"/>
                <a:gd name="connsiteY3" fmla="*/ 20479 h 39243"/>
                <a:gd name="connsiteX4" fmla="*/ 20479 w 40957"/>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39243">
                  <a:moveTo>
                    <a:pt x="20479" y="0"/>
                  </a:moveTo>
                  <a:lnTo>
                    <a:pt x="40957" y="20479"/>
                  </a:lnTo>
                  <a:lnTo>
                    <a:pt x="20479" y="39243"/>
                  </a:lnTo>
                  <a:lnTo>
                    <a:pt x="0" y="20479"/>
                  </a:lnTo>
                  <a:lnTo>
                    <a:pt x="20479" y="0"/>
                  </a:lnTo>
                  <a:close/>
                </a:path>
              </a:pathLst>
            </a:custGeom>
            <a:solidFill>
              <a:srgbClr val="000000"/>
            </a:solidFill>
            <a:ln w="9525" cap="flat">
              <a:noFill/>
              <a:prstDash val="solid"/>
              <a:miter/>
            </a:ln>
          </p:spPr>
          <p:txBody>
            <a:bodyPr rtlCol="0" anchor="ctr"/>
            <a:lstStyle/>
            <a:p>
              <a:endParaRPr lang="fi-FI"/>
            </a:p>
          </p:txBody>
        </p:sp>
        <p:sp>
          <p:nvSpPr>
            <p:cNvPr id="42" name="Freeform: Shape 41">
              <a:extLst>
                <a:ext uri="{FF2B5EF4-FFF2-40B4-BE49-F238E27FC236}">
                  <a16:creationId xmlns:a16="http://schemas.microsoft.com/office/drawing/2014/main" id="{DFB1EAB7-5AD1-6A1C-B549-914662BD0B06}"/>
                </a:ext>
              </a:extLst>
            </p:cNvPr>
            <p:cNvSpPr/>
            <p:nvPr/>
          </p:nvSpPr>
          <p:spPr>
            <a:xfrm>
              <a:off x="2202211" y="2590875"/>
              <a:ext cx="57385" cy="59747"/>
            </a:xfrm>
            <a:custGeom>
              <a:avLst/>
              <a:gdLst>
                <a:gd name="connsiteX0" fmla="*/ 20479 w 39338"/>
                <a:gd name="connsiteY0" fmla="*/ 0 h 40957"/>
                <a:gd name="connsiteX1" fmla="*/ 39338 w 39338"/>
                <a:gd name="connsiteY1" fmla="*/ 20479 h 40957"/>
                <a:gd name="connsiteX2" fmla="*/ 20479 w 39338"/>
                <a:gd name="connsiteY2" fmla="*/ 40957 h 40957"/>
                <a:gd name="connsiteX3" fmla="*/ 0 w 39338"/>
                <a:gd name="connsiteY3" fmla="*/ 20479 h 40957"/>
                <a:gd name="connsiteX4" fmla="*/ 20479 w 39338"/>
                <a:gd name="connsiteY4" fmla="*/ 0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40957">
                  <a:moveTo>
                    <a:pt x="20479" y="0"/>
                  </a:moveTo>
                  <a:lnTo>
                    <a:pt x="39338" y="20479"/>
                  </a:lnTo>
                  <a:lnTo>
                    <a:pt x="20479" y="40957"/>
                  </a:lnTo>
                  <a:lnTo>
                    <a:pt x="0" y="20479"/>
                  </a:lnTo>
                  <a:lnTo>
                    <a:pt x="20479" y="0"/>
                  </a:lnTo>
                  <a:close/>
                </a:path>
              </a:pathLst>
            </a:custGeom>
            <a:solidFill>
              <a:srgbClr val="000000"/>
            </a:solidFill>
            <a:ln w="9525" cap="flat">
              <a:noFill/>
              <a:prstDash val="solid"/>
              <a:miter/>
            </a:ln>
          </p:spPr>
          <p:txBody>
            <a:bodyPr rtlCol="0" anchor="ctr"/>
            <a:lstStyle/>
            <a:p>
              <a:endParaRPr lang="fi-FI"/>
            </a:p>
          </p:txBody>
        </p:sp>
        <p:sp>
          <p:nvSpPr>
            <p:cNvPr id="43" name="Freeform: Shape 42">
              <a:extLst>
                <a:ext uri="{FF2B5EF4-FFF2-40B4-BE49-F238E27FC236}">
                  <a16:creationId xmlns:a16="http://schemas.microsoft.com/office/drawing/2014/main" id="{4ABFC791-74F5-4BBB-78A6-A8737A09E93B}"/>
                </a:ext>
              </a:extLst>
            </p:cNvPr>
            <p:cNvSpPr/>
            <p:nvPr/>
          </p:nvSpPr>
          <p:spPr>
            <a:xfrm>
              <a:off x="2181624" y="2533629"/>
              <a:ext cx="54352" cy="54466"/>
            </a:xfrm>
            <a:custGeom>
              <a:avLst/>
              <a:gdLst>
                <a:gd name="connsiteX0" fmla="*/ 17066 w 37259"/>
                <a:gd name="connsiteY0" fmla="*/ 95 h 37337"/>
                <a:gd name="connsiteX1" fmla="*/ 37259 w 37259"/>
                <a:gd name="connsiteY1" fmla="*/ 18669 h 37337"/>
                <a:gd name="connsiteX2" fmla="*/ 18590 w 37259"/>
                <a:gd name="connsiteY2" fmla="*/ 37338 h 37337"/>
                <a:gd name="connsiteX3" fmla="*/ 16 w 37259"/>
                <a:gd name="connsiteY3" fmla="*/ 18383 h 37337"/>
                <a:gd name="connsiteX4" fmla="*/ 17066 w 37259"/>
                <a:gd name="connsiteY4" fmla="*/ 0 h 37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337">
                  <a:moveTo>
                    <a:pt x="17066" y="95"/>
                  </a:moveTo>
                  <a:lnTo>
                    <a:pt x="37259" y="18669"/>
                  </a:lnTo>
                  <a:lnTo>
                    <a:pt x="18590" y="37338"/>
                  </a:lnTo>
                  <a:lnTo>
                    <a:pt x="16" y="18383"/>
                  </a:lnTo>
                  <a:cubicBezTo>
                    <a:pt x="-555" y="15335"/>
                    <a:pt x="14113" y="3143"/>
                    <a:pt x="17066" y="0"/>
                  </a:cubicBezTo>
                  <a:close/>
                </a:path>
              </a:pathLst>
            </a:custGeom>
            <a:solidFill>
              <a:srgbClr val="000000"/>
            </a:solidFill>
            <a:ln w="9525" cap="flat">
              <a:noFill/>
              <a:prstDash val="solid"/>
              <a:miter/>
            </a:ln>
          </p:spPr>
          <p:txBody>
            <a:bodyPr rtlCol="0" anchor="ctr"/>
            <a:lstStyle/>
            <a:p>
              <a:endParaRPr lang="fi-FI"/>
            </a:p>
          </p:txBody>
        </p:sp>
        <p:sp>
          <p:nvSpPr>
            <p:cNvPr id="44" name="Freeform: Shape 43">
              <a:extLst>
                <a:ext uri="{FF2B5EF4-FFF2-40B4-BE49-F238E27FC236}">
                  <a16:creationId xmlns:a16="http://schemas.microsoft.com/office/drawing/2014/main" id="{6A00FD37-09A4-5428-81CF-E4CA62B6D729}"/>
                </a:ext>
              </a:extLst>
            </p:cNvPr>
            <p:cNvSpPr/>
            <p:nvPr/>
          </p:nvSpPr>
          <p:spPr>
            <a:xfrm>
              <a:off x="2069654" y="2624770"/>
              <a:ext cx="54336" cy="54476"/>
            </a:xfrm>
            <a:custGeom>
              <a:avLst/>
              <a:gdLst>
                <a:gd name="connsiteX0" fmla="*/ 18859 w 37248"/>
                <a:gd name="connsiteY0" fmla="*/ 7 h 37344"/>
                <a:gd name="connsiteX1" fmla="*/ 37242 w 37248"/>
                <a:gd name="connsiteY1" fmla="*/ 18390 h 37344"/>
                <a:gd name="connsiteX2" fmla="*/ 18669 w 37248"/>
                <a:gd name="connsiteY2" fmla="*/ 37344 h 37344"/>
                <a:gd name="connsiteX3" fmla="*/ 0 w 37248"/>
                <a:gd name="connsiteY3" fmla="*/ 18675 h 37344"/>
                <a:gd name="connsiteX4" fmla="*/ 18955 w 37248"/>
                <a:gd name="connsiteY4" fmla="*/ 102 h 3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8" h="37344">
                  <a:moveTo>
                    <a:pt x="18859" y="7"/>
                  </a:moveTo>
                  <a:cubicBezTo>
                    <a:pt x="21050" y="-375"/>
                    <a:pt x="37624" y="16008"/>
                    <a:pt x="37242" y="18390"/>
                  </a:cubicBezTo>
                  <a:lnTo>
                    <a:pt x="18669" y="37344"/>
                  </a:lnTo>
                  <a:lnTo>
                    <a:pt x="0" y="18675"/>
                  </a:lnTo>
                  <a:lnTo>
                    <a:pt x="18955" y="102"/>
                  </a:lnTo>
                  <a:close/>
                </a:path>
              </a:pathLst>
            </a:custGeom>
            <a:solidFill>
              <a:srgbClr val="000000"/>
            </a:solidFill>
            <a:ln w="9525" cap="flat">
              <a:noFill/>
              <a:prstDash val="solid"/>
              <a:miter/>
            </a:ln>
          </p:spPr>
          <p:txBody>
            <a:bodyPr rtlCol="0" anchor="ctr"/>
            <a:lstStyle/>
            <a:p>
              <a:endParaRPr lang="fi-FI"/>
            </a:p>
          </p:txBody>
        </p:sp>
        <p:sp>
          <p:nvSpPr>
            <p:cNvPr id="46" name="Freeform: Shape 45">
              <a:extLst>
                <a:ext uri="{FF2B5EF4-FFF2-40B4-BE49-F238E27FC236}">
                  <a16:creationId xmlns:a16="http://schemas.microsoft.com/office/drawing/2014/main" id="{95A54AE0-200F-05E5-287B-2B04818B1291}"/>
                </a:ext>
              </a:extLst>
            </p:cNvPr>
            <p:cNvSpPr/>
            <p:nvPr/>
          </p:nvSpPr>
          <p:spPr>
            <a:xfrm rot="18774601">
              <a:off x="2020052" y="2609100"/>
              <a:ext cx="36542" cy="36542"/>
            </a:xfrm>
            <a:custGeom>
              <a:avLst/>
              <a:gdLst>
                <a:gd name="connsiteX0" fmla="*/ 0 w 25050"/>
                <a:gd name="connsiteY0" fmla="*/ 0 h 25050"/>
                <a:gd name="connsiteX1" fmla="*/ 25051 w 25050"/>
                <a:gd name="connsiteY1" fmla="*/ 0 h 25050"/>
                <a:gd name="connsiteX2" fmla="*/ 25051 w 25050"/>
                <a:gd name="connsiteY2" fmla="*/ 25051 h 25050"/>
                <a:gd name="connsiteX3" fmla="*/ 0 w 25050"/>
                <a:gd name="connsiteY3" fmla="*/ 25051 h 25050"/>
              </a:gdLst>
              <a:ahLst/>
              <a:cxnLst>
                <a:cxn ang="0">
                  <a:pos x="connsiteX0" y="connsiteY0"/>
                </a:cxn>
                <a:cxn ang="0">
                  <a:pos x="connsiteX1" y="connsiteY1"/>
                </a:cxn>
                <a:cxn ang="0">
                  <a:pos x="connsiteX2" y="connsiteY2"/>
                </a:cxn>
                <a:cxn ang="0">
                  <a:pos x="connsiteX3" y="connsiteY3"/>
                </a:cxn>
              </a:cxnLst>
              <a:rect l="l" t="t" r="r" b="b"/>
              <a:pathLst>
                <a:path w="25050" h="25050">
                  <a:moveTo>
                    <a:pt x="0" y="0"/>
                  </a:moveTo>
                  <a:lnTo>
                    <a:pt x="25051" y="0"/>
                  </a:lnTo>
                  <a:lnTo>
                    <a:pt x="25051" y="25051"/>
                  </a:lnTo>
                  <a:lnTo>
                    <a:pt x="0" y="25051"/>
                  </a:lnTo>
                  <a:close/>
                </a:path>
              </a:pathLst>
            </a:custGeom>
            <a:solidFill>
              <a:srgbClr val="000000"/>
            </a:solidFill>
            <a:ln w="9525" cap="flat">
              <a:noFill/>
              <a:prstDash val="solid"/>
              <a:miter/>
            </a:ln>
          </p:spPr>
          <p:txBody>
            <a:bodyPr rtlCol="0" anchor="ctr"/>
            <a:lstStyle/>
            <a:p>
              <a:endParaRPr lang="fi-FI"/>
            </a:p>
          </p:txBody>
        </p:sp>
        <p:sp>
          <p:nvSpPr>
            <p:cNvPr id="48" name="Freeform: Shape 47">
              <a:extLst>
                <a:ext uri="{FF2B5EF4-FFF2-40B4-BE49-F238E27FC236}">
                  <a16:creationId xmlns:a16="http://schemas.microsoft.com/office/drawing/2014/main" id="{3C7581C0-BE2F-5DDA-B4F8-287C88296D4D}"/>
                </a:ext>
              </a:extLst>
            </p:cNvPr>
            <p:cNvSpPr/>
            <p:nvPr/>
          </p:nvSpPr>
          <p:spPr>
            <a:xfrm>
              <a:off x="2121482" y="2502366"/>
              <a:ext cx="49337" cy="49325"/>
            </a:xfrm>
            <a:custGeom>
              <a:avLst/>
              <a:gdLst>
                <a:gd name="connsiteX0" fmla="*/ 17240 w 33821"/>
                <a:gd name="connsiteY0" fmla="*/ 95 h 33813"/>
                <a:gd name="connsiteX1" fmla="*/ 33814 w 33821"/>
                <a:gd name="connsiteY1" fmla="*/ 16669 h 33813"/>
                <a:gd name="connsiteX2" fmla="*/ 16954 w 33821"/>
                <a:gd name="connsiteY2" fmla="*/ 33814 h 33813"/>
                <a:gd name="connsiteX3" fmla="*/ 0 w 33821"/>
                <a:gd name="connsiteY3" fmla="*/ 16859 h 33813"/>
                <a:gd name="connsiteX4" fmla="*/ 17145 w 33821"/>
                <a:gd name="connsiteY4" fmla="*/ 0 h 3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 h="33813">
                  <a:moveTo>
                    <a:pt x="17240" y="95"/>
                  </a:moveTo>
                  <a:cubicBezTo>
                    <a:pt x="19621" y="-286"/>
                    <a:pt x="34195" y="14478"/>
                    <a:pt x="33814" y="16669"/>
                  </a:cubicBezTo>
                  <a:lnTo>
                    <a:pt x="16954" y="33814"/>
                  </a:lnTo>
                  <a:lnTo>
                    <a:pt x="0" y="16859"/>
                  </a:lnTo>
                  <a:lnTo>
                    <a:pt x="17145" y="0"/>
                  </a:lnTo>
                  <a:close/>
                </a:path>
              </a:pathLst>
            </a:custGeom>
            <a:solidFill>
              <a:srgbClr val="000000"/>
            </a:solidFill>
            <a:ln w="9525" cap="flat">
              <a:noFill/>
              <a:prstDash val="solid"/>
              <a:miter/>
            </a:ln>
          </p:spPr>
          <p:txBody>
            <a:bodyPr rtlCol="0" anchor="ctr"/>
            <a:lstStyle/>
            <a:p>
              <a:endParaRPr lang="fi-FI"/>
            </a:p>
          </p:txBody>
        </p:sp>
        <p:sp>
          <p:nvSpPr>
            <p:cNvPr id="49" name="Freeform: Shape 48">
              <a:extLst>
                <a:ext uri="{FF2B5EF4-FFF2-40B4-BE49-F238E27FC236}">
                  <a16:creationId xmlns:a16="http://schemas.microsoft.com/office/drawing/2014/main" id="{8BC663F4-ACE7-3A54-211B-E3FD3A443C0A}"/>
                </a:ext>
              </a:extLst>
            </p:cNvPr>
            <p:cNvSpPr/>
            <p:nvPr/>
          </p:nvSpPr>
          <p:spPr>
            <a:xfrm>
              <a:off x="2167070" y="2425102"/>
              <a:ext cx="35207" cy="35776"/>
            </a:xfrm>
            <a:custGeom>
              <a:avLst/>
              <a:gdLst>
                <a:gd name="connsiteX0" fmla="*/ 20089 w 24135"/>
                <a:gd name="connsiteY0" fmla="*/ 3435 h 24525"/>
                <a:gd name="connsiteX1" fmla="*/ 12469 w 24135"/>
                <a:gd name="connsiteY1" fmla="*/ 24485 h 24525"/>
                <a:gd name="connsiteX2" fmla="*/ 20089 w 24135"/>
                <a:gd name="connsiteY2" fmla="*/ 3435 h 24525"/>
              </a:gdLst>
              <a:ahLst/>
              <a:cxnLst>
                <a:cxn ang="0">
                  <a:pos x="connsiteX0" y="connsiteY0"/>
                </a:cxn>
                <a:cxn ang="0">
                  <a:pos x="connsiteX1" y="connsiteY1"/>
                </a:cxn>
                <a:cxn ang="0">
                  <a:pos x="connsiteX2" y="connsiteY2"/>
                </a:cxn>
              </a:cxnLst>
              <a:rect l="l" t="t" r="r" b="b"/>
              <a:pathLst>
                <a:path w="24135" h="24525">
                  <a:moveTo>
                    <a:pt x="20089" y="3435"/>
                  </a:moveTo>
                  <a:cubicBezTo>
                    <a:pt x="27519" y="10388"/>
                    <a:pt x="24566" y="23818"/>
                    <a:pt x="12469" y="24485"/>
                  </a:cubicBezTo>
                  <a:cubicBezTo>
                    <a:pt x="-12010" y="25914"/>
                    <a:pt x="4468" y="-11234"/>
                    <a:pt x="20089" y="3435"/>
                  </a:cubicBezTo>
                  <a:close/>
                </a:path>
              </a:pathLst>
            </a:custGeom>
            <a:solidFill>
              <a:srgbClr val="000000"/>
            </a:solidFill>
            <a:ln w="9525" cap="flat">
              <a:noFill/>
              <a:prstDash val="solid"/>
              <a:miter/>
            </a:ln>
          </p:spPr>
          <p:txBody>
            <a:bodyPr rtlCol="0" anchor="ctr"/>
            <a:lstStyle/>
            <a:p>
              <a:endParaRPr lang="fi-FI"/>
            </a:p>
          </p:txBody>
        </p:sp>
        <p:sp>
          <p:nvSpPr>
            <p:cNvPr id="50" name="Freeform: Shape 49">
              <a:extLst>
                <a:ext uri="{FF2B5EF4-FFF2-40B4-BE49-F238E27FC236}">
                  <a16:creationId xmlns:a16="http://schemas.microsoft.com/office/drawing/2014/main" id="{317AB36B-CFFC-1E87-258F-756EBCFCC381}"/>
                </a:ext>
              </a:extLst>
            </p:cNvPr>
            <p:cNvSpPr/>
            <p:nvPr/>
          </p:nvSpPr>
          <p:spPr>
            <a:xfrm>
              <a:off x="2097698" y="2411209"/>
              <a:ext cx="34337" cy="34930"/>
            </a:xfrm>
            <a:custGeom>
              <a:avLst/>
              <a:gdLst>
                <a:gd name="connsiteX0" fmla="*/ 2494 w 23538"/>
                <a:gd name="connsiteY0" fmla="*/ 21055 h 23945"/>
                <a:gd name="connsiteX1" fmla="*/ 3922 w 23538"/>
                <a:gd name="connsiteY1" fmla="*/ 2767 h 23945"/>
                <a:gd name="connsiteX2" fmla="*/ 18019 w 23538"/>
                <a:gd name="connsiteY2" fmla="*/ 22293 h 23945"/>
                <a:gd name="connsiteX3" fmla="*/ 2494 w 23538"/>
                <a:gd name="connsiteY3" fmla="*/ 21055 h 23945"/>
              </a:gdLst>
              <a:ahLst/>
              <a:cxnLst>
                <a:cxn ang="0">
                  <a:pos x="connsiteX0" y="connsiteY0"/>
                </a:cxn>
                <a:cxn ang="0">
                  <a:pos x="connsiteX1" y="connsiteY1"/>
                </a:cxn>
                <a:cxn ang="0">
                  <a:pos x="connsiteX2" y="connsiteY2"/>
                </a:cxn>
                <a:cxn ang="0">
                  <a:pos x="connsiteX3" y="connsiteY3"/>
                </a:cxn>
              </a:cxnLst>
              <a:rect l="l" t="t" r="r" b="b"/>
              <a:pathLst>
                <a:path w="23538" h="23945">
                  <a:moveTo>
                    <a:pt x="2494" y="21055"/>
                  </a:moveTo>
                  <a:cubicBezTo>
                    <a:pt x="-1126" y="17435"/>
                    <a:pt x="-935" y="6482"/>
                    <a:pt x="3922" y="2767"/>
                  </a:cubicBezTo>
                  <a:cubicBezTo>
                    <a:pt x="17162" y="-7425"/>
                    <a:pt x="31735" y="13149"/>
                    <a:pt x="18019" y="22293"/>
                  </a:cubicBezTo>
                  <a:cubicBezTo>
                    <a:pt x="14019" y="24960"/>
                    <a:pt x="5732" y="24293"/>
                    <a:pt x="2494" y="21055"/>
                  </a:cubicBezTo>
                  <a:close/>
                </a:path>
              </a:pathLst>
            </a:custGeom>
            <a:solidFill>
              <a:srgbClr val="000000"/>
            </a:solidFill>
            <a:ln w="9525" cap="flat">
              <a:noFill/>
              <a:prstDash val="solid"/>
              <a:miter/>
            </a:ln>
          </p:spPr>
          <p:txBody>
            <a:bodyPr rtlCol="0" anchor="ctr"/>
            <a:lstStyle/>
            <a:p>
              <a:endParaRPr lang="fi-FI"/>
            </a:p>
          </p:txBody>
        </p:sp>
        <p:sp>
          <p:nvSpPr>
            <p:cNvPr id="51" name="Freeform: Shape 50">
              <a:extLst>
                <a:ext uri="{FF2B5EF4-FFF2-40B4-BE49-F238E27FC236}">
                  <a16:creationId xmlns:a16="http://schemas.microsoft.com/office/drawing/2014/main" id="{8FD9967D-8C20-ED2B-0DC5-920FCFFF7EBC}"/>
                </a:ext>
              </a:extLst>
            </p:cNvPr>
            <p:cNvSpPr/>
            <p:nvPr/>
          </p:nvSpPr>
          <p:spPr>
            <a:xfrm>
              <a:off x="2009374" y="2504195"/>
              <a:ext cx="34344" cy="34555"/>
            </a:xfrm>
            <a:custGeom>
              <a:avLst/>
              <a:gdLst>
                <a:gd name="connsiteX0" fmla="*/ 6843 w 23543"/>
                <a:gd name="connsiteY0" fmla="*/ 842 h 23688"/>
                <a:gd name="connsiteX1" fmla="*/ 8653 w 23543"/>
                <a:gd name="connsiteY1" fmla="*/ 23321 h 23688"/>
                <a:gd name="connsiteX2" fmla="*/ 6843 w 23543"/>
                <a:gd name="connsiteY2" fmla="*/ 842 h 23688"/>
              </a:gdLst>
              <a:ahLst/>
              <a:cxnLst>
                <a:cxn ang="0">
                  <a:pos x="connsiteX0" y="connsiteY0"/>
                </a:cxn>
                <a:cxn ang="0">
                  <a:pos x="connsiteX1" y="connsiteY1"/>
                </a:cxn>
                <a:cxn ang="0">
                  <a:pos x="connsiteX2" y="connsiteY2"/>
                </a:cxn>
              </a:cxnLst>
              <a:rect l="l" t="t" r="r" b="b"/>
              <a:pathLst>
                <a:path w="23543" h="23688">
                  <a:moveTo>
                    <a:pt x="6843" y="842"/>
                  </a:moveTo>
                  <a:cubicBezTo>
                    <a:pt x="28750" y="-5635"/>
                    <a:pt x="28845" y="27512"/>
                    <a:pt x="8653" y="23321"/>
                  </a:cubicBezTo>
                  <a:cubicBezTo>
                    <a:pt x="-2111" y="21130"/>
                    <a:pt x="-2968" y="3699"/>
                    <a:pt x="6843" y="842"/>
                  </a:cubicBezTo>
                  <a:close/>
                </a:path>
              </a:pathLst>
            </a:custGeom>
            <a:solidFill>
              <a:srgbClr val="000000"/>
            </a:solidFill>
            <a:ln w="9525" cap="flat">
              <a:noFill/>
              <a:prstDash val="solid"/>
              <a:miter/>
            </a:ln>
          </p:spPr>
          <p:txBody>
            <a:bodyPr rtlCol="0" anchor="ctr"/>
            <a:lstStyle/>
            <a:p>
              <a:endParaRPr lang="fi-FI"/>
            </a:p>
          </p:txBody>
        </p:sp>
        <p:sp>
          <p:nvSpPr>
            <p:cNvPr id="52" name="Freeform: Shape 51">
              <a:extLst>
                <a:ext uri="{FF2B5EF4-FFF2-40B4-BE49-F238E27FC236}">
                  <a16:creationId xmlns:a16="http://schemas.microsoft.com/office/drawing/2014/main" id="{CA576618-6243-B344-6970-3979E0ACFF69}"/>
                </a:ext>
              </a:extLst>
            </p:cNvPr>
            <p:cNvSpPr/>
            <p:nvPr/>
          </p:nvSpPr>
          <p:spPr>
            <a:xfrm>
              <a:off x="2124401" y="2450399"/>
              <a:ext cx="38627" cy="39044"/>
            </a:xfrm>
            <a:custGeom>
              <a:avLst/>
              <a:gdLst>
                <a:gd name="connsiteX0" fmla="*/ 13240 w 26479"/>
                <a:gd name="connsiteY0" fmla="*/ 0 h 26765"/>
                <a:gd name="connsiteX1" fmla="*/ 26479 w 26479"/>
                <a:gd name="connsiteY1" fmla="*/ 14859 h 26765"/>
                <a:gd name="connsiteX2" fmla="*/ 13240 w 26479"/>
                <a:gd name="connsiteY2" fmla="*/ 26765 h 26765"/>
                <a:gd name="connsiteX3" fmla="*/ 0 w 26479"/>
                <a:gd name="connsiteY3" fmla="*/ 14859 h 26765"/>
                <a:gd name="connsiteX4" fmla="*/ 13240 w 26479"/>
                <a:gd name="connsiteY4" fmla="*/ 0 h 2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26765">
                  <a:moveTo>
                    <a:pt x="13240" y="0"/>
                  </a:moveTo>
                  <a:lnTo>
                    <a:pt x="26479" y="14859"/>
                  </a:lnTo>
                  <a:lnTo>
                    <a:pt x="13240" y="26765"/>
                  </a:lnTo>
                  <a:lnTo>
                    <a:pt x="0" y="14859"/>
                  </a:lnTo>
                  <a:lnTo>
                    <a:pt x="13240" y="0"/>
                  </a:lnTo>
                  <a:close/>
                </a:path>
              </a:pathLst>
            </a:custGeom>
            <a:solidFill>
              <a:srgbClr val="000000"/>
            </a:solidFill>
            <a:ln w="9525" cap="flat">
              <a:noFill/>
              <a:prstDash val="solid"/>
              <a:miter/>
            </a:ln>
          </p:spPr>
          <p:txBody>
            <a:bodyPr rtlCol="0" anchor="ctr"/>
            <a:lstStyle/>
            <a:p>
              <a:endParaRPr lang="fi-FI"/>
            </a:p>
          </p:txBody>
        </p:sp>
        <p:sp>
          <p:nvSpPr>
            <p:cNvPr id="53" name="Freeform: Shape 52">
              <a:extLst>
                <a:ext uri="{FF2B5EF4-FFF2-40B4-BE49-F238E27FC236}">
                  <a16:creationId xmlns:a16="http://schemas.microsoft.com/office/drawing/2014/main" id="{C7C5440A-7201-3F14-5124-BA2B73B00ECD}"/>
                </a:ext>
              </a:extLst>
            </p:cNvPr>
            <p:cNvSpPr/>
            <p:nvPr/>
          </p:nvSpPr>
          <p:spPr>
            <a:xfrm>
              <a:off x="2168541" y="2640758"/>
              <a:ext cx="38948" cy="38210"/>
            </a:xfrm>
            <a:custGeom>
              <a:avLst/>
              <a:gdLst>
                <a:gd name="connsiteX0" fmla="*/ 6412 w 26699"/>
                <a:gd name="connsiteY0" fmla="*/ 6096 h 26193"/>
                <a:gd name="connsiteX1" fmla="*/ 13365 w 26699"/>
                <a:gd name="connsiteY1" fmla="*/ 0 h 26193"/>
                <a:gd name="connsiteX2" fmla="*/ 26700 w 26699"/>
                <a:gd name="connsiteY2" fmla="*/ 12954 h 26193"/>
                <a:gd name="connsiteX3" fmla="*/ 11841 w 26699"/>
                <a:gd name="connsiteY3" fmla="*/ 26194 h 26193"/>
                <a:gd name="connsiteX4" fmla="*/ 220 w 26699"/>
                <a:gd name="connsiteY4" fmla="*/ 14383 h 26193"/>
                <a:gd name="connsiteX5" fmla="*/ 6507 w 26699"/>
                <a:gd name="connsiteY5" fmla="*/ 6001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9" h="26193">
                  <a:moveTo>
                    <a:pt x="6412" y="6096"/>
                  </a:moveTo>
                  <a:cubicBezTo>
                    <a:pt x="8507" y="4096"/>
                    <a:pt x="9364" y="571"/>
                    <a:pt x="13365" y="0"/>
                  </a:cubicBezTo>
                  <a:lnTo>
                    <a:pt x="26700" y="12954"/>
                  </a:lnTo>
                  <a:lnTo>
                    <a:pt x="11841" y="26194"/>
                  </a:lnTo>
                  <a:lnTo>
                    <a:pt x="220" y="14383"/>
                  </a:lnTo>
                  <a:cubicBezTo>
                    <a:pt x="-1113" y="9144"/>
                    <a:pt x="3935" y="8572"/>
                    <a:pt x="6507" y="6001"/>
                  </a:cubicBezTo>
                  <a:close/>
                </a:path>
              </a:pathLst>
            </a:custGeom>
            <a:solidFill>
              <a:srgbClr val="000000"/>
            </a:solidFill>
            <a:ln w="9525" cap="flat">
              <a:noFill/>
              <a:prstDash val="solid"/>
              <a:miter/>
            </a:ln>
          </p:spPr>
          <p:txBody>
            <a:bodyPr rtlCol="0" anchor="ctr"/>
            <a:lstStyle/>
            <a:p>
              <a:endParaRPr lang="fi-FI"/>
            </a:p>
          </p:txBody>
        </p:sp>
        <p:sp>
          <p:nvSpPr>
            <p:cNvPr id="54" name="Freeform: Shape 53">
              <a:extLst>
                <a:ext uri="{FF2B5EF4-FFF2-40B4-BE49-F238E27FC236}">
                  <a16:creationId xmlns:a16="http://schemas.microsoft.com/office/drawing/2014/main" id="{E63D7EFC-1C87-FD5A-54B2-87F4DF8C2306}"/>
                </a:ext>
              </a:extLst>
            </p:cNvPr>
            <p:cNvSpPr/>
            <p:nvPr/>
          </p:nvSpPr>
          <p:spPr>
            <a:xfrm>
              <a:off x="2176366" y="2484163"/>
              <a:ext cx="38765" cy="38765"/>
            </a:xfrm>
            <a:custGeom>
              <a:avLst/>
              <a:gdLst>
                <a:gd name="connsiteX0" fmla="*/ 13240 w 26574"/>
                <a:gd name="connsiteY0" fmla="*/ 0 h 26574"/>
                <a:gd name="connsiteX1" fmla="*/ 26575 w 26574"/>
                <a:gd name="connsiteY1" fmla="*/ 13335 h 26574"/>
                <a:gd name="connsiteX2" fmla="*/ 11716 w 26574"/>
                <a:gd name="connsiteY2" fmla="*/ 26575 h 26574"/>
                <a:gd name="connsiteX3" fmla="*/ 0 w 26574"/>
                <a:gd name="connsiteY3" fmla="*/ 13621 h 26574"/>
                <a:gd name="connsiteX4" fmla="*/ 13240 w 26574"/>
                <a:gd name="connsiteY4" fmla="*/ 0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6574">
                  <a:moveTo>
                    <a:pt x="13240" y="0"/>
                  </a:moveTo>
                  <a:lnTo>
                    <a:pt x="26575" y="13335"/>
                  </a:lnTo>
                  <a:lnTo>
                    <a:pt x="11716" y="26575"/>
                  </a:lnTo>
                  <a:lnTo>
                    <a:pt x="0" y="13621"/>
                  </a:lnTo>
                  <a:lnTo>
                    <a:pt x="13240" y="0"/>
                  </a:lnTo>
                  <a:close/>
                </a:path>
              </a:pathLst>
            </a:custGeom>
            <a:solidFill>
              <a:srgbClr val="000000"/>
            </a:solidFill>
            <a:ln w="9525" cap="flat">
              <a:noFill/>
              <a:prstDash val="solid"/>
              <a:miter/>
            </a:ln>
          </p:spPr>
          <p:txBody>
            <a:bodyPr rtlCol="0" anchor="ctr"/>
            <a:lstStyle/>
            <a:p>
              <a:endParaRPr lang="fi-FI"/>
            </a:p>
          </p:txBody>
        </p:sp>
      </p:grpSp>
      <p:pic>
        <p:nvPicPr>
          <p:cNvPr id="104" name="Graphic 103">
            <a:extLst>
              <a:ext uri="{FF2B5EF4-FFF2-40B4-BE49-F238E27FC236}">
                <a16:creationId xmlns:a16="http://schemas.microsoft.com/office/drawing/2014/main" id="{034CE159-BD8A-4485-9FA9-AE9CE9D3F1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8519" y="5661271"/>
            <a:ext cx="1617076" cy="676932"/>
          </a:xfrm>
          <a:prstGeom prst="rect">
            <a:avLst/>
          </a:prstGeom>
        </p:spPr>
      </p:pic>
      <p:sp>
        <p:nvSpPr>
          <p:cNvPr id="105" name="Tekstin paikkamerkki 44">
            <a:extLst>
              <a:ext uri="{FF2B5EF4-FFF2-40B4-BE49-F238E27FC236}">
                <a16:creationId xmlns:a16="http://schemas.microsoft.com/office/drawing/2014/main" id="{30F3D859-945E-1C9E-CFB3-154A617B383E}"/>
              </a:ext>
            </a:extLst>
          </p:cNvPr>
          <p:cNvSpPr txBox="1">
            <a:spLocks/>
          </p:cNvSpPr>
          <p:nvPr/>
        </p:nvSpPr>
        <p:spPr>
          <a:xfrm>
            <a:off x="2118081" y="5683805"/>
            <a:ext cx="1150623" cy="674707"/>
          </a:xfrm>
          <a:prstGeom prst="rect">
            <a:avLst/>
          </a:prstGeom>
        </p:spPr>
        <p:txBody>
          <a:bodyPr vert="horz" lIns="91440" tIns="45720" rIns="91440" bIns="45720" rtlCol="0" anchor="b">
            <a:noAutofit/>
          </a:bodyPr>
          <a:lstStyle>
            <a:lvl1pPr marL="0" indent="0" algn="l" defTabSz="914400" rtl="0" eaLnBrk="1" latinLnBrk="0" hangingPunct="1">
              <a:lnSpc>
                <a:spcPts val="1780"/>
              </a:lnSpc>
              <a:spcBef>
                <a:spcPts val="600"/>
              </a:spcBef>
              <a:buFontTx/>
              <a:buNone/>
              <a:defRPr sz="1400" kern="1200">
                <a:solidFill>
                  <a:schemeClr val="bg1"/>
                </a:solidFill>
                <a:latin typeface="Bebas Neue" panose="020B0606020202050201" pitchFamily="34" charset="77"/>
                <a:ea typeface="+mn-ea"/>
                <a:cs typeface="+mn-cs"/>
              </a:defRPr>
            </a:lvl1pPr>
            <a:lvl2pPr marL="9525" indent="0" algn="l" defTabSz="914400" rtl="0" eaLnBrk="1" latinLnBrk="0" hangingPunct="1">
              <a:lnSpc>
                <a:spcPts val="1780"/>
              </a:lnSpc>
              <a:spcBef>
                <a:spcPts val="600"/>
              </a:spcBef>
              <a:buFontTx/>
              <a:buNone/>
              <a:tabLst/>
              <a:defRPr sz="1400" kern="1200">
                <a:solidFill>
                  <a:schemeClr val="bg1"/>
                </a:solidFill>
                <a:latin typeface="Bebas Neue" panose="020B0606020202050201" pitchFamily="34" charset="77"/>
                <a:ea typeface="+mn-ea"/>
                <a:cs typeface="+mn-cs"/>
              </a:defRPr>
            </a:lvl2pPr>
            <a:lvl3pPr marL="184150" indent="0" algn="l" defTabSz="914400" rtl="0" eaLnBrk="1" latinLnBrk="0" hangingPunct="1">
              <a:lnSpc>
                <a:spcPts val="1780"/>
              </a:lnSpc>
              <a:spcBef>
                <a:spcPts val="600"/>
              </a:spcBef>
              <a:buFontTx/>
              <a:buNone/>
              <a:tabLst/>
              <a:defRPr sz="1400" kern="1200">
                <a:solidFill>
                  <a:schemeClr val="bg1"/>
                </a:solidFill>
                <a:latin typeface="Bebas Neue" panose="020B0606020202050201" pitchFamily="34" charset="77"/>
                <a:ea typeface="+mn-ea"/>
                <a:cs typeface="+mn-cs"/>
              </a:defRPr>
            </a:lvl3pPr>
            <a:lvl4pPr marL="1371600" indent="0" algn="l" defTabSz="914400" rtl="0" eaLnBrk="1" latinLnBrk="0" hangingPunct="1">
              <a:lnSpc>
                <a:spcPts val="1780"/>
              </a:lnSpc>
              <a:spcBef>
                <a:spcPts val="600"/>
              </a:spcBef>
              <a:buFontTx/>
              <a:buNone/>
              <a:tabLst/>
              <a:defRPr sz="1400" kern="1200">
                <a:solidFill>
                  <a:schemeClr val="bg1"/>
                </a:solidFill>
                <a:latin typeface="Bebas Neue" panose="020B0606020202050201" pitchFamily="34" charset="77"/>
                <a:ea typeface="+mn-ea"/>
                <a:cs typeface="+mn-cs"/>
              </a:defRPr>
            </a:lvl4pPr>
            <a:lvl5pPr marL="1828800" indent="0" algn="l" defTabSz="914400" rtl="0" eaLnBrk="1" latinLnBrk="0" hangingPunct="1">
              <a:lnSpc>
                <a:spcPts val="1780"/>
              </a:lnSpc>
              <a:spcBef>
                <a:spcPts val="600"/>
              </a:spcBef>
              <a:buFontTx/>
              <a:buNone/>
              <a:tabLst/>
              <a:defRPr sz="1400" kern="1200">
                <a:solidFill>
                  <a:schemeClr val="bg1"/>
                </a:solidFill>
                <a:latin typeface="Bebas Neue" panose="020B06060202020502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a:t>Riihimäki</a:t>
            </a:r>
          </a:p>
          <a:p>
            <a:r>
              <a:rPr lang="fi-FI" sz="1800"/>
              <a:t>Test Bed</a:t>
            </a:r>
          </a:p>
        </p:txBody>
      </p:sp>
      <p:grpSp>
        <p:nvGrpSpPr>
          <p:cNvPr id="106" name="Graphic 5">
            <a:extLst>
              <a:ext uri="{FF2B5EF4-FFF2-40B4-BE49-F238E27FC236}">
                <a16:creationId xmlns:a16="http://schemas.microsoft.com/office/drawing/2014/main" id="{4B017DFA-792F-1BBD-3904-107CC80F5914}"/>
              </a:ext>
            </a:extLst>
          </p:cNvPr>
          <p:cNvGrpSpPr/>
          <p:nvPr/>
        </p:nvGrpSpPr>
        <p:grpSpPr>
          <a:xfrm>
            <a:off x="1576577" y="5724210"/>
            <a:ext cx="501024" cy="501024"/>
            <a:chOff x="2543228" y="2969156"/>
            <a:chExt cx="540067" cy="540067"/>
          </a:xfrm>
        </p:grpSpPr>
        <p:sp>
          <p:nvSpPr>
            <p:cNvPr id="107" name="Freeform: Shape 106">
              <a:extLst>
                <a:ext uri="{FF2B5EF4-FFF2-40B4-BE49-F238E27FC236}">
                  <a16:creationId xmlns:a16="http://schemas.microsoft.com/office/drawing/2014/main" id="{95CA3D77-A2B2-7AD7-4D63-0EDFD1BA879C}"/>
                </a:ext>
              </a:extLst>
            </p:cNvPr>
            <p:cNvSpPr/>
            <p:nvPr/>
          </p:nvSpPr>
          <p:spPr>
            <a:xfrm>
              <a:off x="2543228" y="2969156"/>
              <a:ext cx="540067" cy="540067"/>
            </a:xfrm>
            <a:custGeom>
              <a:avLst/>
              <a:gdLst>
                <a:gd name="connsiteX0" fmla="*/ 540068 w 540067"/>
                <a:gd name="connsiteY0" fmla="*/ 270034 h 540067"/>
                <a:gd name="connsiteX1" fmla="*/ 270034 w 540067"/>
                <a:gd name="connsiteY1" fmla="*/ 540067 h 540067"/>
                <a:gd name="connsiteX2" fmla="*/ 0 w 540067"/>
                <a:gd name="connsiteY2" fmla="*/ 270034 h 540067"/>
                <a:gd name="connsiteX3" fmla="*/ 270034 w 540067"/>
                <a:gd name="connsiteY3" fmla="*/ 0 h 540067"/>
                <a:gd name="connsiteX4" fmla="*/ 540068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8" y="270034"/>
                  </a:moveTo>
                  <a:cubicBezTo>
                    <a:pt x="540068" y="419169"/>
                    <a:pt x="419169" y="540067"/>
                    <a:pt x="270034" y="540067"/>
                  </a:cubicBezTo>
                  <a:cubicBezTo>
                    <a:pt x="120898" y="540067"/>
                    <a:pt x="0" y="419169"/>
                    <a:pt x="0" y="270034"/>
                  </a:cubicBezTo>
                  <a:cubicBezTo>
                    <a:pt x="0" y="120898"/>
                    <a:pt x="120898" y="0"/>
                    <a:pt x="270034" y="0"/>
                  </a:cubicBezTo>
                  <a:cubicBezTo>
                    <a:pt x="419169" y="0"/>
                    <a:pt x="540068" y="120898"/>
                    <a:pt x="540068" y="270034"/>
                  </a:cubicBezTo>
                  <a:close/>
                </a:path>
              </a:pathLst>
            </a:custGeom>
            <a:solidFill>
              <a:srgbClr val="E7E2D8"/>
            </a:solidFill>
            <a:ln w="38100" cap="flat">
              <a:solidFill>
                <a:srgbClr val="000000"/>
              </a:solidFill>
              <a:prstDash val="solid"/>
              <a:miter/>
            </a:ln>
          </p:spPr>
          <p:txBody>
            <a:bodyPr rtlCol="0" anchor="ctr"/>
            <a:lstStyle/>
            <a:p>
              <a:endParaRPr lang="fi-FI"/>
            </a:p>
          </p:txBody>
        </p:sp>
        <p:grpSp>
          <p:nvGrpSpPr>
            <p:cNvPr id="108" name="Graphic 5">
              <a:extLst>
                <a:ext uri="{FF2B5EF4-FFF2-40B4-BE49-F238E27FC236}">
                  <a16:creationId xmlns:a16="http://schemas.microsoft.com/office/drawing/2014/main" id="{4A78FBDD-35FF-7AAE-1780-5FC1DC33EC6F}"/>
                </a:ext>
              </a:extLst>
            </p:cNvPr>
            <p:cNvGrpSpPr/>
            <p:nvPr/>
          </p:nvGrpSpPr>
          <p:grpSpPr>
            <a:xfrm>
              <a:off x="2666957" y="3085525"/>
              <a:ext cx="292512" cy="307016"/>
              <a:chOff x="2666957" y="3085525"/>
              <a:chExt cx="292512" cy="307016"/>
            </a:xfrm>
            <a:solidFill>
              <a:srgbClr val="000000"/>
            </a:solidFill>
          </p:grpSpPr>
          <p:sp>
            <p:nvSpPr>
              <p:cNvPr id="109" name="Freeform: Shape 108">
                <a:extLst>
                  <a:ext uri="{FF2B5EF4-FFF2-40B4-BE49-F238E27FC236}">
                    <a16:creationId xmlns:a16="http://schemas.microsoft.com/office/drawing/2014/main" id="{07EB4F8C-C24B-B04F-FEB0-69E1A3AE124C}"/>
                  </a:ext>
                </a:extLst>
              </p:cNvPr>
              <p:cNvSpPr/>
              <p:nvPr/>
            </p:nvSpPr>
            <p:spPr>
              <a:xfrm>
                <a:off x="2666957" y="3085525"/>
                <a:ext cx="225989" cy="307016"/>
              </a:xfrm>
              <a:custGeom>
                <a:avLst/>
                <a:gdLst>
                  <a:gd name="connsiteX0" fmla="*/ 172117 w 225989"/>
                  <a:gd name="connsiteY0" fmla="*/ 41841 h 307016"/>
                  <a:gd name="connsiteX1" fmla="*/ 224028 w 225989"/>
                  <a:gd name="connsiteY1" fmla="*/ 64987 h 307016"/>
                  <a:gd name="connsiteX2" fmla="*/ 225742 w 225989"/>
                  <a:gd name="connsiteY2" fmla="*/ 275870 h 307016"/>
                  <a:gd name="connsiteX3" fmla="*/ 197739 w 225989"/>
                  <a:gd name="connsiteY3" fmla="*/ 307017 h 307016"/>
                  <a:gd name="connsiteX4" fmla="*/ 28956 w 225989"/>
                  <a:gd name="connsiteY4" fmla="*/ 307017 h 307016"/>
                  <a:gd name="connsiteX5" fmla="*/ 0 w 225989"/>
                  <a:gd name="connsiteY5" fmla="*/ 276918 h 307016"/>
                  <a:gd name="connsiteX6" fmla="*/ 0 w 225989"/>
                  <a:gd name="connsiteY6" fmla="*/ 74226 h 307016"/>
                  <a:gd name="connsiteX7" fmla="*/ 53531 w 225989"/>
                  <a:gd name="connsiteY7" fmla="*/ 41841 h 307016"/>
                  <a:gd name="connsiteX8" fmla="*/ 65246 w 225989"/>
                  <a:gd name="connsiteY8" fmla="*/ 27744 h 307016"/>
                  <a:gd name="connsiteX9" fmla="*/ 78867 w 225989"/>
                  <a:gd name="connsiteY9" fmla="*/ 27077 h 307016"/>
                  <a:gd name="connsiteX10" fmla="*/ 84582 w 225989"/>
                  <a:gd name="connsiteY10" fmla="*/ 16314 h 307016"/>
                  <a:gd name="connsiteX11" fmla="*/ 138494 w 225989"/>
                  <a:gd name="connsiteY11" fmla="*/ 12313 h 307016"/>
                  <a:gd name="connsiteX12" fmla="*/ 146209 w 225989"/>
                  <a:gd name="connsiteY12" fmla="*/ 26506 h 307016"/>
                  <a:gd name="connsiteX13" fmla="*/ 160496 w 225989"/>
                  <a:gd name="connsiteY13" fmla="*/ 27553 h 307016"/>
                  <a:gd name="connsiteX14" fmla="*/ 172212 w 225989"/>
                  <a:gd name="connsiteY14" fmla="*/ 41650 h 307016"/>
                  <a:gd name="connsiteX15" fmla="*/ 63627 w 225989"/>
                  <a:gd name="connsiteY15" fmla="*/ 40317 h 307016"/>
                  <a:gd name="connsiteX16" fmla="*/ 63627 w 225989"/>
                  <a:gd name="connsiteY16" fmla="*/ 70416 h 307016"/>
                  <a:gd name="connsiteX17" fmla="*/ 162211 w 225989"/>
                  <a:gd name="connsiteY17" fmla="*/ 70416 h 307016"/>
                  <a:gd name="connsiteX18" fmla="*/ 162211 w 225989"/>
                  <a:gd name="connsiteY18" fmla="*/ 40317 h 307016"/>
                  <a:gd name="connsiteX19" fmla="*/ 145256 w 225989"/>
                  <a:gd name="connsiteY19" fmla="*/ 36412 h 307016"/>
                  <a:gd name="connsiteX20" fmla="*/ 133541 w 225989"/>
                  <a:gd name="connsiteY20" fmla="*/ 21838 h 307016"/>
                  <a:gd name="connsiteX21" fmla="*/ 92774 w 225989"/>
                  <a:gd name="connsiteY21" fmla="*/ 21172 h 307016"/>
                  <a:gd name="connsiteX22" fmla="*/ 81439 w 225989"/>
                  <a:gd name="connsiteY22" fmla="*/ 36126 h 307016"/>
                  <a:gd name="connsiteX23" fmla="*/ 63627 w 225989"/>
                  <a:gd name="connsiteY23" fmla="*/ 40222 h 307016"/>
                  <a:gd name="connsiteX24" fmla="*/ 53721 w 225989"/>
                  <a:gd name="connsiteY24" fmla="*/ 51842 h 307016"/>
                  <a:gd name="connsiteX25" fmla="*/ 29051 w 225989"/>
                  <a:gd name="connsiteY25" fmla="*/ 51842 h 307016"/>
                  <a:gd name="connsiteX26" fmla="*/ 9906 w 225989"/>
                  <a:gd name="connsiteY26" fmla="*/ 72130 h 307016"/>
                  <a:gd name="connsiteX27" fmla="*/ 9906 w 225989"/>
                  <a:gd name="connsiteY27" fmla="*/ 277013 h 307016"/>
                  <a:gd name="connsiteX28" fmla="*/ 34481 w 225989"/>
                  <a:gd name="connsiteY28" fmla="*/ 298349 h 307016"/>
                  <a:gd name="connsiteX29" fmla="*/ 193358 w 225989"/>
                  <a:gd name="connsiteY29" fmla="*/ 298349 h 307016"/>
                  <a:gd name="connsiteX30" fmla="*/ 215837 w 225989"/>
                  <a:gd name="connsiteY30" fmla="*/ 277013 h 307016"/>
                  <a:gd name="connsiteX31" fmla="*/ 215837 w 225989"/>
                  <a:gd name="connsiteY31" fmla="*/ 72130 h 307016"/>
                  <a:gd name="connsiteX32" fmla="*/ 197739 w 225989"/>
                  <a:gd name="connsiteY32" fmla="*/ 51842 h 307016"/>
                  <a:gd name="connsiteX33" fmla="*/ 172022 w 225989"/>
                  <a:gd name="connsiteY33" fmla="*/ 51842 h 307016"/>
                  <a:gd name="connsiteX34" fmla="*/ 172022 w 225989"/>
                  <a:gd name="connsiteY34" fmla="*/ 70511 h 307016"/>
                  <a:gd name="connsiteX35" fmla="*/ 197263 w 225989"/>
                  <a:gd name="connsiteY35" fmla="*/ 88609 h 307016"/>
                  <a:gd name="connsiteX36" fmla="*/ 197263 w 225989"/>
                  <a:gd name="connsiteY36" fmla="*/ 261678 h 307016"/>
                  <a:gd name="connsiteX37" fmla="*/ 180308 w 225989"/>
                  <a:gd name="connsiteY37" fmla="*/ 278728 h 307016"/>
                  <a:gd name="connsiteX38" fmla="*/ 44387 w 225989"/>
                  <a:gd name="connsiteY38" fmla="*/ 278728 h 307016"/>
                  <a:gd name="connsiteX39" fmla="*/ 28480 w 225989"/>
                  <a:gd name="connsiteY39" fmla="*/ 260725 h 307016"/>
                  <a:gd name="connsiteX40" fmla="*/ 28480 w 225989"/>
                  <a:gd name="connsiteY40" fmla="*/ 87656 h 307016"/>
                  <a:gd name="connsiteX41" fmla="*/ 53721 w 225989"/>
                  <a:gd name="connsiteY41" fmla="*/ 70606 h 307016"/>
                  <a:gd name="connsiteX42" fmla="*/ 53721 w 225989"/>
                  <a:gd name="connsiteY42" fmla="*/ 51937 h 307016"/>
                  <a:gd name="connsiteX43" fmla="*/ 44672 w 225989"/>
                  <a:gd name="connsiteY43" fmla="*/ 80512 h 307016"/>
                  <a:gd name="connsiteX44" fmla="*/ 38386 w 225989"/>
                  <a:gd name="connsiteY44" fmla="*/ 89561 h 307016"/>
                  <a:gd name="connsiteX45" fmla="*/ 38386 w 225989"/>
                  <a:gd name="connsiteY45" fmla="*/ 259487 h 307016"/>
                  <a:gd name="connsiteX46" fmla="*/ 48768 w 225989"/>
                  <a:gd name="connsiteY46" fmla="*/ 269869 h 307016"/>
                  <a:gd name="connsiteX47" fmla="*/ 177070 w 225989"/>
                  <a:gd name="connsiteY47" fmla="*/ 269869 h 307016"/>
                  <a:gd name="connsiteX48" fmla="*/ 186976 w 225989"/>
                  <a:gd name="connsiteY48" fmla="*/ 264440 h 307016"/>
                  <a:gd name="connsiteX49" fmla="*/ 187547 w 225989"/>
                  <a:gd name="connsiteY49" fmla="*/ 89561 h 307016"/>
                  <a:gd name="connsiteX50" fmla="*/ 182880 w 225989"/>
                  <a:gd name="connsiteY50" fmla="*/ 81084 h 307016"/>
                  <a:gd name="connsiteX51" fmla="*/ 44768 w 225989"/>
                  <a:gd name="connsiteY51" fmla="*/ 80512 h 30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5989" h="307016">
                    <a:moveTo>
                      <a:pt x="172117" y="41841"/>
                    </a:moveTo>
                    <a:cubicBezTo>
                      <a:pt x="193453" y="40698"/>
                      <a:pt x="215741" y="41841"/>
                      <a:pt x="224028" y="64987"/>
                    </a:cubicBezTo>
                    <a:cubicBezTo>
                      <a:pt x="227933" y="134900"/>
                      <a:pt x="224600" y="205671"/>
                      <a:pt x="225742" y="275870"/>
                    </a:cubicBezTo>
                    <a:cubicBezTo>
                      <a:pt x="224409" y="291777"/>
                      <a:pt x="213741" y="304540"/>
                      <a:pt x="197739" y="307017"/>
                    </a:cubicBezTo>
                    <a:lnTo>
                      <a:pt x="28956" y="307017"/>
                    </a:lnTo>
                    <a:cubicBezTo>
                      <a:pt x="13049" y="305588"/>
                      <a:pt x="1810" y="292253"/>
                      <a:pt x="0" y="276918"/>
                    </a:cubicBezTo>
                    <a:lnTo>
                      <a:pt x="0" y="74226"/>
                    </a:lnTo>
                    <a:cubicBezTo>
                      <a:pt x="2286" y="44698"/>
                      <a:pt x="28670" y="39650"/>
                      <a:pt x="53531" y="41841"/>
                    </a:cubicBezTo>
                    <a:cubicBezTo>
                      <a:pt x="54197" y="35459"/>
                      <a:pt x="58388" y="28792"/>
                      <a:pt x="65246" y="27744"/>
                    </a:cubicBezTo>
                    <a:cubicBezTo>
                      <a:pt x="69342" y="27077"/>
                      <a:pt x="75248" y="28696"/>
                      <a:pt x="78867" y="27077"/>
                    </a:cubicBezTo>
                    <a:cubicBezTo>
                      <a:pt x="81915" y="25744"/>
                      <a:pt x="82772" y="19648"/>
                      <a:pt x="84582" y="16314"/>
                    </a:cubicBezTo>
                    <a:cubicBezTo>
                      <a:pt x="95536" y="-3498"/>
                      <a:pt x="124587" y="-5784"/>
                      <a:pt x="138494" y="12313"/>
                    </a:cubicBezTo>
                    <a:cubicBezTo>
                      <a:pt x="141065" y="15742"/>
                      <a:pt x="144590" y="25363"/>
                      <a:pt x="146209" y="26506"/>
                    </a:cubicBezTo>
                    <a:cubicBezTo>
                      <a:pt x="149257" y="28696"/>
                      <a:pt x="156401" y="26982"/>
                      <a:pt x="160496" y="27553"/>
                    </a:cubicBezTo>
                    <a:cubicBezTo>
                      <a:pt x="167259" y="28601"/>
                      <a:pt x="171450" y="35173"/>
                      <a:pt x="172212" y="41650"/>
                    </a:cubicBezTo>
                    <a:close/>
                    <a:moveTo>
                      <a:pt x="63627" y="40317"/>
                    </a:moveTo>
                    <a:lnTo>
                      <a:pt x="63627" y="70416"/>
                    </a:lnTo>
                    <a:lnTo>
                      <a:pt x="162211" y="70416"/>
                    </a:lnTo>
                    <a:lnTo>
                      <a:pt x="162211" y="40317"/>
                    </a:lnTo>
                    <a:cubicBezTo>
                      <a:pt x="162211" y="35078"/>
                      <a:pt x="148495" y="36888"/>
                      <a:pt x="145256" y="36412"/>
                    </a:cubicBezTo>
                    <a:cubicBezTo>
                      <a:pt x="137255" y="35173"/>
                      <a:pt x="136398" y="27172"/>
                      <a:pt x="133541" y="21838"/>
                    </a:cubicBezTo>
                    <a:cubicBezTo>
                      <a:pt x="124682" y="5646"/>
                      <a:pt x="101537" y="4789"/>
                      <a:pt x="92774" y="21172"/>
                    </a:cubicBezTo>
                    <a:cubicBezTo>
                      <a:pt x="89821" y="26696"/>
                      <a:pt x="89535" y="34411"/>
                      <a:pt x="81439" y="36126"/>
                    </a:cubicBezTo>
                    <a:cubicBezTo>
                      <a:pt x="77343" y="36983"/>
                      <a:pt x="65151" y="34697"/>
                      <a:pt x="63627" y="40222"/>
                    </a:cubicBezTo>
                    <a:close/>
                    <a:moveTo>
                      <a:pt x="53721" y="51842"/>
                    </a:moveTo>
                    <a:lnTo>
                      <a:pt x="29051" y="51842"/>
                    </a:lnTo>
                    <a:cubicBezTo>
                      <a:pt x="21050" y="51842"/>
                      <a:pt x="9906" y="63844"/>
                      <a:pt x="9906" y="72130"/>
                    </a:cubicBezTo>
                    <a:lnTo>
                      <a:pt x="9906" y="277013"/>
                    </a:lnTo>
                    <a:cubicBezTo>
                      <a:pt x="11335" y="290729"/>
                      <a:pt x="21431" y="297397"/>
                      <a:pt x="34481" y="298349"/>
                    </a:cubicBezTo>
                    <a:cubicBezTo>
                      <a:pt x="85725" y="302159"/>
                      <a:pt x="141637" y="295396"/>
                      <a:pt x="193358" y="298349"/>
                    </a:cubicBezTo>
                    <a:cubicBezTo>
                      <a:pt x="205264" y="297206"/>
                      <a:pt x="214884" y="289491"/>
                      <a:pt x="215837" y="277013"/>
                    </a:cubicBezTo>
                    <a:lnTo>
                      <a:pt x="215837" y="72130"/>
                    </a:lnTo>
                    <a:cubicBezTo>
                      <a:pt x="216313" y="64701"/>
                      <a:pt x="204407" y="51842"/>
                      <a:pt x="197739" y="51842"/>
                    </a:cubicBezTo>
                    <a:lnTo>
                      <a:pt x="172022" y="51842"/>
                    </a:lnTo>
                    <a:lnTo>
                      <a:pt x="172022" y="70511"/>
                    </a:lnTo>
                    <a:cubicBezTo>
                      <a:pt x="184690" y="69463"/>
                      <a:pt x="195739" y="75083"/>
                      <a:pt x="197263" y="88609"/>
                    </a:cubicBezTo>
                    <a:lnTo>
                      <a:pt x="197263" y="261678"/>
                    </a:lnTo>
                    <a:cubicBezTo>
                      <a:pt x="196310" y="270727"/>
                      <a:pt x="189357" y="277775"/>
                      <a:pt x="180308" y="278728"/>
                    </a:cubicBezTo>
                    <a:cubicBezTo>
                      <a:pt x="137541" y="282919"/>
                      <a:pt x="87916" y="275489"/>
                      <a:pt x="44387" y="278728"/>
                    </a:cubicBezTo>
                    <a:cubicBezTo>
                      <a:pt x="35528" y="277680"/>
                      <a:pt x="28861" y="269488"/>
                      <a:pt x="28480" y="260725"/>
                    </a:cubicBezTo>
                    <a:lnTo>
                      <a:pt x="28480" y="87656"/>
                    </a:lnTo>
                    <a:cubicBezTo>
                      <a:pt x="30766" y="74797"/>
                      <a:pt x="41434" y="69463"/>
                      <a:pt x="53721" y="70606"/>
                    </a:cubicBezTo>
                    <a:lnTo>
                      <a:pt x="53721" y="51937"/>
                    </a:lnTo>
                    <a:close/>
                    <a:moveTo>
                      <a:pt x="44672" y="80512"/>
                    </a:moveTo>
                    <a:cubicBezTo>
                      <a:pt x="40577" y="81655"/>
                      <a:pt x="38195" y="85275"/>
                      <a:pt x="38386" y="89561"/>
                    </a:cubicBezTo>
                    <a:lnTo>
                      <a:pt x="38386" y="259487"/>
                    </a:lnTo>
                    <a:cubicBezTo>
                      <a:pt x="38576" y="266059"/>
                      <a:pt x="42577" y="269298"/>
                      <a:pt x="48768" y="269869"/>
                    </a:cubicBezTo>
                    <a:cubicBezTo>
                      <a:pt x="89440" y="273584"/>
                      <a:pt x="135731" y="266917"/>
                      <a:pt x="177070" y="269869"/>
                    </a:cubicBezTo>
                    <a:cubicBezTo>
                      <a:pt x="180594" y="269869"/>
                      <a:pt x="185738" y="267964"/>
                      <a:pt x="186976" y="264440"/>
                    </a:cubicBezTo>
                    <a:lnTo>
                      <a:pt x="187547" y="89561"/>
                    </a:lnTo>
                    <a:cubicBezTo>
                      <a:pt x="187738" y="85846"/>
                      <a:pt x="186023" y="82798"/>
                      <a:pt x="182880" y="81084"/>
                    </a:cubicBezTo>
                    <a:lnTo>
                      <a:pt x="44768" y="80512"/>
                    </a:lnTo>
                    <a:close/>
                  </a:path>
                </a:pathLst>
              </a:custGeom>
              <a:solidFill>
                <a:srgbClr val="000000"/>
              </a:solidFill>
              <a:ln w="9525" cap="flat">
                <a:noFill/>
                <a:prstDash val="solid"/>
                <a:miter/>
              </a:ln>
            </p:spPr>
            <p:txBody>
              <a:bodyPr rtlCol="0" anchor="ctr"/>
              <a:lstStyle/>
              <a:p>
                <a:endParaRPr lang="fi-FI"/>
              </a:p>
            </p:txBody>
          </p:sp>
          <p:sp>
            <p:nvSpPr>
              <p:cNvPr id="110" name="Freeform: Shape 109">
                <a:extLst>
                  <a:ext uri="{FF2B5EF4-FFF2-40B4-BE49-F238E27FC236}">
                    <a16:creationId xmlns:a16="http://schemas.microsoft.com/office/drawing/2014/main" id="{680D2463-C51F-346E-AFAC-C6F814799C98}"/>
                  </a:ext>
                </a:extLst>
              </p:cNvPr>
              <p:cNvSpPr/>
              <p:nvPr/>
            </p:nvSpPr>
            <p:spPr>
              <a:xfrm>
                <a:off x="2904606" y="3146785"/>
                <a:ext cx="54864" cy="229561"/>
              </a:xfrm>
              <a:custGeom>
                <a:avLst/>
                <a:gdLst>
                  <a:gd name="connsiteX0" fmla="*/ 9620 w 54864"/>
                  <a:gd name="connsiteY0" fmla="*/ 679 h 229561"/>
                  <a:gd name="connsiteX1" fmla="*/ 44196 w 54864"/>
                  <a:gd name="connsiteY1" fmla="*/ 679 h 229561"/>
                  <a:gd name="connsiteX2" fmla="*/ 54864 w 54864"/>
                  <a:gd name="connsiteY2" fmla="*/ 14109 h 229561"/>
                  <a:gd name="connsiteX3" fmla="*/ 54864 w 54864"/>
                  <a:gd name="connsiteY3" fmla="*/ 186036 h 229561"/>
                  <a:gd name="connsiteX4" fmla="*/ 31242 w 54864"/>
                  <a:gd name="connsiteY4" fmla="*/ 227184 h 229561"/>
                  <a:gd name="connsiteX5" fmla="*/ 20860 w 54864"/>
                  <a:gd name="connsiteY5" fmla="*/ 223469 h 229561"/>
                  <a:gd name="connsiteX6" fmla="*/ 0 w 54864"/>
                  <a:gd name="connsiteY6" fmla="*/ 186226 h 229561"/>
                  <a:gd name="connsiteX7" fmla="*/ 0 w 54864"/>
                  <a:gd name="connsiteY7" fmla="*/ 12014 h 229561"/>
                  <a:gd name="connsiteX8" fmla="*/ 9525 w 54864"/>
                  <a:gd name="connsiteY8" fmla="*/ 774 h 229561"/>
                  <a:gd name="connsiteX9" fmla="*/ 45053 w 54864"/>
                  <a:gd name="connsiteY9" fmla="*/ 38779 h 229561"/>
                  <a:gd name="connsiteX10" fmla="*/ 45053 w 54864"/>
                  <a:gd name="connsiteY10" fmla="*/ 11919 h 229561"/>
                  <a:gd name="connsiteX11" fmla="*/ 40100 w 54864"/>
                  <a:gd name="connsiteY11" fmla="*/ 9252 h 229561"/>
                  <a:gd name="connsiteX12" fmla="*/ 12478 w 54864"/>
                  <a:gd name="connsiteY12" fmla="*/ 10014 h 229561"/>
                  <a:gd name="connsiteX13" fmla="*/ 8954 w 54864"/>
                  <a:gd name="connsiteY13" fmla="*/ 13062 h 229561"/>
                  <a:gd name="connsiteX14" fmla="*/ 8954 w 54864"/>
                  <a:gd name="connsiteY14" fmla="*/ 38779 h 229561"/>
                  <a:gd name="connsiteX15" fmla="*/ 45149 w 54864"/>
                  <a:gd name="connsiteY15" fmla="*/ 38779 h 229561"/>
                  <a:gd name="connsiteX16" fmla="*/ 22003 w 54864"/>
                  <a:gd name="connsiteY16" fmla="*/ 48590 h 229561"/>
                  <a:gd name="connsiteX17" fmla="*/ 8858 w 54864"/>
                  <a:gd name="connsiteY17" fmla="*/ 48590 h 229561"/>
                  <a:gd name="connsiteX18" fmla="*/ 8858 w 54864"/>
                  <a:gd name="connsiteY18" fmla="*/ 180606 h 229561"/>
                  <a:gd name="connsiteX19" fmla="*/ 22003 w 54864"/>
                  <a:gd name="connsiteY19" fmla="*/ 182226 h 229561"/>
                  <a:gd name="connsiteX20" fmla="*/ 22003 w 54864"/>
                  <a:gd name="connsiteY20" fmla="*/ 48590 h 229561"/>
                  <a:gd name="connsiteX21" fmla="*/ 45053 w 54864"/>
                  <a:gd name="connsiteY21" fmla="*/ 48590 h 229561"/>
                  <a:gd name="connsiteX22" fmla="*/ 31909 w 54864"/>
                  <a:gd name="connsiteY22" fmla="*/ 48590 h 229561"/>
                  <a:gd name="connsiteX23" fmla="*/ 31909 w 54864"/>
                  <a:gd name="connsiteY23" fmla="*/ 182226 h 229561"/>
                  <a:gd name="connsiteX24" fmla="*/ 45053 w 54864"/>
                  <a:gd name="connsiteY24" fmla="*/ 182226 h 229561"/>
                  <a:gd name="connsiteX25" fmla="*/ 45053 w 54864"/>
                  <a:gd name="connsiteY25" fmla="*/ 48590 h 229561"/>
                  <a:gd name="connsiteX26" fmla="*/ 41720 w 54864"/>
                  <a:gd name="connsiteY26" fmla="*/ 190989 h 229561"/>
                  <a:gd name="connsiteX27" fmla="*/ 13240 w 54864"/>
                  <a:gd name="connsiteY27" fmla="*/ 190989 h 229561"/>
                  <a:gd name="connsiteX28" fmla="*/ 26384 w 54864"/>
                  <a:gd name="connsiteY28" fmla="*/ 215087 h 229561"/>
                  <a:gd name="connsiteX29" fmla="*/ 41720 w 54864"/>
                  <a:gd name="connsiteY29" fmla="*/ 190989 h 2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864" h="229561">
                    <a:moveTo>
                      <a:pt x="9620" y="679"/>
                    </a:moveTo>
                    <a:cubicBezTo>
                      <a:pt x="14002" y="-273"/>
                      <a:pt x="39719" y="-178"/>
                      <a:pt x="44196" y="679"/>
                    </a:cubicBezTo>
                    <a:cubicBezTo>
                      <a:pt x="50387" y="1917"/>
                      <a:pt x="54483" y="8109"/>
                      <a:pt x="54864" y="14109"/>
                    </a:cubicBezTo>
                    <a:lnTo>
                      <a:pt x="54864" y="186036"/>
                    </a:lnTo>
                    <a:cubicBezTo>
                      <a:pt x="54293" y="189274"/>
                      <a:pt x="34290" y="223469"/>
                      <a:pt x="31242" y="227184"/>
                    </a:cubicBezTo>
                    <a:cubicBezTo>
                      <a:pt x="26670" y="232803"/>
                      <a:pt x="23527" y="227184"/>
                      <a:pt x="20860" y="223469"/>
                    </a:cubicBezTo>
                    <a:cubicBezTo>
                      <a:pt x="16859" y="217944"/>
                      <a:pt x="667" y="191370"/>
                      <a:pt x="0" y="186226"/>
                    </a:cubicBezTo>
                    <a:lnTo>
                      <a:pt x="0" y="12014"/>
                    </a:lnTo>
                    <a:cubicBezTo>
                      <a:pt x="95" y="7156"/>
                      <a:pt x="5048" y="1822"/>
                      <a:pt x="9525" y="774"/>
                    </a:cubicBezTo>
                    <a:close/>
                    <a:moveTo>
                      <a:pt x="45053" y="38779"/>
                    </a:moveTo>
                    <a:lnTo>
                      <a:pt x="45053" y="11919"/>
                    </a:lnTo>
                    <a:cubicBezTo>
                      <a:pt x="43720" y="10395"/>
                      <a:pt x="42101" y="9537"/>
                      <a:pt x="40100" y="9252"/>
                    </a:cubicBezTo>
                    <a:cubicBezTo>
                      <a:pt x="36005" y="8585"/>
                      <a:pt x="15716" y="8680"/>
                      <a:pt x="12478" y="10014"/>
                    </a:cubicBezTo>
                    <a:cubicBezTo>
                      <a:pt x="11621" y="10395"/>
                      <a:pt x="8954" y="12585"/>
                      <a:pt x="8954" y="13062"/>
                    </a:cubicBezTo>
                    <a:lnTo>
                      <a:pt x="8954" y="38779"/>
                    </a:lnTo>
                    <a:lnTo>
                      <a:pt x="45149" y="38779"/>
                    </a:lnTo>
                    <a:close/>
                    <a:moveTo>
                      <a:pt x="22003" y="48590"/>
                    </a:moveTo>
                    <a:lnTo>
                      <a:pt x="8858" y="48590"/>
                    </a:lnTo>
                    <a:lnTo>
                      <a:pt x="8858" y="180606"/>
                    </a:lnTo>
                    <a:cubicBezTo>
                      <a:pt x="12002" y="183845"/>
                      <a:pt x="17812" y="181654"/>
                      <a:pt x="22003" y="182226"/>
                    </a:cubicBezTo>
                    <a:lnTo>
                      <a:pt x="22003" y="48590"/>
                    </a:lnTo>
                    <a:close/>
                    <a:moveTo>
                      <a:pt x="45053" y="48590"/>
                    </a:moveTo>
                    <a:lnTo>
                      <a:pt x="31909" y="48590"/>
                    </a:lnTo>
                    <a:lnTo>
                      <a:pt x="31909" y="182226"/>
                    </a:lnTo>
                    <a:lnTo>
                      <a:pt x="45053" y="182226"/>
                    </a:lnTo>
                    <a:lnTo>
                      <a:pt x="45053" y="48590"/>
                    </a:lnTo>
                    <a:close/>
                    <a:moveTo>
                      <a:pt x="41720" y="190989"/>
                    </a:moveTo>
                    <a:lnTo>
                      <a:pt x="13240" y="190989"/>
                    </a:lnTo>
                    <a:lnTo>
                      <a:pt x="26384" y="215087"/>
                    </a:lnTo>
                    <a:lnTo>
                      <a:pt x="41720" y="190989"/>
                    </a:lnTo>
                    <a:close/>
                  </a:path>
                </a:pathLst>
              </a:custGeom>
              <a:solidFill>
                <a:srgbClr val="000000"/>
              </a:solidFill>
              <a:ln w="9525" cap="flat">
                <a:noFill/>
                <a:prstDash val="solid"/>
                <a:miter/>
              </a:ln>
            </p:spPr>
            <p:txBody>
              <a:bodyPr rtlCol="0" anchor="ctr"/>
              <a:lstStyle/>
              <a:p>
                <a:endParaRPr lang="fi-FI"/>
              </a:p>
            </p:txBody>
          </p:sp>
          <p:sp>
            <p:nvSpPr>
              <p:cNvPr id="111" name="Freeform: Shape 110">
                <a:extLst>
                  <a:ext uri="{FF2B5EF4-FFF2-40B4-BE49-F238E27FC236}">
                    <a16:creationId xmlns:a16="http://schemas.microsoft.com/office/drawing/2014/main" id="{A4461162-D3D4-C3E3-DE0C-F3FA144D6262}"/>
                  </a:ext>
                </a:extLst>
              </p:cNvPr>
              <p:cNvSpPr/>
              <p:nvPr/>
            </p:nvSpPr>
            <p:spPr>
              <a:xfrm>
                <a:off x="2720198" y="3237630"/>
                <a:ext cx="45704" cy="45983"/>
              </a:xfrm>
              <a:custGeom>
                <a:avLst/>
                <a:gdLst>
                  <a:gd name="connsiteX0" fmla="*/ 7814 w 45704"/>
                  <a:gd name="connsiteY0" fmla="*/ 703 h 45983"/>
                  <a:gd name="connsiteX1" fmla="*/ 37056 w 45704"/>
                  <a:gd name="connsiteY1" fmla="*/ 513 h 45983"/>
                  <a:gd name="connsiteX2" fmla="*/ 45343 w 45704"/>
                  <a:gd name="connsiteY2" fmla="*/ 10895 h 45983"/>
                  <a:gd name="connsiteX3" fmla="*/ 44104 w 45704"/>
                  <a:gd name="connsiteY3" fmla="*/ 39279 h 45983"/>
                  <a:gd name="connsiteX4" fmla="*/ 13053 w 45704"/>
                  <a:gd name="connsiteY4" fmla="*/ 45471 h 45983"/>
                  <a:gd name="connsiteX5" fmla="*/ 385 w 45704"/>
                  <a:gd name="connsiteY5" fmla="*/ 35088 h 45983"/>
                  <a:gd name="connsiteX6" fmla="*/ 2575 w 45704"/>
                  <a:gd name="connsiteY6" fmla="*/ 4322 h 45983"/>
                  <a:gd name="connsiteX7" fmla="*/ 7719 w 45704"/>
                  <a:gd name="connsiteY7" fmla="*/ 703 h 45983"/>
                  <a:gd name="connsiteX8" fmla="*/ 35532 w 45704"/>
                  <a:gd name="connsiteY8" fmla="*/ 10323 h 45983"/>
                  <a:gd name="connsiteX9" fmla="*/ 10291 w 45704"/>
                  <a:gd name="connsiteY9" fmla="*/ 10323 h 45983"/>
                  <a:gd name="connsiteX10" fmla="*/ 10291 w 45704"/>
                  <a:gd name="connsiteY10" fmla="*/ 35564 h 45983"/>
                  <a:gd name="connsiteX11" fmla="*/ 35532 w 45704"/>
                  <a:gd name="connsiteY11" fmla="*/ 35564 h 45983"/>
                  <a:gd name="connsiteX12" fmla="*/ 35532 w 45704"/>
                  <a:gd name="connsiteY12" fmla="*/ 10323 h 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04" h="45983">
                    <a:moveTo>
                      <a:pt x="7814" y="703"/>
                    </a:moveTo>
                    <a:cubicBezTo>
                      <a:pt x="11910" y="-249"/>
                      <a:pt x="32674" y="-154"/>
                      <a:pt x="37056" y="513"/>
                    </a:cubicBezTo>
                    <a:cubicBezTo>
                      <a:pt x="42485" y="1370"/>
                      <a:pt x="44771" y="5847"/>
                      <a:pt x="45343" y="10895"/>
                    </a:cubicBezTo>
                    <a:cubicBezTo>
                      <a:pt x="45914" y="15943"/>
                      <a:pt x="46009" y="35469"/>
                      <a:pt x="44104" y="39279"/>
                    </a:cubicBezTo>
                    <a:cubicBezTo>
                      <a:pt x="40009" y="47280"/>
                      <a:pt x="21054" y="46232"/>
                      <a:pt x="13053" y="45471"/>
                    </a:cubicBezTo>
                    <a:cubicBezTo>
                      <a:pt x="6576" y="44804"/>
                      <a:pt x="1242" y="42137"/>
                      <a:pt x="385" y="35088"/>
                    </a:cubicBezTo>
                    <a:cubicBezTo>
                      <a:pt x="-282" y="29373"/>
                      <a:pt x="-377" y="8514"/>
                      <a:pt x="2575" y="4322"/>
                    </a:cubicBezTo>
                    <a:cubicBezTo>
                      <a:pt x="3623" y="2798"/>
                      <a:pt x="5909" y="1179"/>
                      <a:pt x="7719" y="703"/>
                    </a:cubicBezTo>
                    <a:close/>
                    <a:moveTo>
                      <a:pt x="35532" y="10323"/>
                    </a:moveTo>
                    <a:lnTo>
                      <a:pt x="10291" y="10323"/>
                    </a:lnTo>
                    <a:lnTo>
                      <a:pt x="10291" y="35564"/>
                    </a:lnTo>
                    <a:lnTo>
                      <a:pt x="35532" y="35564"/>
                    </a:lnTo>
                    <a:lnTo>
                      <a:pt x="35532" y="10323"/>
                    </a:lnTo>
                    <a:close/>
                  </a:path>
                </a:pathLst>
              </a:custGeom>
              <a:solidFill>
                <a:srgbClr val="000000"/>
              </a:solidFill>
              <a:ln w="9525" cap="flat">
                <a:noFill/>
                <a:prstDash val="solid"/>
                <a:miter/>
              </a:ln>
            </p:spPr>
            <p:txBody>
              <a:bodyPr rtlCol="0" anchor="ctr"/>
              <a:lstStyle/>
              <a:p>
                <a:endParaRPr lang="fi-FI"/>
              </a:p>
            </p:txBody>
          </p:sp>
          <p:sp>
            <p:nvSpPr>
              <p:cNvPr id="112" name="Freeform: Shape 111">
                <a:extLst>
                  <a:ext uri="{FF2B5EF4-FFF2-40B4-BE49-F238E27FC236}">
                    <a16:creationId xmlns:a16="http://schemas.microsoft.com/office/drawing/2014/main" id="{DAFE0B38-BF25-CD29-4BDE-F602FFCE2F35}"/>
                  </a:ext>
                </a:extLst>
              </p:cNvPr>
              <p:cNvSpPr/>
              <p:nvPr/>
            </p:nvSpPr>
            <p:spPr>
              <a:xfrm>
                <a:off x="2720269" y="3296732"/>
                <a:ext cx="45714" cy="44752"/>
              </a:xfrm>
              <a:custGeom>
                <a:avLst/>
                <a:gdLst>
                  <a:gd name="connsiteX0" fmla="*/ 6696 w 45714"/>
                  <a:gd name="connsiteY0" fmla="*/ 751 h 44752"/>
                  <a:gd name="connsiteX1" fmla="*/ 37176 w 45714"/>
                  <a:gd name="connsiteY1" fmla="*/ 465 h 44752"/>
                  <a:gd name="connsiteX2" fmla="*/ 45367 w 45714"/>
                  <a:gd name="connsiteY2" fmla="*/ 9799 h 44752"/>
                  <a:gd name="connsiteX3" fmla="*/ 44320 w 45714"/>
                  <a:gd name="connsiteY3" fmla="*/ 38374 h 44752"/>
                  <a:gd name="connsiteX4" fmla="*/ 34890 w 45714"/>
                  <a:gd name="connsiteY4" fmla="*/ 44280 h 44752"/>
                  <a:gd name="connsiteX5" fmla="*/ 3076 w 45714"/>
                  <a:gd name="connsiteY5" fmla="*/ 41041 h 44752"/>
                  <a:gd name="connsiteX6" fmla="*/ 409 w 45714"/>
                  <a:gd name="connsiteY6" fmla="*/ 9704 h 44752"/>
                  <a:gd name="connsiteX7" fmla="*/ 6696 w 45714"/>
                  <a:gd name="connsiteY7" fmla="*/ 655 h 44752"/>
                  <a:gd name="connsiteX8" fmla="*/ 35461 w 45714"/>
                  <a:gd name="connsiteY8" fmla="*/ 9323 h 44752"/>
                  <a:gd name="connsiteX9" fmla="*/ 10220 w 45714"/>
                  <a:gd name="connsiteY9" fmla="*/ 9323 h 44752"/>
                  <a:gd name="connsiteX10" fmla="*/ 10220 w 45714"/>
                  <a:gd name="connsiteY10" fmla="*/ 34564 h 44752"/>
                  <a:gd name="connsiteX11" fmla="*/ 35461 w 45714"/>
                  <a:gd name="connsiteY11" fmla="*/ 34564 h 44752"/>
                  <a:gd name="connsiteX12" fmla="*/ 35461 w 45714"/>
                  <a:gd name="connsiteY12" fmla="*/ 9323 h 4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14" h="44752">
                    <a:moveTo>
                      <a:pt x="6696" y="751"/>
                    </a:moveTo>
                    <a:cubicBezTo>
                      <a:pt x="11363" y="-297"/>
                      <a:pt x="31842" y="-107"/>
                      <a:pt x="37176" y="465"/>
                    </a:cubicBezTo>
                    <a:cubicBezTo>
                      <a:pt x="42510" y="1036"/>
                      <a:pt x="44796" y="4561"/>
                      <a:pt x="45367" y="9799"/>
                    </a:cubicBezTo>
                    <a:cubicBezTo>
                      <a:pt x="45939" y="15038"/>
                      <a:pt x="45939" y="34183"/>
                      <a:pt x="44320" y="38374"/>
                    </a:cubicBezTo>
                    <a:cubicBezTo>
                      <a:pt x="42700" y="42565"/>
                      <a:pt x="39176" y="43804"/>
                      <a:pt x="34890" y="44280"/>
                    </a:cubicBezTo>
                    <a:cubicBezTo>
                      <a:pt x="28508" y="45042"/>
                      <a:pt x="6982" y="45423"/>
                      <a:pt x="3076" y="41041"/>
                    </a:cubicBezTo>
                    <a:cubicBezTo>
                      <a:pt x="-543" y="37041"/>
                      <a:pt x="-257" y="15610"/>
                      <a:pt x="409" y="9704"/>
                    </a:cubicBezTo>
                    <a:cubicBezTo>
                      <a:pt x="886" y="5989"/>
                      <a:pt x="2695" y="1513"/>
                      <a:pt x="6696" y="655"/>
                    </a:cubicBezTo>
                    <a:close/>
                    <a:moveTo>
                      <a:pt x="35461" y="9323"/>
                    </a:moveTo>
                    <a:lnTo>
                      <a:pt x="10220" y="9323"/>
                    </a:lnTo>
                    <a:lnTo>
                      <a:pt x="10220" y="34564"/>
                    </a:lnTo>
                    <a:lnTo>
                      <a:pt x="35461" y="34564"/>
                    </a:lnTo>
                    <a:lnTo>
                      <a:pt x="35461" y="9323"/>
                    </a:lnTo>
                    <a:close/>
                  </a:path>
                </a:pathLst>
              </a:custGeom>
              <a:solidFill>
                <a:srgbClr val="000000"/>
              </a:solidFill>
              <a:ln w="9525" cap="flat">
                <a:noFill/>
                <a:prstDash val="solid"/>
                <a:miter/>
              </a:ln>
            </p:spPr>
            <p:txBody>
              <a:bodyPr rtlCol="0" anchor="ctr"/>
              <a:lstStyle/>
              <a:p>
                <a:endParaRPr lang="fi-FI"/>
              </a:p>
            </p:txBody>
          </p:sp>
          <p:sp>
            <p:nvSpPr>
              <p:cNvPr id="113" name="Freeform: Shape 112">
                <a:extLst>
                  <a:ext uri="{FF2B5EF4-FFF2-40B4-BE49-F238E27FC236}">
                    <a16:creationId xmlns:a16="http://schemas.microsoft.com/office/drawing/2014/main" id="{CA8A6D07-F369-4703-18C5-CA052C84488D}"/>
                  </a:ext>
                </a:extLst>
              </p:cNvPr>
              <p:cNvSpPr/>
              <p:nvPr/>
            </p:nvSpPr>
            <p:spPr>
              <a:xfrm>
                <a:off x="2719988" y="3179622"/>
                <a:ext cx="45868" cy="44684"/>
              </a:xfrm>
              <a:custGeom>
                <a:avLst/>
                <a:gdLst>
                  <a:gd name="connsiteX0" fmla="*/ 8025 w 45868"/>
                  <a:gd name="connsiteY0" fmla="*/ 703 h 44684"/>
                  <a:gd name="connsiteX1" fmla="*/ 37267 w 45868"/>
                  <a:gd name="connsiteY1" fmla="*/ 512 h 44684"/>
                  <a:gd name="connsiteX2" fmla="*/ 45553 w 45868"/>
                  <a:gd name="connsiteY2" fmla="*/ 9752 h 44684"/>
                  <a:gd name="connsiteX3" fmla="*/ 44696 w 45868"/>
                  <a:gd name="connsiteY3" fmla="*/ 38517 h 44684"/>
                  <a:gd name="connsiteX4" fmla="*/ 36219 w 45868"/>
                  <a:gd name="connsiteY4" fmla="*/ 44327 h 44684"/>
                  <a:gd name="connsiteX5" fmla="*/ 6310 w 45868"/>
                  <a:gd name="connsiteY5" fmla="*/ 43470 h 44684"/>
                  <a:gd name="connsiteX6" fmla="*/ 500 w 45868"/>
                  <a:gd name="connsiteY6" fmla="*/ 34993 h 44684"/>
                  <a:gd name="connsiteX7" fmla="*/ 500 w 45868"/>
                  <a:gd name="connsiteY7" fmla="*/ 8704 h 44684"/>
                  <a:gd name="connsiteX8" fmla="*/ 7834 w 45868"/>
                  <a:gd name="connsiteY8" fmla="*/ 703 h 44684"/>
                  <a:gd name="connsiteX9" fmla="*/ 35743 w 45868"/>
                  <a:gd name="connsiteY9" fmla="*/ 9180 h 44684"/>
                  <a:gd name="connsiteX10" fmla="*/ 10501 w 45868"/>
                  <a:gd name="connsiteY10" fmla="*/ 9180 h 44684"/>
                  <a:gd name="connsiteX11" fmla="*/ 10501 w 45868"/>
                  <a:gd name="connsiteY11" fmla="*/ 35469 h 44684"/>
                  <a:gd name="connsiteX12" fmla="*/ 35743 w 45868"/>
                  <a:gd name="connsiteY12" fmla="*/ 35469 h 44684"/>
                  <a:gd name="connsiteX13" fmla="*/ 35743 w 45868"/>
                  <a:gd name="connsiteY13" fmla="*/ 9180 h 4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68" h="44684">
                    <a:moveTo>
                      <a:pt x="8025" y="703"/>
                    </a:moveTo>
                    <a:cubicBezTo>
                      <a:pt x="12121" y="-249"/>
                      <a:pt x="32885" y="-154"/>
                      <a:pt x="37267" y="512"/>
                    </a:cubicBezTo>
                    <a:cubicBezTo>
                      <a:pt x="41648" y="1179"/>
                      <a:pt x="45077" y="5180"/>
                      <a:pt x="45553" y="9752"/>
                    </a:cubicBezTo>
                    <a:cubicBezTo>
                      <a:pt x="46030" y="14324"/>
                      <a:pt x="46125" y="34993"/>
                      <a:pt x="44696" y="38517"/>
                    </a:cubicBezTo>
                    <a:cubicBezTo>
                      <a:pt x="43363" y="41756"/>
                      <a:pt x="39648" y="43947"/>
                      <a:pt x="36219" y="44327"/>
                    </a:cubicBezTo>
                    <a:cubicBezTo>
                      <a:pt x="31456" y="44899"/>
                      <a:pt x="9930" y="44899"/>
                      <a:pt x="6310" y="43470"/>
                    </a:cubicBezTo>
                    <a:cubicBezTo>
                      <a:pt x="3072" y="42137"/>
                      <a:pt x="881" y="38422"/>
                      <a:pt x="500" y="34993"/>
                    </a:cubicBezTo>
                    <a:cubicBezTo>
                      <a:pt x="-167" y="29659"/>
                      <a:pt x="-167" y="13848"/>
                      <a:pt x="500" y="8704"/>
                    </a:cubicBezTo>
                    <a:cubicBezTo>
                      <a:pt x="1072" y="5275"/>
                      <a:pt x="4405" y="1370"/>
                      <a:pt x="7834" y="703"/>
                    </a:cubicBezTo>
                    <a:close/>
                    <a:moveTo>
                      <a:pt x="35743" y="9180"/>
                    </a:moveTo>
                    <a:lnTo>
                      <a:pt x="10501" y="9180"/>
                    </a:lnTo>
                    <a:lnTo>
                      <a:pt x="10501" y="35469"/>
                    </a:lnTo>
                    <a:lnTo>
                      <a:pt x="35743" y="35469"/>
                    </a:lnTo>
                    <a:lnTo>
                      <a:pt x="35743" y="9180"/>
                    </a:lnTo>
                    <a:close/>
                  </a:path>
                </a:pathLst>
              </a:custGeom>
              <a:solidFill>
                <a:srgbClr val="000000"/>
              </a:solidFill>
              <a:ln w="9525" cap="flat">
                <a:noFill/>
                <a:prstDash val="solid"/>
                <a:miter/>
              </a:ln>
            </p:spPr>
            <p:txBody>
              <a:bodyPr rtlCol="0" anchor="ctr"/>
              <a:lstStyle/>
              <a:p>
                <a:endParaRPr lang="fi-FI"/>
              </a:p>
            </p:txBody>
          </p:sp>
          <p:sp>
            <p:nvSpPr>
              <p:cNvPr id="114" name="Freeform: Shape 113">
                <a:extLst>
                  <a:ext uri="{FF2B5EF4-FFF2-40B4-BE49-F238E27FC236}">
                    <a16:creationId xmlns:a16="http://schemas.microsoft.com/office/drawing/2014/main" id="{8CFFCBD5-2017-EBA7-9940-283BF14D1E9A}"/>
                  </a:ext>
                </a:extLst>
              </p:cNvPr>
              <p:cNvSpPr/>
              <p:nvPr/>
            </p:nvSpPr>
            <p:spPr>
              <a:xfrm>
                <a:off x="2776399" y="3244860"/>
                <a:ext cx="63563" cy="11831"/>
              </a:xfrm>
              <a:custGeom>
                <a:avLst/>
                <a:gdLst>
                  <a:gd name="connsiteX0" fmla="*/ 62294 w 63563"/>
                  <a:gd name="connsiteY0" fmla="*/ 2331 h 11831"/>
                  <a:gd name="connsiteX1" fmla="*/ 63151 w 63563"/>
                  <a:gd name="connsiteY1" fmla="*/ 7569 h 11831"/>
                  <a:gd name="connsiteX2" fmla="*/ 56579 w 63563"/>
                  <a:gd name="connsiteY2" fmla="*/ 10903 h 11831"/>
                  <a:gd name="connsiteX3" fmla="*/ 6096 w 63563"/>
                  <a:gd name="connsiteY3" fmla="*/ 10903 h 11831"/>
                  <a:gd name="connsiteX4" fmla="*/ 0 w 63563"/>
                  <a:gd name="connsiteY4" fmla="*/ 6998 h 11831"/>
                  <a:gd name="connsiteX5" fmla="*/ 1048 w 63563"/>
                  <a:gd name="connsiteY5" fmla="*/ 2521 h 11831"/>
                  <a:gd name="connsiteX6" fmla="*/ 4953 w 63563"/>
                  <a:gd name="connsiteY6" fmla="*/ 902 h 11831"/>
                  <a:gd name="connsiteX7" fmla="*/ 56579 w 63563"/>
                  <a:gd name="connsiteY7" fmla="*/ 902 h 11831"/>
                  <a:gd name="connsiteX8" fmla="*/ 62294 w 63563"/>
                  <a:gd name="connsiteY8" fmla="*/ 2331 h 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63" h="11831">
                    <a:moveTo>
                      <a:pt x="62294" y="2331"/>
                    </a:moveTo>
                    <a:cubicBezTo>
                      <a:pt x="63437" y="3378"/>
                      <a:pt x="64008" y="6045"/>
                      <a:pt x="63151" y="7569"/>
                    </a:cubicBezTo>
                    <a:cubicBezTo>
                      <a:pt x="61436" y="9760"/>
                      <a:pt x="59246" y="10617"/>
                      <a:pt x="56579" y="10903"/>
                    </a:cubicBezTo>
                    <a:cubicBezTo>
                      <a:pt x="46006" y="12141"/>
                      <a:pt x="16764" y="12141"/>
                      <a:pt x="6096" y="10903"/>
                    </a:cubicBezTo>
                    <a:cubicBezTo>
                      <a:pt x="3524" y="10617"/>
                      <a:pt x="476" y="10046"/>
                      <a:pt x="0" y="6998"/>
                    </a:cubicBezTo>
                    <a:lnTo>
                      <a:pt x="1048" y="2521"/>
                    </a:lnTo>
                    <a:cubicBezTo>
                      <a:pt x="2096" y="1188"/>
                      <a:pt x="3429" y="1092"/>
                      <a:pt x="4953" y="902"/>
                    </a:cubicBezTo>
                    <a:cubicBezTo>
                      <a:pt x="16097" y="-527"/>
                      <a:pt x="44863" y="-51"/>
                      <a:pt x="56579" y="902"/>
                    </a:cubicBezTo>
                    <a:cubicBezTo>
                      <a:pt x="58293" y="1092"/>
                      <a:pt x="61055" y="1092"/>
                      <a:pt x="62294" y="2331"/>
                    </a:cubicBezTo>
                    <a:close/>
                  </a:path>
                </a:pathLst>
              </a:custGeom>
              <a:solidFill>
                <a:srgbClr val="000000"/>
              </a:solidFill>
              <a:ln w="9525" cap="flat">
                <a:noFill/>
                <a:prstDash val="solid"/>
                <a:miter/>
              </a:ln>
            </p:spPr>
            <p:txBody>
              <a:bodyPr rtlCol="0" anchor="ctr"/>
              <a:lstStyle/>
              <a:p>
                <a:endParaRPr lang="fi-FI"/>
              </a:p>
            </p:txBody>
          </p:sp>
          <p:sp>
            <p:nvSpPr>
              <p:cNvPr id="115" name="Freeform: Shape 114">
                <a:extLst>
                  <a:ext uri="{FF2B5EF4-FFF2-40B4-BE49-F238E27FC236}">
                    <a16:creationId xmlns:a16="http://schemas.microsoft.com/office/drawing/2014/main" id="{62765E74-3D8C-4035-8C2D-FB68302ACBA8}"/>
                  </a:ext>
                </a:extLst>
              </p:cNvPr>
              <p:cNvSpPr/>
              <p:nvPr/>
            </p:nvSpPr>
            <p:spPr>
              <a:xfrm>
                <a:off x="2776492" y="3187755"/>
                <a:ext cx="63712" cy="8762"/>
              </a:xfrm>
              <a:custGeom>
                <a:avLst/>
                <a:gdLst>
                  <a:gd name="connsiteX0" fmla="*/ 2765 w 63712"/>
                  <a:gd name="connsiteY0" fmla="*/ 0 h 8762"/>
                  <a:gd name="connsiteX1" fmla="*/ 60868 w 63712"/>
                  <a:gd name="connsiteY1" fmla="*/ 0 h 8762"/>
                  <a:gd name="connsiteX2" fmla="*/ 63630 w 63712"/>
                  <a:gd name="connsiteY2" fmla="*/ 3905 h 8762"/>
                  <a:gd name="connsiteX3" fmla="*/ 60868 w 63712"/>
                  <a:gd name="connsiteY3" fmla="*/ 8763 h 8762"/>
                  <a:gd name="connsiteX4" fmla="*/ 2765 w 63712"/>
                  <a:gd name="connsiteY4" fmla="*/ 8763 h 8762"/>
                  <a:gd name="connsiteX5" fmla="*/ 3 w 63712"/>
                  <a:gd name="connsiteY5" fmla="*/ 4858 h 8762"/>
                  <a:gd name="connsiteX6" fmla="*/ 2765 w 63712"/>
                  <a:gd name="connsiteY6" fmla="*/ 0 h 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12" h="8762">
                    <a:moveTo>
                      <a:pt x="2765" y="0"/>
                    </a:moveTo>
                    <a:lnTo>
                      <a:pt x="60868" y="0"/>
                    </a:lnTo>
                    <a:cubicBezTo>
                      <a:pt x="61439" y="0"/>
                      <a:pt x="63725" y="2762"/>
                      <a:pt x="63630" y="3905"/>
                    </a:cubicBezTo>
                    <a:cubicBezTo>
                      <a:pt x="64201" y="5334"/>
                      <a:pt x="61630" y="8763"/>
                      <a:pt x="60868" y="8763"/>
                    </a:cubicBezTo>
                    <a:lnTo>
                      <a:pt x="2765" y="8763"/>
                    </a:lnTo>
                    <a:cubicBezTo>
                      <a:pt x="2194" y="8763"/>
                      <a:pt x="-92" y="6001"/>
                      <a:pt x="3" y="4858"/>
                    </a:cubicBezTo>
                    <a:lnTo>
                      <a:pt x="2765" y="0"/>
                    </a:lnTo>
                    <a:close/>
                  </a:path>
                </a:pathLst>
              </a:custGeom>
              <a:solidFill>
                <a:srgbClr val="000000"/>
              </a:solidFill>
              <a:ln w="9525" cap="flat">
                <a:noFill/>
                <a:prstDash val="solid"/>
                <a:miter/>
              </a:ln>
            </p:spPr>
            <p:txBody>
              <a:bodyPr rtlCol="0" anchor="ctr"/>
              <a:lstStyle/>
              <a:p>
                <a:endParaRPr lang="fi-FI"/>
              </a:p>
            </p:txBody>
          </p:sp>
          <p:sp>
            <p:nvSpPr>
              <p:cNvPr id="116" name="Freeform: Shape 115">
                <a:extLst>
                  <a:ext uri="{FF2B5EF4-FFF2-40B4-BE49-F238E27FC236}">
                    <a16:creationId xmlns:a16="http://schemas.microsoft.com/office/drawing/2014/main" id="{A501D23F-C1CD-F227-4C42-F813C9A1A4F5}"/>
                  </a:ext>
                </a:extLst>
              </p:cNvPr>
              <p:cNvSpPr/>
              <p:nvPr/>
            </p:nvSpPr>
            <p:spPr>
              <a:xfrm>
                <a:off x="2776590" y="3304912"/>
                <a:ext cx="63469" cy="9727"/>
              </a:xfrm>
              <a:custGeom>
                <a:avLst/>
                <a:gdLst>
                  <a:gd name="connsiteX0" fmla="*/ 60770 w 63469"/>
                  <a:gd name="connsiteY0" fmla="*/ 0 h 9727"/>
                  <a:gd name="connsiteX1" fmla="*/ 63341 w 63469"/>
                  <a:gd name="connsiteY1" fmla="*/ 4667 h 9727"/>
                  <a:gd name="connsiteX2" fmla="*/ 58484 w 63469"/>
                  <a:gd name="connsiteY2" fmla="*/ 8668 h 9727"/>
                  <a:gd name="connsiteX3" fmla="*/ 5906 w 63469"/>
                  <a:gd name="connsiteY3" fmla="*/ 8858 h 9727"/>
                  <a:gd name="connsiteX4" fmla="*/ 1048 w 63469"/>
                  <a:gd name="connsiteY4" fmla="*/ 0 h 9727"/>
                  <a:gd name="connsiteX5" fmla="*/ 60770 w 63469"/>
                  <a:gd name="connsiteY5" fmla="*/ 0 h 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69" h="9727">
                    <a:moveTo>
                      <a:pt x="60770" y="0"/>
                    </a:moveTo>
                    <a:cubicBezTo>
                      <a:pt x="61913" y="286"/>
                      <a:pt x="64008" y="3143"/>
                      <a:pt x="63341" y="4667"/>
                    </a:cubicBezTo>
                    <a:cubicBezTo>
                      <a:pt x="62770" y="7620"/>
                      <a:pt x="61341" y="8287"/>
                      <a:pt x="58484" y="8668"/>
                    </a:cubicBezTo>
                    <a:cubicBezTo>
                      <a:pt x="47720" y="10192"/>
                      <a:pt x="17050" y="9906"/>
                      <a:pt x="5906" y="8858"/>
                    </a:cubicBezTo>
                    <a:cubicBezTo>
                      <a:pt x="-476" y="8192"/>
                      <a:pt x="-952" y="6001"/>
                      <a:pt x="1048" y="0"/>
                    </a:cubicBezTo>
                    <a:lnTo>
                      <a:pt x="60770" y="0"/>
                    </a:lnTo>
                    <a:close/>
                  </a:path>
                </a:pathLst>
              </a:custGeom>
              <a:solidFill>
                <a:srgbClr val="000000"/>
              </a:solidFill>
              <a:ln w="9525" cap="flat">
                <a:noFill/>
                <a:prstDash val="solid"/>
                <a:miter/>
              </a:ln>
            </p:spPr>
            <p:txBody>
              <a:bodyPr rtlCol="0" anchor="ctr"/>
              <a:lstStyle/>
              <a:p>
                <a:endParaRPr lang="fi-FI"/>
              </a:p>
            </p:txBody>
          </p:sp>
          <p:sp>
            <p:nvSpPr>
              <p:cNvPr id="117" name="Freeform: Shape 116">
                <a:extLst>
                  <a:ext uri="{FF2B5EF4-FFF2-40B4-BE49-F238E27FC236}">
                    <a16:creationId xmlns:a16="http://schemas.microsoft.com/office/drawing/2014/main" id="{2FCC57AD-AC86-2F6E-DFF9-CD074F371A3F}"/>
                  </a:ext>
                </a:extLst>
              </p:cNvPr>
              <p:cNvSpPr/>
              <p:nvPr/>
            </p:nvSpPr>
            <p:spPr>
              <a:xfrm>
                <a:off x="2776450" y="3323032"/>
                <a:ext cx="43809" cy="11075"/>
              </a:xfrm>
              <a:custGeom>
                <a:avLst/>
                <a:gdLst>
                  <a:gd name="connsiteX0" fmla="*/ 42527 w 43809"/>
                  <a:gd name="connsiteY0" fmla="*/ 9027 h 11075"/>
                  <a:gd name="connsiteX1" fmla="*/ 36812 w 43809"/>
                  <a:gd name="connsiteY1" fmla="*/ 10456 h 11075"/>
                  <a:gd name="connsiteX2" fmla="*/ 3950 w 43809"/>
                  <a:gd name="connsiteY2" fmla="*/ 10456 h 11075"/>
                  <a:gd name="connsiteX3" fmla="*/ 45 w 43809"/>
                  <a:gd name="connsiteY3" fmla="*/ 4455 h 11075"/>
                  <a:gd name="connsiteX4" fmla="*/ 5093 w 43809"/>
                  <a:gd name="connsiteY4" fmla="*/ 645 h 11075"/>
                  <a:gd name="connsiteX5" fmla="*/ 38907 w 43809"/>
                  <a:gd name="connsiteY5" fmla="*/ 645 h 11075"/>
                  <a:gd name="connsiteX6" fmla="*/ 42527 w 43809"/>
                  <a:gd name="connsiteY6" fmla="*/ 9122 h 1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09" h="11075">
                    <a:moveTo>
                      <a:pt x="42527" y="9027"/>
                    </a:moveTo>
                    <a:cubicBezTo>
                      <a:pt x="41288" y="10265"/>
                      <a:pt x="38526" y="10265"/>
                      <a:pt x="36812" y="10456"/>
                    </a:cubicBezTo>
                    <a:cubicBezTo>
                      <a:pt x="30239" y="11027"/>
                      <a:pt x="9665" y="11503"/>
                      <a:pt x="3950" y="10456"/>
                    </a:cubicBezTo>
                    <a:cubicBezTo>
                      <a:pt x="807" y="9884"/>
                      <a:pt x="-241" y="7503"/>
                      <a:pt x="45" y="4455"/>
                    </a:cubicBezTo>
                    <a:cubicBezTo>
                      <a:pt x="426" y="1883"/>
                      <a:pt x="2903" y="1026"/>
                      <a:pt x="5093" y="645"/>
                    </a:cubicBezTo>
                    <a:cubicBezTo>
                      <a:pt x="10142" y="-117"/>
                      <a:pt x="34240" y="-308"/>
                      <a:pt x="38907" y="645"/>
                    </a:cubicBezTo>
                    <a:cubicBezTo>
                      <a:pt x="42717" y="1407"/>
                      <a:pt x="45575" y="6074"/>
                      <a:pt x="42527" y="9122"/>
                    </a:cubicBezTo>
                    <a:close/>
                  </a:path>
                </a:pathLst>
              </a:custGeom>
              <a:solidFill>
                <a:srgbClr val="000000"/>
              </a:solidFill>
              <a:ln w="9525" cap="flat">
                <a:noFill/>
                <a:prstDash val="solid"/>
                <a:miter/>
              </a:ln>
            </p:spPr>
            <p:txBody>
              <a:bodyPr rtlCol="0" anchor="ctr"/>
              <a:lstStyle/>
              <a:p>
                <a:endParaRPr lang="fi-FI"/>
              </a:p>
            </p:txBody>
          </p:sp>
          <p:sp>
            <p:nvSpPr>
              <p:cNvPr id="118" name="Freeform: Shape 117">
                <a:extLst>
                  <a:ext uri="{FF2B5EF4-FFF2-40B4-BE49-F238E27FC236}">
                    <a16:creationId xmlns:a16="http://schemas.microsoft.com/office/drawing/2014/main" id="{5B241C06-D9D1-F954-9FE0-4475BF37641A}"/>
                  </a:ext>
                </a:extLst>
              </p:cNvPr>
              <p:cNvSpPr/>
              <p:nvPr/>
            </p:nvSpPr>
            <p:spPr>
              <a:xfrm>
                <a:off x="2776354" y="3264923"/>
                <a:ext cx="43891" cy="11104"/>
              </a:xfrm>
              <a:custGeom>
                <a:avLst/>
                <a:gdLst>
                  <a:gd name="connsiteX0" fmla="*/ 42622 w 43891"/>
                  <a:gd name="connsiteY0" fmla="*/ 1984 h 11104"/>
                  <a:gd name="connsiteX1" fmla="*/ 43479 w 43891"/>
                  <a:gd name="connsiteY1" fmla="*/ 7223 h 11104"/>
                  <a:gd name="connsiteX2" fmla="*/ 37859 w 43891"/>
                  <a:gd name="connsiteY2" fmla="*/ 10461 h 11104"/>
                  <a:gd name="connsiteX3" fmla="*/ 5093 w 43891"/>
                  <a:gd name="connsiteY3" fmla="*/ 10461 h 11104"/>
                  <a:gd name="connsiteX4" fmla="*/ 45 w 43891"/>
                  <a:gd name="connsiteY4" fmla="*/ 6651 h 11104"/>
                  <a:gd name="connsiteX5" fmla="*/ 3950 w 43891"/>
                  <a:gd name="connsiteY5" fmla="*/ 651 h 11104"/>
                  <a:gd name="connsiteX6" fmla="*/ 36812 w 43891"/>
                  <a:gd name="connsiteY6" fmla="*/ 651 h 11104"/>
                  <a:gd name="connsiteX7" fmla="*/ 42527 w 43891"/>
                  <a:gd name="connsiteY7" fmla="*/ 2080 h 1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91" h="11104">
                    <a:moveTo>
                      <a:pt x="42622" y="1984"/>
                    </a:moveTo>
                    <a:cubicBezTo>
                      <a:pt x="43765" y="3032"/>
                      <a:pt x="44336" y="5699"/>
                      <a:pt x="43479" y="7223"/>
                    </a:cubicBezTo>
                    <a:cubicBezTo>
                      <a:pt x="42050" y="9033"/>
                      <a:pt x="40145" y="10080"/>
                      <a:pt x="37859" y="10461"/>
                    </a:cubicBezTo>
                    <a:cubicBezTo>
                      <a:pt x="32525" y="11319"/>
                      <a:pt x="10618" y="11319"/>
                      <a:pt x="5093" y="10461"/>
                    </a:cubicBezTo>
                    <a:cubicBezTo>
                      <a:pt x="2903" y="10080"/>
                      <a:pt x="331" y="9223"/>
                      <a:pt x="45" y="6651"/>
                    </a:cubicBezTo>
                    <a:cubicBezTo>
                      <a:pt x="-241" y="3604"/>
                      <a:pt x="807" y="1317"/>
                      <a:pt x="3950" y="651"/>
                    </a:cubicBezTo>
                    <a:cubicBezTo>
                      <a:pt x="9665" y="-397"/>
                      <a:pt x="30335" y="-16"/>
                      <a:pt x="36812" y="651"/>
                    </a:cubicBezTo>
                    <a:cubicBezTo>
                      <a:pt x="38526" y="841"/>
                      <a:pt x="41288" y="841"/>
                      <a:pt x="42527" y="2080"/>
                    </a:cubicBezTo>
                    <a:close/>
                  </a:path>
                </a:pathLst>
              </a:custGeom>
              <a:solidFill>
                <a:srgbClr val="000000"/>
              </a:solidFill>
              <a:ln w="9525" cap="flat">
                <a:noFill/>
                <a:prstDash val="solid"/>
                <a:miter/>
              </a:ln>
            </p:spPr>
            <p:txBody>
              <a:bodyPr rtlCol="0" anchor="ctr"/>
              <a:lstStyle/>
              <a:p>
                <a:endParaRPr lang="fi-FI"/>
              </a:p>
            </p:txBody>
          </p:sp>
          <p:sp>
            <p:nvSpPr>
              <p:cNvPr id="119" name="Freeform: Shape 118">
                <a:extLst>
                  <a:ext uri="{FF2B5EF4-FFF2-40B4-BE49-F238E27FC236}">
                    <a16:creationId xmlns:a16="http://schemas.microsoft.com/office/drawing/2014/main" id="{DCA47E6D-9B67-0BA3-FF36-CB0A8D0C21B1}"/>
                  </a:ext>
                </a:extLst>
              </p:cNvPr>
              <p:cNvSpPr/>
              <p:nvPr/>
            </p:nvSpPr>
            <p:spPr>
              <a:xfrm>
                <a:off x="2776492" y="3207472"/>
                <a:ext cx="43995" cy="8762"/>
              </a:xfrm>
              <a:custGeom>
                <a:avLst/>
                <a:gdLst>
                  <a:gd name="connsiteX0" fmla="*/ 2765 w 43995"/>
                  <a:gd name="connsiteY0" fmla="*/ 0 h 8762"/>
                  <a:gd name="connsiteX1" fmla="*/ 41151 w 43995"/>
                  <a:gd name="connsiteY1" fmla="*/ 0 h 8762"/>
                  <a:gd name="connsiteX2" fmla="*/ 43913 w 43995"/>
                  <a:gd name="connsiteY2" fmla="*/ 3905 h 8762"/>
                  <a:gd name="connsiteX3" fmla="*/ 41151 w 43995"/>
                  <a:gd name="connsiteY3" fmla="*/ 8763 h 8762"/>
                  <a:gd name="connsiteX4" fmla="*/ 2765 w 43995"/>
                  <a:gd name="connsiteY4" fmla="*/ 8763 h 8762"/>
                  <a:gd name="connsiteX5" fmla="*/ 3 w 43995"/>
                  <a:gd name="connsiteY5" fmla="*/ 4858 h 8762"/>
                  <a:gd name="connsiteX6" fmla="*/ 2765 w 43995"/>
                  <a:gd name="connsiteY6" fmla="*/ 0 h 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95" h="8762">
                    <a:moveTo>
                      <a:pt x="2765" y="0"/>
                    </a:moveTo>
                    <a:lnTo>
                      <a:pt x="41151" y="0"/>
                    </a:lnTo>
                    <a:cubicBezTo>
                      <a:pt x="41722" y="0"/>
                      <a:pt x="44008" y="2762"/>
                      <a:pt x="43913" y="3905"/>
                    </a:cubicBezTo>
                    <a:cubicBezTo>
                      <a:pt x="44485" y="5334"/>
                      <a:pt x="41913" y="8763"/>
                      <a:pt x="41151" y="8763"/>
                    </a:cubicBezTo>
                    <a:lnTo>
                      <a:pt x="2765" y="8763"/>
                    </a:lnTo>
                    <a:cubicBezTo>
                      <a:pt x="2194" y="8763"/>
                      <a:pt x="-92" y="6001"/>
                      <a:pt x="3" y="4858"/>
                    </a:cubicBezTo>
                    <a:lnTo>
                      <a:pt x="2765" y="0"/>
                    </a:lnTo>
                    <a:close/>
                  </a:path>
                </a:pathLst>
              </a:custGeom>
              <a:solidFill>
                <a:srgbClr val="000000"/>
              </a:solidFill>
              <a:ln w="9525" cap="flat">
                <a:noFill/>
                <a:prstDash val="solid"/>
                <a:miter/>
              </a:ln>
            </p:spPr>
            <p:txBody>
              <a:bodyPr rtlCol="0" anchor="ctr"/>
              <a:lstStyle/>
              <a:p>
                <a:endParaRPr lang="fi-FI"/>
              </a:p>
            </p:txBody>
          </p:sp>
          <p:sp>
            <p:nvSpPr>
              <p:cNvPr id="120" name="Freeform: Shape 119">
                <a:extLst>
                  <a:ext uri="{FF2B5EF4-FFF2-40B4-BE49-F238E27FC236}">
                    <a16:creationId xmlns:a16="http://schemas.microsoft.com/office/drawing/2014/main" id="{1610E732-B66D-D716-3210-98F38AAD5D14}"/>
                  </a:ext>
                </a:extLst>
              </p:cNvPr>
              <p:cNvSpPr/>
              <p:nvPr/>
            </p:nvSpPr>
            <p:spPr>
              <a:xfrm>
                <a:off x="2765566" y="3098017"/>
                <a:ext cx="28689" cy="29468"/>
              </a:xfrm>
              <a:custGeom>
                <a:avLst/>
                <a:gdLst>
                  <a:gd name="connsiteX0" fmla="*/ 12929 w 28689"/>
                  <a:gd name="connsiteY0" fmla="*/ 108 h 29468"/>
                  <a:gd name="connsiteX1" fmla="*/ 19978 w 28689"/>
                  <a:gd name="connsiteY1" fmla="*/ 28111 h 29468"/>
                  <a:gd name="connsiteX2" fmla="*/ 12929 w 28689"/>
                  <a:gd name="connsiteY2" fmla="*/ 108 h 29468"/>
                  <a:gd name="connsiteX3" fmla="*/ 18359 w 28689"/>
                  <a:gd name="connsiteY3" fmla="*/ 11157 h 29468"/>
                  <a:gd name="connsiteX4" fmla="*/ 10167 w 28689"/>
                  <a:gd name="connsiteY4" fmla="*/ 18301 h 29468"/>
                  <a:gd name="connsiteX5" fmla="*/ 18359 w 28689"/>
                  <a:gd name="connsiteY5" fmla="*/ 11157 h 2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89" h="29468">
                    <a:moveTo>
                      <a:pt x="12929" y="108"/>
                    </a:moveTo>
                    <a:cubicBezTo>
                      <a:pt x="29217" y="-1797"/>
                      <a:pt x="35027" y="22111"/>
                      <a:pt x="19978" y="28111"/>
                    </a:cubicBezTo>
                    <a:cubicBezTo>
                      <a:pt x="-1168" y="36589"/>
                      <a:pt x="-8597" y="2680"/>
                      <a:pt x="12929" y="108"/>
                    </a:cubicBezTo>
                    <a:close/>
                    <a:moveTo>
                      <a:pt x="18359" y="11157"/>
                    </a:moveTo>
                    <a:cubicBezTo>
                      <a:pt x="13787" y="6585"/>
                      <a:pt x="5595" y="13824"/>
                      <a:pt x="10167" y="18301"/>
                    </a:cubicBezTo>
                    <a:cubicBezTo>
                      <a:pt x="15406" y="23444"/>
                      <a:pt x="23026" y="15729"/>
                      <a:pt x="18359" y="11157"/>
                    </a:cubicBezTo>
                    <a:close/>
                  </a:path>
                </a:pathLst>
              </a:custGeom>
              <a:solidFill>
                <a:srgbClr val="000000"/>
              </a:solidFill>
              <a:ln w="9525" cap="flat">
                <a:noFill/>
                <a:prstDash val="solid"/>
                <a:miter/>
              </a:ln>
            </p:spPr>
            <p:txBody>
              <a:bodyPr rtlCol="0" anchor="ctr"/>
              <a:lstStyle/>
              <a:p>
                <a:endParaRPr lang="fi-FI"/>
              </a:p>
            </p:txBody>
          </p:sp>
        </p:grpSp>
      </p:grpSp>
    </p:spTree>
    <p:extLst>
      <p:ext uri="{BB962C8B-B14F-4D97-AF65-F5344CB8AC3E}">
        <p14:creationId xmlns:p14="http://schemas.microsoft.com/office/powerpoint/2010/main" val="3906066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5F110-1F73-8563-15B4-CAC8FE465E73}"/>
            </a:ext>
          </a:extLst>
        </p:cNvPr>
        <p:cNvGrpSpPr/>
        <p:nvPr/>
      </p:nvGrpSpPr>
      <p:grpSpPr>
        <a:xfrm>
          <a:off x="0" y="0"/>
          <a:ext cx="0" cy="0"/>
          <a:chOff x="0" y="0"/>
          <a:chExt cx="0" cy="0"/>
        </a:xfrm>
      </p:grpSpPr>
      <p:pic>
        <p:nvPicPr>
          <p:cNvPr id="3" name="Kuva 2" descr="Kuva, joka sisältää kohteen diagrammi, kartta, teksti&#10;&#10;Tekoälyn luoma sisältö voi olla virheellistä.">
            <a:extLst>
              <a:ext uri="{FF2B5EF4-FFF2-40B4-BE49-F238E27FC236}">
                <a16:creationId xmlns:a16="http://schemas.microsoft.com/office/drawing/2014/main" id="{0BEAB943-EA61-6B55-4802-26BD567EB99D}"/>
              </a:ext>
            </a:extLst>
          </p:cNvPr>
          <p:cNvPicPr>
            <a:picLocks noChangeAspect="1"/>
          </p:cNvPicPr>
          <p:nvPr/>
        </p:nvPicPr>
        <p:blipFill>
          <a:blip r:embed="rId3"/>
          <a:stretch>
            <a:fillRect/>
          </a:stretch>
        </p:blipFill>
        <p:spPr>
          <a:xfrm>
            <a:off x="5472458" y="1346890"/>
            <a:ext cx="6724650" cy="5467350"/>
          </a:xfrm>
          <a:prstGeom prst="rect">
            <a:avLst/>
          </a:prstGeom>
        </p:spPr>
      </p:pic>
      <p:sp>
        <p:nvSpPr>
          <p:cNvPr id="8" name="Sisällön paikkamerkki 7">
            <a:extLst>
              <a:ext uri="{FF2B5EF4-FFF2-40B4-BE49-F238E27FC236}">
                <a16:creationId xmlns:a16="http://schemas.microsoft.com/office/drawing/2014/main" id="{0E44F3CD-BEDF-DF34-A17D-6D04CB08B69D}"/>
              </a:ext>
            </a:extLst>
          </p:cNvPr>
          <p:cNvSpPr>
            <a:spLocks noGrp="1"/>
          </p:cNvSpPr>
          <p:nvPr>
            <p:ph idx="1"/>
          </p:nvPr>
        </p:nvSpPr>
        <p:spPr>
          <a:xfrm>
            <a:off x="616057" y="2411662"/>
            <a:ext cx="4611263" cy="786803"/>
          </a:xfrm>
        </p:spPr>
        <p:txBody>
          <a:bodyPr vert="horz" lIns="91440" tIns="45720" rIns="91440" bIns="45720" rtlCol="0" anchor="t">
            <a:noAutofit/>
          </a:bodyPr>
          <a:lstStyle/>
          <a:p>
            <a:pPr>
              <a:lnSpc>
                <a:spcPct val="100000"/>
              </a:lnSpc>
            </a:pPr>
            <a:r>
              <a:rPr lang="fi-FI" sz="1200" noProof="0">
                <a:latin typeface="Barlow"/>
                <a:ea typeface="Roboto Cn" panose="02000000000000000000" pitchFamily="2" charset="0"/>
                <a:cs typeface="Heebo"/>
              </a:rPr>
              <a:t>Riihimäki on osa valtakunnallista </a:t>
            </a:r>
            <a:r>
              <a:rPr lang="fi-FI" sz="1200">
                <a:latin typeface="Barlow"/>
                <a:ea typeface="Roboto Cn" panose="02000000000000000000" pitchFamily="2" charset="0"/>
                <a:cs typeface="Heebo"/>
              </a:rPr>
              <a:t>kasvukäytävää</a:t>
            </a:r>
            <a:r>
              <a:rPr lang="fi-FI" sz="1200" noProof="0">
                <a:latin typeface="Barlow"/>
                <a:ea typeface="Roboto Cn" panose="02000000000000000000" pitchFamily="2" charset="0"/>
                <a:cs typeface="Heebo"/>
              </a:rPr>
              <a:t>, Helsingin metropolialueen pohjoisreunalla. Kaupungin ytimessä sijaitseva Veturitallien alue on kehittyvä korkean osaamisen </a:t>
            </a:r>
            <a:r>
              <a:rPr lang="fi-FI" sz="1200" noProof="0" err="1">
                <a:latin typeface="Barlow"/>
                <a:ea typeface="Roboto Cn" panose="02000000000000000000" pitchFamily="2" charset="0"/>
                <a:cs typeface="Heebo"/>
              </a:rPr>
              <a:t>hubi</a:t>
            </a:r>
            <a:r>
              <a:rPr lang="fi-FI" sz="1200" noProof="0">
                <a:latin typeface="Barlow"/>
                <a:ea typeface="Roboto Cn" panose="02000000000000000000" pitchFamily="2" charset="0"/>
                <a:cs typeface="Heebo"/>
              </a:rPr>
              <a:t>. </a:t>
            </a:r>
          </a:p>
        </p:txBody>
      </p:sp>
      <p:pic>
        <p:nvPicPr>
          <p:cNvPr id="27" name="Graphic 51">
            <a:extLst>
              <a:ext uri="{FF2B5EF4-FFF2-40B4-BE49-F238E27FC236}">
                <a16:creationId xmlns:a16="http://schemas.microsoft.com/office/drawing/2014/main" id="{585E8F8C-2057-1D9A-F29B-19449DC2F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3556" y="315646"/>
            <a:ext cx="279921" cy="279921"/>
          </a:xfrm>
          <a:prstGeom prst="rect">
            <a:avLst/>
          </a:prstGeom>
        </p:spPr>
      </p:pic>
      <p:sp>
        <p:nvSpPr>
          <p:cNvPr id="6" name="Tekstiruutu 5">
            <a:extLst>
              <a:ext uri="{FF2B5EF4-FFF2-40B4-BE49-F238E27FC236}">
                <a16:creationId xmlns:a16="http://schemas.microsoft.com/office/drawing/2014/main" id="{74BF24B4-8BA0-0DE2-36C1-06ABAA4A9F88}"/>
              </a:ext>
            </a:extLst>
          </p:cNvPr>
          <p:cNvSpPr txBox="1"/>
          <p:nvPr/>
        </p:nvSpPr>
        <p:spPr>
          <a:xfrm>
            <a:off x="5460317" y="193008"/>
            <a:ext cx="3139939" cy="1810065"/>
          </a:xfrm>
          <a:prstGeom prst="rect">
            <a:avLst/>
          </a:prstGeom>
          <a:solidFill>
            <a:srgbClr val="224117"/>
          </a:solidFill>
        </p:spPr>
        <p:txBody>
          <a:bodyPr wrap="square" lIns="180000" tIns="180000" rIns="180000" bIns="180000" rtlCol="0" anchor="t">
            <a:spAutoFit/>
          </a:bodyPr>
          <a:lstStyle/>
          <a:p>
            <a:pPr>
              <a:tabLst>
                <a:tab pos="485775" algn="l"/>
              </a:tabLst>
            </a:pPr>
            <a:r>
              <a:rPr lang="fi-FI" sz="1200" b="1" noProof="0">
                <a:solidFill>
                  <a:schemeClr val="bg1"/>
                </a:solidFill>
                <a:latin typeface="Barlow"/>
              </a:rPr>
              <a:t>Alueen avainlukuja</a:t>
            </a:r>
          </a:p>
          <a:p>
            <a:pPr>
              <a:tabLst>
                <a:tab pos="485775" algn="l"/>
              </a:tabLst>
            </a:pPr>
            <a:endParaRPr lang="fi-FI" sz="1200" b="1" noProof="0">
              <a:solidFill>
                <a:schemeClr val="bg1"/>
              </a:solidFill>
              <a:latin typeface="Barlow" panose="00000500000000000000" pitchFamily="2" charset="0"/>
            </a:endParaRPr>
          </a:p>
          <a:p>
            <a:pPr>
              <a:tabLst>
                <a:tab pos="485775" algn="l"/>
              </a:tabLst>
            </a:pPr>
            <a:r>
              <a:rPr lang="fi-FI" sz="1000" noProof="0">
                <a:solidFill>
                  <a:schemeClr val="bg1"/>
                </a:solidFill>
                <a:latin typeface="Barlow"/>
              </a:rPr>
              <a:t>18 000 </a:t>
            </a:r>
            <a:r>
              <a:rPr lang="fi-FI" sz="1000">
                <a:solidFill>
                  <a:schemeClr val="bg1"/>
                </a:solidFill>
                <a:latin typeface="Barlow"/>
              </a:rPr>
              <a:t>kem</a:t>
            </a:r>
            <a:r>
              <a:rPr lang="fi-FI" sz="1000" baseline="30000">
                <a:solidFill>
                  <a:schemeClr val="bg1"/>
                </a:solidFill>
                <a:latin typeface="Barlow"/>
              </a:rPr>
              <a:t>2     </a:t>
            </a:r>
            <a:r>
              <a:rPr lang="fi-FI" sz="1000">
                <a:solidFill>
                  <a:schemeClr val="bg1"/>
                </a:solidFill>
                <a:latin typeface="Barlow"/>
              </a:rPr>
              <a:t>Toimitilaa</a:t>
            </a:r>
            <a:endParaRPr lang="fi-FI" sz="1000" noProof="0">
              <a:solidFill>
                <a:schemeClr val="bg1"/>
              </a:solidFill>
              <a:latin typeface="Barlow"/>
            </a:endParaRPr>
          </a:p>
          <a:p>
            <a:pPr>
              <a:tabLst>
                <a:tab pos="485775" algn="l"/>
              </a:tabLst>
            </a:pPr>
            <a:r>
              <a:rPr lang="fi-FI" sz="1000" noProof="0">
                <a:solidFill>
                  <a:schemeClr val="bg1"/>
                </a:solidFill>
                <a:latin typeface="Barlow"/>
              </a:rPr>
              <a:t>2 000 </a:t>
            </a:r>
            <a:r>
              <a:rPr lang="fi-FI" sz="1000">
                <a:solidFill>
                  <a:schemeClr val="bg1"/>
                </a:solidFill>
                <a:latin typeface="Barlow"/>
              </a:rPr>
              <a:t>kem</a:t>
            </a:r>
            <a:r>
              <a:rPr lang="fi-FI" sz="1000" baseline="30000">
                <a:solidFill>
                  <a:schemeClr val="bg1"/>
                </a:solidFill>
                <a:latin typeface="Barlow"/>
              </a:rPr>
              <a:t>2</a:t>
            </a:r>
            <a:r>
              <a:rPr lang="fi-FI" sz="1000">
                <a:solidFill>
                  <a:schemeClr val="bg1"/>
                </a:solidFill>
                <a:latin typeface="Barlow"/>
              </a:rPr>
              <a:t> </a:t>
            </a:r>
            <a:r>
              <a:rPr lang="fi-FI" sz="1000" err="1">
                <a:solidFill>
                  <a:schemeClr val="bg1"/>
                </a:solidFill>
                <a:latin typeface="Barlow"/>
              </a:rPr>
              <a:t>Kiihdyttämötoiminnan</a:t>
            </a:r>
            <a:r>
              <a:rPr lang="fi-FI" sz="1000">
                <a:solidFill>
                  <a:schemeClr val="bg1"/>
                </a:solidFill>
                <a:latin typeface="Barlow"/>
              </a:rPr>
              <a:t> </a:t>
            </a:r>
            <a:r>
              <a:rPr lang="fi-FI" sz="1000" noProof="0">
                <a:solidFill>
                  <a:schemeClr val="bg1"/>
                </a:solidFill>
                <a:latin typeface="Barlow"/>
              </a:rPr>
              <a:t>tiloja</a:t>
            </a:r>
          </a:p>
          <a:p>
            <a:pPr>
              <a:tabLst>
                <a:tab pos="485775" algn="l"/>
              </a:tabLst>
            </a:pPr>
            <a:r>
              <a:rPr lang="fi-FI" sz="1000" noProof="0">
                <a:solidFill>
                  <a:schemeClr val="bg1"/>
                </a:solidFill>
                <a:latin typeface="Barlow"/>
              </a:rPr>
              <a:t>4 000 </a:t>
            </a:r>
            <a:r>
              <a:rPr lang="fi-FI" sz="1000">
                <a:solidFill>
                  <a:schemeClr val="bg1"/>
                </a:solidFill>
                <a:latin typeface="Barlow"/>
              </a:rPr>
              <a:t>kem</a:t>
            </a:r>
            <a:r>
              <a:rPr lang="fi-FI" sz="1000" baseline="30000">
                <a:solidFill>
                  <a:schemeClr val="bg1"/>
                </a:solidFill>
                <a:latin typeface="Barlow"/>
              </a:rPr>
              <a:t>2</a:t>
            </a:r>
            <a:r>
              <a:rPr lang="fi-FI" sz="1000">
                <a:solidFill>
                  <a:schemeClr val="bg1"/>
                </a:solidFill>
                <a:latin typeface="Barlow"/>
              </a:rPr>
              <a:t> Tapahtumatiloja</a:t>
            </a:r>
            <a:r>
              <a:rPr lang="fi-FI" sz="1000" noProof="0">
                <a:solidFill>
                  <a:schemeClr val="bg1"/>
                </a:solidFill>
                <a:latin typeface="Barlow"/>
              </a:rPr>
              <a:t> ja näyttelytiloja</a:t>
            </a:r>
          </a:p>
          <a:p>
            <a:pPr>
              <a:tabLst>
                <a:tab pos="485775" algn="l"/>
              </a:tabLst>
            </a:pPr>
            <a:r>
              <a:rPr lang="fi-FI" sz="1000" noProof="0">
                <a:solidFill>
                  <a:schemeClr val="bg1"/>
                </a:solidFill>
                <a:latin typeface="Barlow"/>
              </a:rPr>
              <a:t>700 </a:t>
            </a:r>
            <a:r>
              <a:rPr lang="fi-FI" sz="1000">
                <a:solidFill>
                  <a:schemeClr val="bg1"/>
                </a:solidFill>
                <a:latin typeface="Barlow"/>
              </a:rPr>
              <a:t>kem</a:t>
            </a:r>
            <a:r>
              <a:rPr lang="fi-FI" sz="1000" baseline="30000">
                <a:solidFill>
                  <a:schemeClr val="bg1"/>
                </a:solidFill>
                <a:latin typeface="Barlow"/>
              </a:rPr>
              <a:t>2</a:t>
            </a:r>
            <a:r>
              <a:rPr lang="fi-FI" sz="1000">
                <a:solidFill>
                  <a:schemeClr val="bg1"/>
                </a:solidFill>
                <a:latin typeface="Barlow"/>
              </a:rPr>
              <a:t> Ravintoloita</a:t>
            </a:r>
            <a:r>
              <a:rPr lang="fi-FI" sz="1000" noProof="0">
                <a:solidFill>
                  <a:schemeClr val="bg1"/>
                </a:solidFill>
                <a:latin typeface="Barlow"/>
              </a:rPr>
              <a:t> ja palveluita</a:t>
            </a:r>
          </a:p>
          <a:p>
            <a:pPr>
              <a:tabLst>
                <a:tab pos="485775" algn="l"/>
              </a:tabLst>
            </a:pPr>
            <a:r>
              <a:rPr lang="fi-FI" sz="1000" noProof="0">
                <a:solidFill>
                  <a:schemeClr val="bg1"/>
                </a:solidFill>
                <a:latin typeface="Barlow"/>
              </a:rPr>
              <a:t>55 </a:t>
            </a:r>
            <a:r>
              <a:rPr lang="fi-FI" sz="1000">
                <a:solidFill>
                  <a:schemeClr val="bg1"/>
                </a:solidFill>
                <a:latin typeface="Barlow"/>
              </a:rPr>
              <a:t>min Helsingin</a:t>
            </a:r>
            <a:r>
              <a:rPr lang="fi-FI" sz="1000" noProof="0">
                <a:solidFill>
                  <a:schemeClr val="bg1"/>
                </a:solidFill>
                <a:latin typeface="Barlow"/>
              </a:rPr>
              <a:t> Päärautatieasemalle.</a:t>
            </a:r>
            <a:endParaRPr lang="fi-FI" sz="1000">
              <a:solidFill>
                <a:schemeClr val="bg1"/>
              </a:solidFill>
              <a:latin typeface="Barlow"/>
            </a:endParaRPr>
          </a:p>
          <a:p>
            <a:pPr>
              <a:tabLst>
                <a:tab pos="485775" algn="l"/>
              </a:tabLst>
            </a:pPr>
            <a:r>
              <a:rPr lang="fi-FI" sz="1000" noProof="0">
                <a:solidFill>
                  <a:schemeClr val="bg1"/>
                </a:solidFill>
                <a:latin typeface="Barlow"/>
              </a:rPr>
              <a:t>45 </a:t>
            </a:r>
            <a:r>
              <a:rPr lang="fi-FI" sz="1000">
                <a:solidFill>
                  <a:schemeClr val="bg1"/>
                </a:solidFill>
                <a:latin typeface="Barlow"/>
              </a:rPr>
              <a:t>min HKI-Vantaa</a:t>
            </a:r>
            <a:r>
              <a:rPr lang="fi-FI" sz="1000" noProof="0">
                <a:solidFill>
                  <a:schemeClr val="bg1"/>
                </a:solidFill>
                <a:latin typeface="Barlow"/>
              </a:rPr>
              <a:t> lentoasemalle.</a:t>
            </a:r>
          </a:p>
          <a:p>
            <a:pPr>
              <a:tabLst>
                <a:tab pos="485775" algn="l"/>
              </a:tabLst>
            </a:pPr>
            <a:r>
              <a:rPr lang="fi-FI" sz="1000">
                <a:solidFill>
                  <a:schemeClr val="bg1"/>
                </a:solidFill>
                <a:latin typeface="Barlow"/>
              </a:rPr>
              <a:t>60</a:t>
            </a:r>
            <a:r>
              <a:rPr lang="fi-FI" sz="1000" noProof="0">
                <a:solidFill>
                  <a:schemeClr val="bg1"/>
                </a:solidFill>
                <a:latin typeface="Barlow"/>
              </a:rPr>
              <a:t> </a:t>
            </a:r>
            <a:r>
              <a:rPr lang="fi-FI" sz="1000">
                <a:solidFill>
                  <a:schemeClr val="bg1"/>
                </a:solidFill>
                <a:latin typeface="Barlow"/>
              </a:rPr>
              <a:t>min Tampereelle</a:t>
            </a:r>
            <a:r>
              <a:rPr lang="fi-FI" sz="1000" noProof="0">
                <a:solidFill>
                  <a:schemeClr val="bg1"/>
                </a:solidFill>
                <a:latin typeface="Barlow"/>
              </a:rPr>
              <a:t>.</a:t>
            </a:r>
          </a:p>
        </p:txBody>
      </p:sp>
      <p:sp>
        <p:nvSpPr>
          <p:cNvPr id="15" name="TextBox 14">
            <a:extLst>
              <a:ext uri="{FF2B5EF4-FFF2-40B4-BE49-F238E27FC236}">
                <a16:creationId xmlns:a16="http://schemas.microsoft.com/office/drawing/2014/main" id="{AFA12BD0-D855-04C4-BC05-A31BA92BC567}"/>
              </a:ext>
            </a:extLst>
          </p:cNvPr>
          <p:cNvSpPr txBox="1"/>
          <p:nvPr/>
        </p:nvSpPr>
        <p:spPr>
          <a:xfrm>
            <a:off x="595902" y="3334405"/>
            <a:ext cx="2316910" cy="3323987"/>
          </a:xfrm>
          <a:prstGeom prst="rect">
            <a:avLst/>
          </a:prstGeom>
          <a:noFill/>
        </p:spPr>
        <p:txBody>
          <a:bodyPr wrap="square" lIns="91440" tIns="45720" rIns="91440" bIns="45720" anchor="t">
            <a:spAutoFit/>
          </a:bodyPr>
          <a:lstStyle/>
          <a:p>
            <a:r>
              <a:rPr lang="fi-FI" sz="1000" b="1">
                <a:latin typeface="Barlow"/>
                <a:cs typeface="Arial"/>
              </a:rPr>
              <a:t>ASEMANSEUDUSTA VETOVOIMAISTA KAUPUNKIYMPÄRISTÖÄ</a:t>
            </a:r>
          </a:p>
          <a:p>
            <a:r>
              <a:rPr lang="fi-FI" sz="1000">
                <a:latin typeface="Barlow"/>
                <a:cs typeface="Arial"/>
              </a:rPr>
              <a:t>Riihimäen asemanseutu on kehittyvä aluekokonaisuus. Alueelle sijoittuvat Veturitallien korkean osaamisen ja kaupunkielämän </a:t>
            </a:r>
            <a:r>
              <a:rPr lang="fi-FI" sz="1000" err="1">
                <a:latin typeface="Barlow"/>
                <a:cs typeface="Arial"/>
              </a:rPr>
              <a:t>hubi</a:t>
            </a:r>
            <a:r>
              <a:rPr lang="fi-FI" sz="1000">
                <a:latin typeface="Barlow"/>
                <a:cs typeface="Arial"/>
              </a:rPr>
              <a:t>, elämys- ja kulttuuritoiminnan Voimala sekä Hämeen ammattikorkeakoulu HAMK:n uusi kampus.</a:t>
            </a:r>
          </a:p>
          <a:p>
            <a:endParaRPr lang="fi-FI" sz="1000" b="1">
              <a:latin typeface="Barlow" panose="00000500000000000000" pitchFamily="2" charset="0"/>
              <a:cs typeface="Arial" panose="020B0604020202020204" pitchFamily="34" charset="0"/>
            </a:endParaRPr>
          </a:p>
          <a:p>
            <a:r>
              <a:rPr lang="fi-FI" sz="1000" b="1">
                <a:latin typeface="Barlow"/>
                <a:cs typeface="Arial"/>
              </a:rPr>
              <a:t>YLEISSUUNNITELMA TAVOITTEIDEN TAUSTANA</a:t>
            </a:r>
          </a:p>
          <a:p>
            <a:r>
              <a:rPr lang="fi-FI" sz="1000">
                <a:latin typeface="Barlow"/>
                <a:cs typeface="Arial"/>
              </a:rPr>
              <a:t>Riihimäen asemanseudulle laaditut, kaupunginvaltuuston hyväksymät asemanseudun yleissuunnitelma ja sitä tarkentavat viitesuunnitelmat toimivat lähtökohtina kehitystyölle. Näissä alue on määritetty korkeatasoiseksi ja tehokkaaksi kaupunkiympäristöksi.</a:t>
            </a:r>
          </a:p>
          <a:p>
            <a:endParaRPr lang="fi-FI" sz="1000">
              <a:latin typeface="Barlow"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74B4EF32-AFC9-455F-A0B1-D96330E2865F}"/>
              </a:ext>
            </a:extLst>
          </p:cNvPr>
          <p:cNvSpPr txBox="1"/>
          <p:nvPr/>
        </p:nvSpPr>
        <p:spPr>
          <a:xfrm>
            <a:off x="3047401" y="3334405"/>
            <a:ext cx="2181873" cy="1660152"/>
          </a:xfrm>
          <a:prstGeom prst="rect">
            <a:avLst/>
          </a:prstGeom>
          <a:noFill/>
        </p:spPr>
        <p:txBody>
          <a:bodyPr wrap="square" lIns="91440" tIns="45720" rIns="91440" bIns="45720" anchor="t">
            <a:spAutoFit/>
          </a:bodyPr>
          <a:lstStyle/>
          <a:p>
            <a:r>
              <a:rPr lang="fi-FI" sz="1000" b="1">
                <a:latin typeface="Barlow"/>
                <a:cs typeface="Arial"/>
              </a:rPr>
              <a:t>RIIHIMÄEN YRITYSKENTÄN HUBI</a:t>
            </a:r>
          </a:p>
          <a:p>
            <a:r>
              <a:rPr lang="fi-FI" sz="1000">
                <a:latin typeface="Barlow"/>
                <a:cs typeface="Arial"/>
              </a:rPr>
              <a:t>Riihimäellä sijaitsee jo nykyisin runsaasti puolustusteollisuuden toimintaa sekä vakiintuneita teknologiayrityksiä, kuten SAKO ja </a:t>
            </a:r>
            <a:r>
              <a:rPr lang="fi-FI" sz="1000" err="1">
                <a:latin typeface="Barlow"/>
                <a:cs typeface="Arial"/>
              </a:rPr>
              <a:t>Millog</a:t>
            </a:r>
            <a:r>
              <a:rPr lang="fi-FI" sz="1000">
                <a:latin typeface="Barlow"/>
                <a:cs typeface="Arial"/>
              </a:rPr>
              <a:t>. Veturitallien alueen suunnitelmat mahdollistavat merkittävän yrityskeskittymän kehittämisen suoraan rautatieaseman viereen.</a:t>
            </a:r>
          </a:p>
        </p:txBody>
      </p:sp>
      <p:pic>
        <p:nvPicPr>
          <p:cNvPr id="23" name="Picture 22">
            <a:extLst>
              <a:ext uri="{FF2B5EF4-FFF2-40B4-BE49-F238E27FC236}">
                <a16:creationId xmlns:a16="http://schemas.microsoft.com/office/drawing/2014/main" id="{474F7A6C-CB8E-8159-0CA0-30B43635C6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16852" y="561234"/>
            <a:ext cx="1750654" cy="2520622"/>
          </a:xfrm>
          <a:prstGeom prst="rect">
            <a:avLst/>
          </a:prstGeom>
        </p:spPr>
      </p:pic>
      <p:sp>
        <p:nvSpPr>
          <p:cNvPr id="11" name="Alatunnisteen paikkamerkki 3">
            <a:extLst>
              <a:ext uri="{FF2B5EF4-FFF2-40B4-BE49-F238E27FC236}">
                <a16:creationId xmlns:a16="http://schemas.microsoft.com/office/drawing/2014/main" id="{C8E57DF6-9232-B15D-7104-2AD33E78E1D7}"/>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4" name="TextBox 3">
            <a:extLst>
              <a:ext uri="{FF2B5EF4-FFF2-40B4-BE49-F238E27FC236}">
                <a16:creationId xmlns:a16="http://schemas.microsoft.com/office/drawing/2014/main" id="{D2ECDA8D-2203-0211-4F6D-6F60BEE5644F}"/>
              </a:ext>
            </a:extLst>
          </p:cNvPr>
          <p:cNvSpPr txBox="1"/>
          <p:nvPr/>
        </p:nvSpPr>
        <p:spPr>
          <a:xfrm rot="19976137">
            <a:off x="8758480" y="5371273"/>
            <a:ext cx="1059356" cy="246221"/>
          </a:xfrm>
          <a:prstGeom prst="rect">
            <a:avLst/>
          </a:prstGeom>
          <a:noFill/>
        </p:spPr>
        <p:txBody>
          <a:bodyPr wrap="square" rtlCol="0">
            <a:spAutoFit/>
          </a:bodyPr>
          <a:lstStyle/>
          <a:p>
            <a:r>
              <a:rPr lang="fi-FI" sz="1000">
                <a:latin typeface="Barlow SemiBold" panose="00000700000000000000" pitchFamily="2" charset="0"/>
              </a:rPr>
              <a:t>Rautatieasema</a:t>
            </a:r>
          </a:p>
        </p:txBody>
      </p:sp>
      <p:sp>
        <p:nvSpPr>
          <p:cNvPr id="13" name="Otsikko 13">
            <a:extLst>
              <a:ext uri="{FF2B5EF4-FFF2-40B4-BE49-F238E27FC236}">
                <a16:creationId xmlns:a16="http://schemas.microsoft.com/office/drawing/2014/main" id="{2D14F713-8ED8-30CB-AA7C-78722F794DA3}"/>
              </a:ext>
            </a:extLst>
          </p:cNvPr>
          <p:cNvSpPr txBox="1">
            <a:spLocks/>
          </p:cNvSpPr>
          <p:nvPr/>
        </p:nvSpPr>
        <p:spPr>
          <a:xfrm>
            <a:off x="606198" y="851709"/>
            <a:ext cx="4737275" cy="1366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rgbClr val="224117"/>
                </a:solidFill>
                <a:latin typeface="Bebas Neue" panose="020B0606020202050201" pitchFamily="34" charset="77"/>
                <a:ea typeface="+mj-ea"/>
                <a:cs typeface="+mj-cs"/>
              </a:defRPr>
            </a:lvl1pPr>
          </a:lstStyle>
          <a:p>
            <a:r>
              <a:rPr lang="fi-FI">
                <a:latin typeface="Bebas Neue"/>
              </a:rPr>
              <a:t>Riihimäen </a:t>
            </a:r>
            <a:r>
              <a:rPr lang="fi-FI" err="1">
                <a:latin typeface="Bebas Neue"/>
              </a:rPr>
              <a:t>VetURITALLIT</a:t>
            </a:r>
            <a:endParaRPr lang="fi-FI" err="1"/>
          </a:p>
        </p:txBody>
      </p:sp>
      <p:sp>
        <p:nvSpPr>
          <p:cNvPr id="2" name="Sisällön paikkamerkki 7">
            <a:extLst>
              <a:ext uri="{FF2B5EF4-FFF2-40B4-BE49-F238E27FC236}">
                <a16:creationId xmlns:a16="http://schemas.microsoft.com/office/drawing/2014/main" id="{126671BF-29FA-B5C3-19FC-E263B9B7540C}"/>
              </a:ext>
            </a:extLst>
          </p:cNvPr>
          <p:cNvSpPr txBox="1">
            <a:spLocks/>
          </p:cNvSpPr>
          <p:nvPr/>
        </p:nvSpPr>
        <p:spPr>
          <a:xfrm>
            <a:off x="3991373" y="5494383"/>
            <a:ext cx="983343" cy="582553"/>
          </a:xfrm>
          <a:prstGeom prst="rect">
            <a:avLst/>
          </a:prstGeom>
          <a:ln w="12700">
            <a:solidFill>
              <a:srgbClr val="00B050"/>
            </a:solidFill>
          </a:ln>
        </p:spPr>
        <p:txBody>
          <a:bodyPr vert="horz" lIns="91440" tIns="45720" rIns="91440" bIns="45720" rtlCol="0" anchor="t">
            <a:noAutofit/>
          </a:bodyPr>
          <a:lstStyle>
            <a:defPPr>
              <a:defRPr lang="en-US"/>
            </a:defPPr>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800">
                <a:latin typeface="Barlow"/>
              </a:rPr>
              <a:t>Kuvassa esitetyt</a:t>
            </a:r>
            <a:br>
              <a:rPr lang="fi-FI" sz="800">
                <a:latin typeface="Barlow"/>
              </a:rPr>
            </a:br>
            <a:r>
              <a:rPr lang="fi-FI" sz="800">
                <a:latin typeface="Barlow"/>
              </a:rPr>
              <a:t>rakennusmassat</a:t>
            </a:r>
            <a:br>
              <a:rPr lang="fi-FI" sz="800">
                <a:latin typeface="Barlow"/>
              </a:rPr>
            </a:br>
            <a:r>
              <a:rPr lang="fi-FI" sz="800">
                <a:latin typeface="Barlow"/>
              </a:rPr>
              <a:t>ovat esimerkin-omaisia</a:t>
            </a:r>
            <a:endParaRPr lang="fi-FI">
              <a:latin typeface="Barlow"/>
            </a:endParaRPr>
          </a:p>
          <a:p>
            <a:pPr>
              <a:lnSpc>
                <a:spcPct val="100000"/>
              </a:lnSpc>
            </a:pPr>
            <a:endParaRPr lang="fi-FI" sz="800">
              <a:latin typeface="Barlow" panose="00000500000000000000" pitchFamily="2" charset="0"/>
            </a:endParaRPr>
          </a:p>
          <a:p>
            <a:pPr>
              <a:lnSpc>
                <a:spcPct val="100000"/>
              </a:lnSpc>
            </a:pPr>
            <a:endParaRPr lang="fi-FI" sz="800">
              <a:latin typeface="Barlow" panose="00000500000000000000" pitchFamily="2" charset="0"/>
            </a:endParaRPr>
          </a:p>
        </p:txBody>
      </p:sp>
    </p:spTree>
    <p:extLst>
      <p:ext uri="{BB962C8B-B14F-4D97-AF65-F5344CB8AC3E}">
        <p14:creationId xmlns:p14="http://schemas.microsoft.com/office/powerpoint/2010/main" val="394689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ihmisten käsiä tietokoneen äärellä ja koneen ruudulla kartta">
            <a:extLst>
              <a:ext uri="{FF2B5EF4-FFF2-40B4-BE49-F238E27FC236}">
                <a16:creationId xmlns:a16="http://schemas.microsoft.com/office/drawing/2014/main" id="{6AD3282D-7B11-961E-A2FB-F5DEF2A5E91B}"/>
              </a:ext>
            </a:extLst>
          </p:cNvPr>
          <p:cNvPicPr>
            <a:picLocks noChangeAspect="1"/>
          </p:cNvPicPr>
          <p:nvPr/>
        </p:nvPicPr>
        <p:blipFill>
          <a:blip r:embed="rId3"/>
          <a:stretch>
            <a:fillRect/>
          </a:stretch>
        </p:blipFill>
        <p:spPr>
          <a:xfrm>
            <a:off x="6844748" y="3375547"/>
            <a:ext cx="5343937" cy="3494494"/>
          </a:xfrm>
          <a:prstGeom prst="rect">
            <a:avLst/>
          </a:prstGeom>
        </p:spPr>
      </p:pic>
      <p:pic>
        <p:nvPicPr>
          <p:cNvPr id="2" name="Kuva 1" descr="Kuva, joka sisältää kohteen Ihmisen kasvot, henkilö, vaate, mies&#10;&#10;Tekoälyn luoma sisältö voi olla virheellistä.">
            <a:extLst>
              <a:ext uri="{FF2B5EF4-FFF2-40B4-BE49-F238E27FC236}">
                <a16:creationId xmlns:a16="http://schemas.microsoft.com/office/drawing/2014/main" id="{DA978C12-D038-543B-26DE-916C410DE9A2}"/>
              </a:ext>
            </a:extLst>
          </p:cNvPr>
          <p:cNvPicPr>
            <a:picLocks noChangeAspect="1"/>
          </p:cNvPicPr>
          <p:nvPr/>
        </p:nvPicPr>
        <p:blipFill>
          <a:blip r:embed="rId4"/>
          <a:stretch>
            <a:fillRect/>
          </a:stretch>
        </p:blipFill>
        <p:spPr>
          <a:xfrm>
            <a:off x="7076662" y="-12042"/>
            <a:ext cx="5112024" cy="3395104"/>
          </a:xfrm>
          <a:prstGeom prst="rect">
            <a:avLst/>
          </a:prstGeom>
        </p:spPr>
      </p:pic>
      <p:sp>
        <p:nvSpPr>
          <p:cNvPr id="8" name="Sisällön paikkamerkki 7">
            <a:extLst>
              <a:ext uri="{FF2B5EF4-FFF2-40B4-BE49-F238E27FC236}">
                <a16:creationId xmlns:a16="http://schemas.microsoft.com/office/drawing/2014/main" id="{4ED90F33-1E75-D97A-190B-DAAAB112739C}"/>
              </a:ext>
            </a:extLst>
          </p:cNvPr>
          <p:cNvSpPr>
            <a:spLocks noGrp="1"/>
          </p:cNvSpPr>
          <p:nvPr>
            <p:ph idx="1"/>
          </p:nvPr>
        </p:nvSpPr>
        <p:spPr>
          <a:xfrm>
            <a:off x="607776" y="2464770"/>
            <a:ext cx="4866750" cy="925898"/>
          </a:xfrm>
        </p:spPr>
        <p:txBody>
          <a:bodyPr/>
          <a:lstStyle/>
          <a:p>
            <a:pPr>
              <a:lnSpc>
                <a:spcPct val="100000"/>
              </a:lnSpc>
            </a:pPr>
            <a:r>
              <a:rPr lang="fi-FI" sz="1200" noProof="0">
                <a:latin typeface="Barlow" panose="00000500000000000000" pitchFamily="2" charset="0"/>
                <a:ea typeface="Roboto Cn" panose="02000000000000000000" pitchFamily="2" charset="0"/>
                <a:cs typeface="Heebo" pitchFamily="2" charset="-79"/>
              </a:rPr>
              <a:t>Riihimäellä sijaitsee Dual </a:t>
            </a:r>
            <a:r>
              <a:rPr lang="fi-FI" sz="1200" noProof="0" err="1">
                <a:latin typeface="Barlow" panose="00000500000000000000" pitchFamily="2" charset="0"/>
                <a:ea typeface="Roboto Cn" panose="02000000000000000000" pitchFamily="2" charset="0"/>
                <a:cs typeface="Heebo" pitchFamily="2" charset="-79"/>
              </a:rPr>
              <a:t>Use</a:t>
            </a:r>
            <a:r>
              <a:rPr lang="fi-FI" sz="1200" noProof="0">
                <a:latin typeface="Barlow" panose="00000500000000000000" pitchFamily="2" charset="0"/>
                <a:ea typeface="Roboto Cn" panose="02000000000000000000" pitchFamily="2" charset="0"/>
                <a:cs typeface="Heebo" pitchFamily="2" charset="-79"/>
              </a:rPr>
              <a:t> –toimialalle </a:t>
            </a:r>
            <a:r>
              <a:rPr lang="fi-FI" sz="1200">
                <a:latin typeface="Barlow" panose="00000500000000000000" pitchFamily="2" charset="0"/>
                <a:ea typeface="Roboto Cn" panose="02000000000000000000" pitchFamily="2" charset="0"/>
                <a:cs typeface="Heebo" pitchFamily="2" charset="-79"/>
              </a:rPr>
              <a:t>sekä alan</a:t>
            </a:r>
            <a:r>
              <a:rPr lang="fi-FI" sz="1200" noProof="0">
                <a:latin typeface="Barlow" panose="00000500000000000000" pitchFamily="2" charset="0"/>
                <a:ea typeface="Roboto Cn" panose="02000000000000000000" pitchFamily="2" charset="0"/>
                <a:cs typeface="Heebo" pitchFamily="2" charset="-79"/>
              </a:rPr>
              <a:t> </a:t>
            </a:r>
            <a:r>
              <a:rPr lang="fi-FI" sz="1200" noProof="0" err="1">
                <a:latin typeface="Barlow" panose="00000500000000000000" pitchFamily="2" charset="0"/>
                <a:ea typeface="Roboto Cn" panose="02000000000000000000" pitchFamily="2" charset="0"/>
                <a:cs typeface="Heebo" pitchFamily="2" charset="-79"/>
              </a:rPr>
              <a:t>start</a:t>
            </a:r>
            <a:r>
              <a:rPr lang="fi-FI" sz="1200">
                <a:latin typeface="Barlow" panose="00000500000000000000" pitchFamily="2" charset="0"/>
                <a:ea typeface="Roboto Cn" panose="02000000000000000000" pitchFamily="2" charset="0"/>
                <a:cs typeface="Heebo" pitchFamily="2" charset="-79"/>
              </a:rPr>
              <a:t>-</a:t>
            </a:r>
            <a:r>
              <a:rPr lang="fi-FI" sz="1200" noProof="0" err="1">
                <a:latin typeface="Barlow" panose="00000500000000000000" pitchFamily="2" charset="0"/>
                <a:ea typeface="Roboto Cn" panose="02000000000000000000" pitchFamily="2" charset="0"/>
                <a:cs typeface="Heebo" pitchFamily="2" charset="-79"/>
              </a:rPr>
              <a:t>up</a:t>
            </a:r>
            <a:r>
              <a:rPr lang="fi-FI" sz="1200">
                <a:latin typeface="Barlow" panose="00000500000000000000" pitchFamily="2" charset="0"/>
                <a:ea typeface="Roboto Cn" panose="02000000000000000000" pitchFamily="2" charset="0"/>
                <a:cs typeface="Heebo" pitchFamily="2" charset="-79"/>
              </a:rPr>
              <a:t>- </a:t>
            </a:r>
            <a:r>
              <a:rPr lang="fi-FI" sz="1200" noProof="0">
                <a:latin typeface="Barlow" panose="00000500000000000000" pitchFamily="2" charset="0"/>
                <a:ea typeface="Roboto Cn" panose="02000000000000000000" pitchFamily="2" charset="0"/>
                <a:cs typeface="Heebo" pitchFamily="2" charset="-79"/>
              </a:rPr>
              <a:t> ja kasvuyrityksille valmis verkosto: Meillä on hyvät edellytykset oikeiden asiakkaiden, osaajien ja kumppanien tavoittamiseen. </a:t>
            </a:r>
          </a:p>
          <a:p>
            <a:pPr>
              <a:lnSpc>
                <a:spcPct val="100000"/>
              </a:lnSpc>
            </a:pPr>
            <a:r>
              <a:rPr lang="fi-FI" sz="1200" noProof="0">
                <a:latin typeface="Barlow" panose="00000500000000000000" pitchFamily="2" charset="0"/>
                <a:ea typeface="Roboto Cn" panose="02000000000000000000" pitchFamily="2" charset="0"/>
                <a:cs typeface="Heebo" pitchFamily="2" charset="-79"/>
              </a:rPr>
              <a:t>Sijoittuminen Riihimäelle on investointi menestykseen.</a:t>
            </a:r>
          </a:p>
        </p:txBody>
      </p:sp>
      <p:sp>
        <p:nvSpPr>
          <p:cNvPr id="25" name="Rectangle 30">
            <a:extLst>
              <a:ext uri="{FF2B5EF4-FFF2-40B4-BE49-F238E27FC236}">
                <a16:creationId xmlns:a16="http://schemas.microsoft.com/office/drawing/2014/main" id="{9B8C4E82-BA63-4FDF-6ECB-DB83E1D7684B}"/>
              </a:ext>
            </a:extLst>
          </p:cNvPr>
          <p:cNvSpPr/>
          <p:nvPr/>
        </p:nvSpPr>
        <p:spPr>
          <a:xfrm>
            <a:off x="6019911" y="2280259"/>
            <a:ext cx="4412957" cy="2503229"/>
          </a:xfrm>
          <a:prstGeom prst="rect">
            <a:avLst/>
          </a:prstGeom>
          <a:solidFill>
            <a:srgbClr val="224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solidFill>
                <a:schemeClr val="tx1"/>
              </a:solidFill>
            </a:endParaRPr>
          </a:p>
        </p:txBody>
      </p:sp>
      <p:sp>
        <p:nvSpPr>
          <p:cNvPr id="9" name="Rectangle 13">
            <a:extLst>
              <a:ext uri="{FF2B5EF4-FFF2-40B4-BE49-F238E27FC236}">
                <a16:creationId xmlns:a16="http://schemas.microsoft.com/office/drawing/2014/main" id="{9CA62BD5-92E8-0452-2C41-D4A7E46D97D2}"/>
              </a:ext>
            </a:extLst>
          </p:cNvPr>
          <p:cNvSpPr/>
          <p:nvPr/>
        </p:nvSpPr>
        <p:spPr>
          <a:xfrm>
            <a:off x="702360" y="3901205"/>
            <a:ext cx="5019266" cy="2877711"/>
          </a:xfrm>
          <a:prstGeom prst="rect">
            <a:avLst/>
          </a:prstGeom>
        </p:spPr>
        <p:txBody>
          <a:bodyPr wrap="square" lIns="0" tIns="0" rIns="0" bIns="0">
            <a:spAutoFit/>
          </a:bodyPr>
          <a:lstStyle/>
          <a:p>
            <a:r>
              <a:rPr lang="fi-FI" sz="1100" b="1" noProof="0">
                <a:latin typeface="Barlow" panose="00000500000000000000" pitchFamily="2" charset="0"/>
                <a:ea typeface="Roboto Cn" panose="02000000000000000000" pitchFamily="2" charset="0"/>
                <a:cs typeface="Heebo" pitchFamily="2" charset="-79"/>
              </a:rPr>
              <a:t>Yhteyden puolustusvoimiin ja kaksikäyttöteknologian yrityskenttään</a:t>
            </a:r>
            <a:r>
              <a:rPr lang="fi-FI" sz="1100" noProof="0">
                <a:latin typeface="Barlow" panose="00000500000000000000" pitchFamily="2" charset="0"/>
                <a:ea typeface="Roboto Cn" panose="02000000000000000000" pitchFamily="2" charset="0"/>
                <a:cs typeface="Heebo" pitchFamily="2" charset="-79"/>
              </a:rPr>
              <a:t>: DEFINE-</a:t>
            </a:r>
            <a:r>
              <a:rPr lang="fi-FI" sz="1100" noProof="0" err="1">
                <a:latin typeface="Barlow" panose="00000500000000000000" pitchFamily="2" charset="0"/>
                <a:ea typeface="Roboto Cn" panose="02000000000000000000" pitchFamily="2" charset="0"/>
                <a:cs typeface="Heebo" pitchFamily="2" charset="-79"/>
              </a:rPr>
              <a:t>yrityskiihdyttämö</a:t>
            </a:r>
            <a:r>
              <a:rPr lang="fi-FI" sz="1100">
                <a:latin typeface="Barlow" panose="00000500000000000000" pitchFamily="2" charset="0"/>
                <a:ea typeface="Roboto Cn" panose="02000000000000000000" pitchFamily="2" charset="0"/>
                <a:cs typeface="Heebo" pitchFamily="2" charset="-79"/>
              </a:rPr>
              <a:t>:</a:t>
            </a:r>
            <a:r>
              <a:rPr lang="fi-FI" sz="1100" noProof="0">
                <a:latin typeface="Barlow" panose="00000500000000000000" pitchFamily="2" charset="0"/>
                <a:ea typeface="Roboto Cn" panose="02000000000000000000" pitchFamily="2" charset="0"/>
                <a:cs typeface="Heebo" pitchFamily="2" charset="-79"/>
              </a:rPr>
              <a:t> Veturitallien alue tarjoaa väylän Puolustusvoimien ja </a:t>
            </a:r>
            <a:r>
              <a:rPr lang="fi-FI" sz="1100" noProof="0" err="1">
                <a:latin typeface="Barlow" panose="00000500000000000000" pitchFamily="2" charset="0"/>
                <a:ea typeface="Roboto Cn" panose="02000000000000000000" pitchFamily="2" charset="0"/>
                <a:cs typeface="Heebo" pitchFamily="2" charset="-79"/>
              </a:rPr>
              <a:t>Millogin</a:t>
            </a:r>
            <a:r>
              <a:rPr lang="fi-FI" sz="1100" noProof="0">
                <a:latin typeface="Barlow" panose="00000500000000000000" pitchFamily="2" charset="0"/>
                <a:ea typeface="Roboto Cn" panose="02000000000000000000" pitchFamily="2" charset="0"/>
                <a:cs typeface="Heebo" pitchFamily="2" charset="-79"/>
              </a:rPr>
              <a:t> rinnalle kehittämään uusia teknologioita ja innovatiivisia Dual-</a:t>
            </a:r>
            <a:r>
              <a:rPr lang="fi-FI" sz="1100" noProof="0" err="1">
                <a:latin typeface="Barlow" panose="00000500000000000000" pitchFamily="2" charset="0"/>
                <a:ea typeface="Roboto Cn" panose="02000000000000000000" pitchFamily="2" charset="0"/>
                <a:cs typeface="Heebo" pitchFamily="2" charset="-79"/>
              </a:rPr>
              <a:t>use</a:t>
            </a:r>
            <a:r>
              <a:rPr lang="fi-FI" sz="1100" noProof="0">
                <a:latin typeface="Barlow" panose="00000500000000000000" pitchFamily="2" charset="0"/>
                <a:ea typeface="Roboto Cn" panose="02000000000000000000" pitchFamily="2" charset="0"/>
                <a:cs typeface="Heebo" pitchFamily="2" charset="-79"/>
              </a:rPr>
              <a:t> -ratkaisuja.</a:t>
            </a:r>
          </a:p>
          <a:p>
            <a:endParaRPr lang="fi-FI" sz="1100" noProof="0">
              <a:latin typeface="Barlow" panose="00000500000000000000" pitchFamily="2" charset="0"/>
              <a:ea typeface="Roboto Cn" panose="02000000000000000000" pitchFamily="2" charset="0"/>
              <a:cs typeface="Heebo" pitchFamily="2" charset="-79"/>
            </a:endParaRPr>
          </a:p>
          <a:p>
            <a:r>
              <a:rPr lang="fi-FI" sz="1100" b="1" noProof="0">
                <a:latin typeface="Barlow" panose="00000500000000000000" pitchFamily="2" charset="0"/>
                <a:ea typeface="Roboto Cn" panose="02000000000000000000" pitchFamily="2" charset="0"/>
                <a:cs typeface="Heebo" pitchFamily="2" charset="-79"/>
              </a:rPr>
              <a:t>Monialaisen ekosysteemin</a:t>
            </a:r>
            <a:r>
              <a:rPr lang="fi-FI" sz="1100" noProof="0">
                <a:latin typeface="Barlow" panose="00000500000000000000" pitchFamily="2" charset="0"/>
                <a:ea typeface="Roboto Cn" panose="02000000000000000000" pitchFamily="2" charset="0"/>
                <a:cs typeface="Heebo" pitchFamily="2" charset="-79"/>
              </a:rPr>
              <a:t>: </a:t>
            </a:r>
            <a:r>
              <a:rPr lang="fi-FI" sz="1100">
                <a:latin typeface="Barlow" panose="00000500000000000000" pitchFamily="2" charset="0"/>
                <a:ea typeface="Roboto Cn" panose="02000000000000000000" pitchFamily="2" charset="0"/>
                <a:cs typeface="Heebo" pitchFamily="2" charset="-79"/>
              </a:rPr>
              <a:t>Hämeen a</a:t>
            </a:r>
            <a:r>
              <a:rPr lang="fi-FI" sz="1100" noProof="0" err="1">
                <a:latin typeface="Barlow" panose="00000500000000000000" pitchFamily="2" charset="0"/>
                <a:ea typeface="Roboto Cn" panose="02000000000000000000" pitchFamily="2" charset="0"/>
                <a:cs typeface="Heebo" pitchFamily="2" charset="-79"/>
              </a:rPr>
              <a:t>mmattikorkeakoulu</a:t>
            </a:r>
            <a:r>
              <a:rPr lang="fi-FI" sz="1100" noProof="0">
                <a:latin typeface="Barlow" panose="00000500000000000000" pitchFamily="2" charset="0"/>
                <a:ea typeface="Roboto Cn" panose="02000000000000000000" pitchFamily="2" charset="0"/>
                <a:cs typeface="Heebo" pitchFamily="2" charset="-79"/>
              </a:rPr>
              <a:t> HAMK, </a:t>
            </a:r>
            <a:r>
              <a:rPr lang="fi-FI" sz="1100" noProof="0" err="1">
                <a:latin typeface="Barlow" panose="00000500000000000000" pitchFamily="2" charset="0"/>
                <a:ea typeface="Roboto Cn" panose="02000000000000000000" pitchFamily="2" charset="0"/>
                <a:cs typeface="Heebo" pitchFamily="2" charset="-79"/>
              </a:rPr>
              <a:t>Hyria</a:t>
            </a:r>
            <a:r>
              <a:rPr lang="fi-FI" sz="1100" noProof="0">
                <a:latin typeface="Barlow" panose="00000500000000000000" pitchFamily="2" charset="0"/>
                <a:ea typeface="Roboto Cn" panose="02000000000000000000" pitchFamily="2" charset="0"/>
                <a:cs typeface="Heebo" pitchFamily="2" charset="-79"/>
              </a:rPr>
              <a:t>, yritykset, Puolustusvoimien kehitystoiminnot, sekä monipuoliset tutkimus-, kehitys- ja verkostoitumispalvelut löytyvät kaikki läheltä.</a:t>
            </a:r>
          </a:p>
          <a:p>
            <a:endParaRPr lang="fi-FI" sz="1100" noProof="0">
              <a:latin typeface="Barlow" panose="00000500000000000000" pitchFamily="2" charset="0"/>
              <a:ea typeface="Roboto Cn" panose="02000000000000000000" pitchFamily="2" charset="0"/>
              <a:cs typeface="Heebo" pitchFamily="2" charset="-79"/>
            </a:endParaRPr>
          </a:p>
          <a:p>
            <a:r>
              <a:rPr lang="fi-FI" sz="1100" b="1" noProof="0">
                <a:latin typeface="Barlow" panose="00000500000000000000" pitchFamily="2" charset="0"/>
                <a:ea typeface="Roboto Cn" panose="02000000000000000000" pitchFamily="2" charset="0"/>
                <a:cs typeface="Heebo" pitchFamily="2" charset="-79"/>
              </a:rPr>
              <a:t>Robotiikan ja ICT-osaamisen keskus: </a:t>
            </a:r>
            <a:r>
              <a:rPr lang="fi-FI" sz="1100" noProof="0">
                <a:latin typeface="Barlow" panose="00000500000000000000" pitchFamily="2" charset="0"/>
                <a:ea typeface="Roboto Cn" panose="02000000000000000000" pitchFamily="2" charset="0"/>
                <a:cs typeface="Heebo" pitchFamily="2" charset="-79"/>
              </a:rPr>
              <a:t>Riihimäkeä kehitetään aktiivisesti </a:t>
            </a:r>
            <a:r>
              <a:rPr lang="fi-FI" sz="1100">
                <a:latin typeface="Barlow" panose="00000500000000000000" pitchFamily="2" charset="0"/>
                <a:ea typeface="Roboto Cn" panose="02000000000000000000" pitchFamily="2" charset="0"/>
                <a:cs typeface="Heebo" pitchFamily="2" charset="-79"/>
              </a:rPr>
              <a:t>teknologiayritysten</a:t>
            </a:r>
            <a:r>
              <a:rPr lang="fi-FI" sz="1100" noProof="0">
                <a:latin typeface="Barlow" panose="00000500000000000000" pitchFamily="2" charset="0"/>
                <a:ea typeface="Roboto Cn" panose="02000000000000000000" pitchFamily="2" charset="0"/>
                <a:cs typeface="Heebo" pitchFamily="2" charset="-79"/>
              </a:rPr>
              <a:t> ja oppilaitosten yhteiseksi toimialaosaamisen keskittymäksi, muun muassa T&amp;K-palvelujen, uusien koulutuslinjojen, yhteiskäyttötilojen ja yhteistyöprojektien avulla.</a:t>
            </a:r>
          </a:p>
          <a:p>
            <a:endParaRPr lang="fi-FI" sz="1100" noProof="0">
              <a:latin typeface="Barlow" panose="00000500000000000000" pitchFamily="2" charset="0"/>
              <a:ea typeface="Roboto Cn" panose="02000000000000000000" pitchFamily="2" charset="0"/>
              <a:cs typeface="Heebo" pitchFamily="2" charset="-79"/>
            </a:endParaRPr>
          </a:p>
          <a:p>
            <a:r>
              <a:rPr lang="fi-FI" sz="1100" b="1" noProof="0">
                <a:latin typeface="Barlow" panose="00000500000000000000" pitchFamily="2" charset="0"/>
                <a:ea typeface="Roboto Cn" panose="02000000000000000000" pitchFamily="2" charset="0"/>
                <a:cs typeface="Heebo" pitchFamily="2" charset="-79"/>
              </a:rPr>
              <a:t>Strateginen sijainti: </a:t>
            </a:r>
            <a:r>
              <a:rPr lang="fi-FI" sz="1100">
                <a:latin typeface="Barlow" panose="00000500000000000000" pitchFamily="2" charset="0"/>
                <a:ea typeface="Roboto Cn" panose="02000000000000000000" pitchFamily="2" charset="0"/>
                <a:cs typeface="Heebo" pitchFamily="2" charset="-79"/>
              </a:rPr>
              <a:t>R</a:t>
            </a:r>
            <a:r>
              <a:rPr lang="fi-FI" sz="1100" noProof="0" err="1">
                <a:latin typeface="Barlow" panose="00000500000000000000" pitchFamily="2" charset="0"/>
                <a:ea typeface="Roboto Cn" panose="02000000000000000000" pitchFamily="2" charset="0"/>
                <a:cs typeface="Heebo" pitchFamily="2" charset="-79"/>
              </a:rPr>
              <a:t>iihimäki</a:t>
            </a:r>
            <a:r>
              <a:rPr lang="fi-FI" sz="1100" noProof="0">
                <a:latin typeface="Barlow" panose="00000500000000000000" pitchFamily="2" charset="0"/>
                <a:ea typeface="Roboto Cn" panose="02000000000000000000" pitchFamily="2" charset="0"/>
                <a:cs typeface="Heebo" pitchFamily="2" charset="-79"/>
              </a:rPr>
              <a:t> sijaitsee Suomen ”Kasvukäytävällä”, Helsingin ja Tampereen puolessa välissä</a:t>
            </a:r>
            <a:r>
              <a:rPr lang="fi-FI" sz="1100">
                <a:latin typeface="Barlow" panose="00000500000000000000" pitchFamily="2" charset="0"/>
                <a:ea typeface="Roboto Cn" panose="02000000000000000000" pitchFamily="2" charset="0"/>
                <a:cs typeface="Heebo" pitchFamily="2" charset="-79"/>
              </a:rPr>
              <a:t>. Meiltä on</a:t>
            </a:r>
            <a:r>
              <a:rPr lang="fi-FI" sz="1100" noProof="0">
                <a:latin typeface="Barlow" panose="00000500000000000000" pitchFamily="2" charset="0"/>
                <a:ea typeface="Roboto Cn" panose="02000000000000000000" pitchFamily="2" charset="0"/>
                <a:cs typeface="Heebo" pitchFamily="2" charset="-79"/>
              </a:rPr>
              <a:t> erinomaiset yhteydet lentokentälle (45min) ja suurimpiin kaupunkeihin. Rautatieasema </a:t>
            </a:r>
            <a:r>
              <a:rPr lang="fi-FI" sz="1100">
                <a:latin typeface="Barlow" panose="00000500000000000000" pitchFamily="2" charset="0"/>
                <a:ea typeface="Roboto Cn" panose="02000000000000000000" pitchFamily="2" charset="0"/>
                <a:cs typeface="Heebo" pitchFamily="2" charset="-79"/>
              </a:rPr>
              <a:t>sijaitsee</a:t>
            </a:r>
            <a:r>
              <a:rPr lang="fi-FI" sz="1100" noProof="0">
                <a:latin typeface="Barlow" panose="00000500000000000000" pitchFamily="2" charset="0"/>
                <a:ea typeface="Roboto Cn" panose="02000000000000000000" pitchFamily="2" charset="0"/>
                <a:cs typeface="Heebo" pitchFamily="2" charset="-79"/>
              </a:rPr>
              <a:t> Veturitallien naapurissa.</a:t>
            </a:r>
          </a:p>
          <a:p>
            <a:endParaRPr lang="fi-FI" sz="1100" noProof="0">
              <a:latin typeface="Barlow Condensed" panose="00000506000000000000" pitchFamily="2" charset="0"/>
              <a:ea typeface="Roboto Cn" panose="02000000000000000000" pitchFamily="2" charset="0"/>
              <a:cs typeface="Heebo" pitchFamily="2" charset="-79"/>
            </a:endParaRPr>
          </a:p>
        </p:txBody>
      </p:sp>
      <p:sp>
        <p:nvSpPr>
          <p:cNvPr id="10" name="TextBox 16">
            <a:extLst>
              <a:ext uri="{FF2B5EF4-FFF2-40B4-BE49-F238E27FC236}">
                <a16:creationId xmlns:a16="http://schemas.microsoft.com/office/drawing/2014/main" id="{D7E70791-F81F-5367-A408-06FDEA10785E}"/>
              </a:ext>
            </a:extLst>
          </p:cNvPr>
          <p:cNvSpPr txBox="1"/>
          <p:nvPr/>
        </p:nvSpPr>
        <p:spPr>
          <a:xfrm>
            <a:off x="697694" y="3531873"/>
            <a:ext cx="3036088" cy="369332"/>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noProof="0">
                <a:solidFill>
                  <a:schemeClr val="tx1">
                    <a:lumMod val="85000"/>
                    <a:lumOff val="15000"/>
                  </a:schemeClr>
                </a:solidFill>
                <a:latin typeface="Bebas Neue" panose="020B0606020202050201" pitchFamily="34" charset="0"/>
                <a:ea typeface="Roboto Cn" panose="02000000000000000000" pitchFamily="2" charset="0"/>
                <a:cs typeface="Bayon" pitchFamily="2" charset="0"/>
              </a:rPr>
              <a:t>RIIHIMÄKI TARJOAA YRITYKSILLE:</a:t>
            </a:r>
          </a:p>
        </p:txBody>
      </p:sp>
      <p:pic>
        <p:nvPicPr>
          <p:cNvPr id="27" name="Graphic 51">
            <a:extLst>
              <a:ext uri="{FF2B5EF4-FFF2-40B4-BE49-F238E27FC236}">
                <a16:creationId xmlns:a16="http://schemas.microsoft.com/office/drawing/2014/main" id="{31760833-2AE2-5C57-BD1F-E26C2BC1F2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73556" y="315646"/>
            <a:ext cx="279921" cy="279921"/>
          </a:xfrm>
          <a:prstGeom prst="rect">
            <a:avLst/>
          </a:prstGeom>
        </p:spPr>
      </p:pic>
      <p:sp>
        <p:nvSpPr>
          <p:cNvPr id="18" name="Tekstin paikkamerkki 17">
            <a:extLst>
              <a:ext uri="{FF2B5EF4-FFF2-40B4-BE49-F238E27FC236}">
                <a16:creationId xmlns:a16="http://schemas.microsoft.com/office/drawing/2014/main" id="{052690F2-BA04-CE72-14BA-D0F8D583CB63}"/>
              </a:ext>
            </a:extLst>
          </p:cNvPr>
          <p:cNvSpPr>
            <a:spLocks noGrp="1"/>
          </p:cNvSpPr>
          <p:nvPr>
            <p:ph type="body" sz="quarter" idx="14"/>
          </p:nvPr>
        </p:nvSpPr>
        <p:spPr>
          <a:xfrm>
            <a:off x="6096000" y="2913329"/>
            <a:ext cx="4241074" cy="1766233"/>
          </a:xfrm>
        </p:spPr>
        <p:txBody>
          <a:bodyPr>
            <a:normAutofit lnSpcReduction="10000"/>
          </a:bodyPr>
          <a:lstStyle/>
          <a:p>
            <a:pPr>
              <a:lnSpc>
                <a:spcPct val="100000"/>
              </a:lnSpc>
            </a:pPr>
            <a:r>
              <a:rPr lang="fi-FI" sz="1000" noProof="0">
                <a:solidFill>
                  <a:schemeClr val="bg1"/>
                </a:solidFill>
                <a:latin typeface="Barlow" panose="00000500000000000000" pitchFamily="2" charset="0"/>
                <a:ea typeface="Roboto Cn" panose="02000000000000000000" pitchFamily="2" charset="0"/>
                <a:cs typeface="Heebo" pitchFamily="2" charset="-79"/>
              </a:rPr>
              <a:t>Riihimäellä yhdistyvät jo nykyisellään vahva puolustusteollisuuden verkosto</a:t>
            </a:r>
            <a:r>
              <a:rPr lang="fi-FI" sz="1000">
                <a:latin typeface="Barlow" panose="00000500000000000000" pitchFamily="2" charset="0"/>
                <a:ea typeface="Roboto Cn" panose="02000000000000000000" pitchFamily="2" charset="0"/>
                <a:cs typeface="Heebo" pitchFamily="2" charset="-79"/>
              </a:rPr>
              <a:t>, </a:t>
            </a:r>
            <a:r>
              <a:rPr lang="fi-FI" sz="1000" noProof="0">
                <a:solidFill>
                  <a:schemeClr val="bg1"/>
                </a:solidFill>
                <a:latin typeface="Barlow" panose="00000500000000000000" pitchFamily="2" charset="0"/>
                <a:ea typeface="Roboto Cn" panose="02000000000000000000" pitchFamily="2" charset="0"/>
                <a:cs typeface="Heebo" pitchFamily="2" charset="-79"/>
              </a:rPr>
              <a:t>ICT-yritykset sekä teknologiaan suuntautuneet oppilaitokset. </a:t>
            </a:r>
            <a:r>
              <a:rPr lang="fi-FI" sz="1000">
                <a:latin typeface="Barlow" panose="00000500000000000000" pitchFamily="2" charset="0"/>
                <a:ea typeface="Roboto Cn" panose="02000000000000000000" pitchFamily="2" charset="0"/>
                <a:cs typeface="Heebo" pitchFamily="2" charset="-79"/>
              </a:rPr>
              <a:t>Alueella sijaitsevat </a:t>
            </a:r>
            <a:r>
              <a:rPr lang="fi-FI" sz="1000" noProof="0">
                <a:solidFill>
                  <a:schemeClr val="bg1"/>
                </a:solidFill>
                <a:latin typeface="Barlow" panose="00000500000000000000" pitchFamily="2" charset="0"/>
                <a:ea typeface="Roboto Cn" panose="02000000000000000000" pitchFamily="2" charset="0"/>
                <a:cs typeface="Heebo" pitchFamily="2" charset="-79"/>
              </a:rPr>
              <a:t>mm. Puolustusvoimien tutkimuslaitos, </a:t>
            </a:r>
            <a:r>
              <a:rPr lang="fi-FI" sz="1000" noProof="0" err="1">
                <a:solidFill>
                  <a:schemeClr val="bg1"/>
                </a:solidFill>
                <a:latin typeface="Barlow" panose="00000500000000000000" pitchFamily="2" charset="0"/>
                <a:ea typeface="Roboto Cn" panose="02000000000000000000" pitchFamily="2" charset="0"/>
                <a:cs typeface="Heebo" pitchFamily="2" charset="-79"/>
              </a:rPr>
              <a:t>Millog</a:t>
            </a:r>
            <a:r>
              <a:rPr lang="fi-FI" sz="1000" noProof="0">
                <a:solidFill>
                  <a:schemeClr val="bg1"/>
                </a:solidFill>
                <a:latin typeface="Barlow" panose="00000500000000000000" pitchFamily="2" charset="0"/>
                <a:ea typeface="Roboto Cn" panose="02000000000000000000" pitchFamily="2" charset="0"/>
                <a:cs typeface="Heebo" pitchFamily="2" charset="-79"/>
              </a:rPr>
              <a:t>, </a:t>
            </a:r>
            <a:r>
              <a:rPr lang="fi-FI" sz="1000" noProof="0" err="1">
                <a:solidFill>
                  <a:schemeClr val="bg1"/>
                </a:solidFill>
                <a:latin typeface="Barlow" panose="00000500000000000000" pitchFamily="2" charset="0"/>
                <a:ea typeface="Roboto Cn" panose="02000000000000000000" pitchFamily="2" charset="0"/>
                <a:cs typeface="Heebo" pitchFamily="2" charset="-79"/>
              </a:rPr>
              <a:t>Cinia</a:t>
            </a:r>
            <a:r>
              <a:rPr lang="fi-FI" sz="1000" noProof="0">
                <a:solidFill>
                  <a:schemeClr val="bg1"/>
                </a:solidFill>
                <a:latin typeface="Barlow" panose="00000500000000000000" pitchFamily="2" charset="0"/>
                <a:ea typeface="Roboto Cn" panose="02000000000000000000" pitchFamily="2" charset="0"/>
                <a:cs typeface="Heebo" pitchFamily="2" charset="-79"/>
              </a:rPr>
              <a:t>, sekä HAMK</a:t>
            </a:r>
            <a:r>
              <a:rPr lang="fi-FI" sz="1000">
                <a:latin typeface="Barlow" panose="00000500000000000000" pitchFamily="2" charset="0"/>
                <a:ea typeface="Roboto Cn" panose="02000000000000000000" pitchFamily="2" charset="0"/>
                <a:cs typeface="Heebo" pitchFamily="2" charset="-79"/>
              </a:rPr>
              <a:t> ja</a:t>
            </a:r>
            <a:r>
              <a:rPr lang="fi-FI" sz="1000" noProof="0">
                <a:solidFill>
                  <a:schemeClr val="bg1"/>
                </a:solidFill>
                <a:latin typeface="Barlow" panose="00000500000000000000" pitchFamily="2" charset="0"/>
                <a:ea typeface="Roboto Cn" panose="02000000000000000000" pitchFamily="2" charset="0"/>
                <a:cs typeface="Heebo" pitchFamily="2" charset="-79"/>
              </a:rPr>
              <a:t> </a:t>
            </a:r>
            <a:r>
              <a:rPr lang="fi-FI" sz="1000" noProof="0" err="1">
                <a:solidFill>
                  <a:schemeClr val="bg1"/>
                </a:solidFill>
                <a:latin typeface="Barlow" panose="00000500000000000000" pitchFamily="2" charset="0"/>
                <a:ea typeface="Roboto Cn" panose="02000000000000000000" pitchFamily="2" charset="0"/>
                <a:cs typeface="Heebo" pitchFamily="2" charset="-79"/>
              </a:rPr>
              <a:t>Hyria</a:t>
            </a:r>
            <a:r>
              <a:rPr lang="fi-FI" sz="1000">
                <a:latin typeface="Barlow" panose="00000500000000000000" pitchFamily="2" charset="0"/>
                <a:ea typeface="Roboto Cn" panose="02000000000000000000" pitchFamily="2" charset="0"/>
                <a:cs typeface="Heebo" pitchFamily="2" charset="-79"/>
              </a:rPr>
              <a:t>.</a:t>
            </a:r>
            <a:endParaRPr lang="fi-FI" sz="1000" noProof="0">
              <a:solidFill>
                <a:schemeClr val="bg1"/>
              </a:solidFill>
              <a:latin typeface="Barlow" panose="00000500000000000000" pitchFamily="2" charset="0"/>
              <a:ea typeface="Roboto Cn" panose="02000000000000000000" pitchFamily="2" charset="0"/>
              <a:cs typeface="Heebo" pitchFamily="2" charset="-79"/>
            </a:endParaRPr>
          </a:p>
          <a:p>
            <a:pPr>
              <a:lnSpc>
                <a:spcPct val="100000"/>
              </a:lnSpc>
            </a:pPr>
            <a:r>
              <a:rPr lang="fi-FI" sz="1000" noProof="0">
                <a:solidFill>
                  <a:schemeClr val="bg1"/>
                </a:solidFill>
                <a:latin typeface="Barlow" panose="00000500000000000000" pitchFamily="2" charset="0"/>
                <a:ea typeface="Roboto Cn" panose="02000000000000000000" pitchFamily="2" charset="0"/>
                <a:cs typeface="Heebo" pitchFamily="2" charset="-79"/>
              </a:rPr>
              <a:t>DEFINE –</a:t>
            </a:r>
            <a:r>
              <a:rPr lang="fi-FI" sz="1000" noProof="0" err="1">
                <a:solidFill>
                  <a:schemeClr val="bg1"/>
                </a:solidFill>
                <a:latin typeface="Barlow" panose="00000500000000000000" pitchFamily="2" charset="0"/>
                <a:ea typeface="Roboto Cn" panose="02000000000000000000" pitchFamily="2" charset="0"/>
                <a:cs typeface="Heebo" pitchFamily="2" charset="-79"/>
              </a:rPr>
              <a:t>yrityskiihdyttämön</a:t>
            </a:r>
            <a:r>
              <a:rPr lang="fi-FI" sz="1000" noProof="0">
                <a:solidFill>
                  <a:schemeClr val="bg1"/>
                </a:solidFill>
                <a:latin typeface="Barlow" panose="00000500000000000000" pitchFamily="2" charset="0"/>
                <a:ea typeface="Roboto Cn" panose="02000000000000000000" pitchFamily="2" charset="0"/>
                <a:cs typeface="Heebo" pitchFamily="2" charset="-79"/>
              </a:rPr>
              <a:t> toiminnalla kaupunki edistää aktiivisesti merkittävien kaksikäyttöteknologia –innovaatioiden kehitystä liiketoiminnaksi, rakentaen yhteyksiä yritysten, puolustusvoimien ja oppilaitosten välille.</a:t>
            </a:r>
          </a:p>
          <a:p>
            <a:pPr>
              <a:lnSpc>
                <a:spcPct val="100000"/>
              </a:lnSpc>
            </a:pPr>
            <a:r>
              <a:rPr lang="fi-FI" sz="1000" noProof="0">
                <a:solidFill>
                  <a:schemeClr val="bg1"/>
                </a:solidFill>
                <a:latin typeface="Barlow" panose="00000500000000000000" pitchFamily="2" charset="0"/>
                <a:ea typeface="Roboto Cn" panose="02000000000000000000" pitchFamily="2" charset="0"/>
                <a:cs typeface="Heebo" pitchFamily="2" charset="-79"/>
              </a:rPr>
              <a:t>HAMK:n  uuden, Matkakeskukselle sijoittuvat kampuksen toiminnot</a:t>
            </a:r>
            <a:r>
              <a:rPr lang="fi-FI" sz="1000">
                <a:latin typeface="Barlow" panose="00000500000000000000" pitchFamily="2" charset="0"/>
                <a:ea typeface="Roboto Cn" panose="02000000000000000000" pitchFamily="2" charset="0"/>
                <a:cs typeface="Heebo" pitchFamily="2" charset="-79"/>
              </a:rPr>
              <a:t>, sekä</a:t>
            </a:r>
            <a:r>
              <a:rPr lang="fi-FI" sz="1000" noProof="0">
                <a:solidFill>
                  <a:schemeClr val="bg1"/>
                </a:solidFill>
                <a:latin typeface="Barlow" panose="00000500000000000000" pitchFamily="2" charset="0"/>
                <a:ea typeface="Roboto Cn" panose="02000000000000000000" pitchFamily="2" charset="0"/>
                <a:cs typeface="Heebo" pitchFamily="2" charset="-79"/>
              </a:rPr>
              <a:t> Veturitallien alueen korkeatasoiset tutkimus- ja kehitysympäristöt tukevat yritysten menestystä.</a:t>
            </a:r>
          </a:p>
        </p:txBody>
      </p:sp>
      <p:sp>
        <p:nvSpPr>
          <p:cNvPr id="16" name="Tekstin paikkamerkki 15">
            <a:extLst>
              <a:ext uri="{FF2B5EF4-FFF2-40B4-BE49-F238E27FC236}">
                <a16:creationId xmlns:a16="http://schemas.microsoft.com/office/drawing/2014/main" id="{34FEC632-8EBB-BFD2-2696-7796460AFAD1}"/>
              </a:ext>
            </a:extLst>
          </p:cNvPr>
          <p:cNvSpPr>
            <a:spLocks noGrp="1"/>
          </p:cNvSpPr>
          <p:nvPr>
            <p:ph type="body" sz="quarter" idx="15"/>
          </p:nvPr>
        </p:nvSpPr>
        <p:spPr>
          <a:xfrm>
            <a:off x="6095999" y="2318132"/>
            <a:ext cx="4336869" cy="461963"/>
          </a:xfrm>
        </p:spPr>
        <p:txBody>
          <a:bodyPr/>
          <a:lstStyle/>
          <a:p>
            <a:r>
              <a:rPr lang="fi-FI" sz="1800" noProof="0">
                <a:solidFill>
                  <a:schemeClr val="bg1"/>
                </a:solidFill>
                <a:latin typeface="Bebas Neue" panose="020B0606020202050201" pitchFamily="34" charset="0"/>
                <a:ea typeface="Roboto Cn" panose="02000000000000000000" pitchFamily="2" charset="0"/>
                <a:cs typeface="Bayon" pitchFamily="2" charset="0"/>
              </a:rPr>
              <a:t>Dual </a:t>
            </a:r>
            <a:r>
              <a:rPr lang="fi-FI" sz="1800" noProof="0" err="1">
                <a:solidFill>
                  <a:schemeClr val="bg1"/>
                </a:solidFill>
                <a:latin typeface="Bebas Neue" panose="020B0606020202050201" pitchFamily="34" charset="0"/>
                <a:ea typeface="Roboto Cn" panose="02000000000000000000" pitchFamily="2" charset="0"/>
                <a:cs typeface="Bayon" pitchFamily="2" charset="0"/>
              </a:rPr>
              <a:t>Use</a:t>
            </a:r>
            <a:r>
              <a:rPr lang="fi-FI" sz="1800" noProof="0">
                <a:solidFill>
                  <a:schemeClr val="bg1"/>
                </a:solidFill>
                <a:latin typeface="Bebas Neue" panose="020B0606020202050201" pitchFamily="34" charset="0"/>
                <a:ea typeface="Roboto Cn" panose="02000000000000000000" pitchFamily="2" charset="0"/>
                <a:cs typeface="Bayon" pitchFamily="2" charset="0"/>
              </a:rPr>
              <a:t> -toimialan potentiaali ja Tausta Riihimäellä</a:t>
            </a:r>
          </a:p>
        </p:txBody>
      </p:sp>
      <p:sp>
        <p:nvSpPr>
          <p:cNvPr id="3" name="Alatunnisteen paikkamerkki 3">
            <a:extLst>
              <a:ext uri="{FF2B5EF4-FFF2-40B4-BE49-F238E27FC236}">
                <a16:creationId xmlns:a16="http://schemas.microsoft.com/office/drawing/2014/main" id="{79CE39F4-43A3-853F-E398-2B0B6C306B1E}"/>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11" name="Otsikko 13">
            <a:extLst>
              <a:ext uri="{FF2B5EF4-FFF2-40B4-BE49-F238E27FC236}">
                <a16:creationId xmlns:a16="http://schemas.microsoft.com/office/drawing/2014/main" id="{2CFF95A1-BD3B-1ACF-F085-AFE42D50FDCA}"/>
              </a:ext>
            </a:extLst>
          </p:cNvPr>
          <p:cNvSpPr txBox="1">
            <a:spLocks/>
          </p:cNvSpPr>
          <p:nvPr/>
        </p:nvSpPr>
        <p:spPr>
          <a:xfrm>
            <a:off x="595901" y="851709"/>
            <a:ext cx="568297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rgbClr val="224117"/>
                </a:solidFill>
                <a:latin typeface="Bebas Neue" panose="020B0606020202050201" pitchFamily="34" charset="77"/>
                <a:ea typeface="+mj-ea"/>
                <a:cs typeface="+mj-cs"/>
              </a:defRPr>
            </a:lvl1pPr>
          </a:lstStyle>
          <a:p>
            <a:r>
              <a:rPr lang="fi-FI">
                <a:latin typeface="Bebas Neue"/>
              </a:rPr>
              <a:t>KASVUALUSTA</a:t>
            </a:r>
            <a:br>
              <a:rPr lang="fi-FI"/>
            </a:br>
            <a:r>
              <a:rPr lang="fi-FI">
                <a:latin typeface="Bebas Neue"/>
              </a:rPr>
              <a:t>DUAL USE-YRITYKSILLE</a:t>
            </a:r>
            <a:endParaRPr lang="fi-FI"/>
          </a:p>
        </p:txBody>
      </p:sp>
    </p:spTree>
    <p:extLst>
      <p:ext uri="{BB962C8B-B14F-4D97-AF65-F5344CB8AC3E}">
        <p14:creationId xmlns:p14="http://schemas.microsoft.com/office/powerpoint/2010/main" val="175267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3">
            <a:extLst>
              <a:ext uri="{FF2B5EF4-FFF2-40B4-BE49-F238E27FC236}">
                <a16:creationId xmlns:a16="http://schemas.microsoft.com/office/drawing/2014/main" id="{C754AD35-7329-46FA-6FF7-92510A393080}"/>
              </a:ext>
            </a:extLst>
          </p:cNvPr>
          <p:cNvSpPr>
            <a:spLocks noGrp="1"/>
          </p:cNvSpPr>
          <p:nvPr>
            <p:ph type="title"/>
          </p:nvPr>
        </p:nvSpPr>
        <p:spPr>
          <a:xfrm>
            <a:off x="584984" y="1195067"/>
            <a:ext cx="5942799" cy="1325563"/>
          </a:xfrm>
        </p:spPr>
        <p:txBody>
          <a:bodyPr/>
          <a:lstStyle/>
          <a:p>
            <a:r>
              <a:rPr lang="fi-FI" sz="4400">
                <a:latin typeface="Bebas Neue"/>
              </a:rPr>
              <a:t>Veturitallien alueen aktivoituminen yhdistää asemanseudun osaksi </a:t>
            </a:r>
            <a:r>
              <a:rPr lang="fi-FI" sz="4400" err="1">
                <a:latin typeface="Bebas Neue"/>
              </a:rPr>
              <a:t>riihimäen</a:t>
            </a:r>
            <a:r>
              <a:rPr lang="fi-FI" sz="4400">
                <a:latin typeface="Bebas Neue"/>
              </a:rPr>
              <a:t> keskustaa</a:t>
            </a:r>
            <a:endParaRPr lang="fi-FI" sz="4400" noProof="0">
              <a:solidFill>
                <a:srgbClr val="224117"/>
              </a:solidFill>
              <a:latin typeface="Bebas Neue"/>
            </a:endParaRPr>
          </a:p>
        </p:txBody>
      </p:sp>
      <p:pic>
        <p:nvPicPr>
          <p:cNvPr id="24" name="Kuvan paikkamerkki 23" descr="Kuva, joka sisältää kohteen vaate, mies, henkilö, kohtaus&#10;&#10;Tekoälyn generoima sisältö voi olla virheellistä.">
            <a:extLst>
              <a:ext uri="{FF2B5EF4-FFF2-40B4-BE49-F238E27FC236}">
                <a16:creationId xmlns:a16="http://schemas.microsoft.com/office/drawing/2014/main" id="{4E0B2C3D-34CC-0B13-A428-46467109A4FC}"/>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xfrm>
            <a:off x="695324" y="3442385"/>
            <a:ext cx="10887075" cy="2920314"/>
          </a:xfrm>
        </p:spPr>
      </p:pic>
      <p:sp>
        <p:nvSpPr>
          <p:cNvPr id="26" name="Sisällön paikkamerkki 25">
            <a:extLst>
              <a:ext uri="{FF2B5EF4-FFF2-40B4-BE49-F238E27FC236}">
                <a16:creationId xmlns:a16="http://schemas.microsoft.com/office/drawing/2014/main" id="{FDE7D406-D061-9B88-BA7F-8E86D0573616}"/>
              </a:ext>
            </a:extLst>
          </p:cNvPr>
          <p:cNvSpPr>
            <a:spLocks noGrp="1"/>
          </p:cNvSpPr>
          <p:nvPr>
            <p:ph type="body" sz="quarter" idx="14"/>
          </p:nvPr>
        </p:nvSpPr>
        <p:spPr>
          <a:xfrm>
            <a:off x="6096000" y="1125587"/>
            <a:ext cx="4859383" cy="1259978"/>
          </a:xfrm>
        </p:spPr>
        <p:txBody>
          <a:bodyPr vert="horz" lIns="91440" tIns="45720" rIns="91440" bIns="45720" rtlCol="0" anchor="t">
            <a:noAutofit/>
          </a:bodyPr>
          <a:lstStyle/>
          <a:p>
            <a:r>
              <a:rPr lang="fi-FI" sz="1200">
                <a:latin typeface="Barlow"/>
              </a:rPr>
              <a:t>Veturitallien aktivoiminen</a:t>
            </a:r>
            <a:r>
              <a:rPr lang="fi-FI" sz="1200" noProof="0">
                <a:latin typeface="Barlow"/>
              </a:rPr>
              <a:t> on osa </a:t>
            </a:r>
            <a:r>
              <a:rPr lang="fi-FI" sz="1200">
                <a:latin typeface="Barlow"/>
              </a:rPr>
              <a:t>Riihimäen Asemanseudun</a:t>
            </a:r>
            <a:r>
              <a:rPr lang="fi-FI" sz="1200" noProof="0">
                <a:latin typeface="Barlow"/>
              </a:rPr>
              <a:t> strategista kehittämistä, jonka moottorina </a:t>
            </a:r>
            <a:r>
              <a:rPr lang="fi-FI" sz="1200">
                <a:latin typeface="Barlow"/>
              </a:rPr>
              <a:t>kaupunkiorganisaatio</a:t>
            </a:r>
            <a:r>
              <a:rPr lang="fi-FI" sz="1200" noProof="0">
                <a:latin typeface="Barlow"/>
              </a:rPr>
              <a:t> toimii. </a:t>
            </a:r>
          </a:p>
          <a:p>
            <a:r>
              <a:rPr lang="fi-FI" sz="1200" noProof="0">
                <a:latin typeface="Barlow"/>
              </a:rPr>
              <a:t>Veturitallien kehityksen tavoitteena on </a:t>
            </a:r>
            <a:r>
              <a:rPr lang="fi-FI" sz="1200">
                <a:latin typeface="Barlow"/>
              </a:rPr>
              <a:t>luoda viihtyisää</a:t>
            </a:r>
            <a:r>
              <a:rPr lang="fi-FI" sz="1200" noProof="0">
                <a:latin typeface="Barlow"/>
              </a:rPr>
              <a:t> </a:t>
            </a:r>
            <a:r>
              <a:rPr lang="fi-FI" sz="1200">
                <a:latin typeface="Barlow"/>
              </a:rPr>
              <a:t>ja laadukasta kaupunkiympäristöä, sekä </a:t>
            </a:r>
            <a:r>
              <a:rPr lang="fi-FI" sz="1200" noProof="0">
                <a:latin typeface="Barlow"/>
              </a:rPr>
              <a:t>rakentaa alueesta korkean osaamisen yrityksille </a:t>
            </a:r>
            <a:r>
              <a:rPr lang="fi-FI" sz="1200">
                <a:latin typeface="Barlow"/>
              </a:rPr>
              <a:t>rakenteellisesti ja toiminnallisesti uskottava</a:t>
            </a:r>
            <a:r>
              <a:rPr lang="fi-FI" sz="1200" noProof="0">
                <a:latin typeface="Barlow"/>
              </a:rPr>
              <a:t> koti. </a:t>
            </a:r>
          </a:p>
        </p:txBody>
      </p:sp>
    </p:spTree>
    <p:extLst>
      <p:ext uri="{BB962C8B-B14F-4D97-AF65-F5344CB8AC3E}">
        <p14:creationId xmlns:p14="http://schemas.microsoft.com/office/powerpoint/2010/main" val="98640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Kuvan paikkamerkki 21" descr="Kuva, joka sisältää kohteen piha-, puu, ajoneuvo, maa-ajoneuvo&#10;&#10;Tekoälyn generoima sisältö voi olla virheellistä.">
            <a:extLst>
              <a:ext uri="{FF2B5EF4-FFF2-40B4-BE49-F238E27FC236}">
                <a16:creationId xmlns:a16="http://schemas.microsoft.com/office/drawing/2014/main" id="{790FCDDA-CF33-4D98-4054-0D530140697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28">
            <a:extLst>
              <a:ext uri="{FF2B5EF4-FFF2-40B4-BE49-F238E27FC236}">
                <a16:creationId xmlns:a16="http://schemas.microsoft.com/office/drawing/2014/main" id="{A1650DDF-AA01-60E4-5E6F-8C9210C90F34}"/>
              </a:ext>
            </a:extLst>
          </p:cNvPr>
          <p:cNvSpPr/>
          <p:nvPr/>
        </p:nvSpPr>
        <p:spPr>
          <a:xfrm>
            <a:off x="695325" y="4312920"/>
            <a:ext cx="2522888" cy="2098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28">
            <a:extLst>
              <a:ext uri="{FF2B5EF4-FFF2-40B4-BE49-F238E27FC236}">
                <a16:creationId xmlns:a16="http://schemas.microsoft.com/office/drawing/2014/main" id="{3DA7859B-ADB7-AC9D-727E-A8576A3B2A6B}"/>
              </a:ext>
            </a:extLst>
          </p:cNvPr>
          <p:cNvSpPr/>
          <p:nvPr/>
        </p:nvSpPr>
        <p:spPr>
          <a:xfrm>
            <a:off x="3474151" y="4312920"/>
            <a:ext cx="2522888" cy="2098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28">
            <a:extLst>
              <a:ext uri="{FF2B5EF4-FFF2-40B4-BE49-F238E27FC236}">
                <a16:creationId xmlns:a16="http://schemas.microsoft.com/office/drawing/2014/main" id="{B4D85AD2-3634-CB0B-FC50-80DC4F29F409}"/>
              </a:ext>
            </a:extLst>
          </p:cNvPr>
          <p:cNvSpPr/>
          <p:nvPr/>
        </p:nvSpPr>
        <p:spPr>
          <a:xfrm>
            <a:off x="6252977" y="4312920"/>
            <a:ext cx="2522888" cy="2098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28">
            <a:extLst>
              <a:ext uri="{FF2B5EF4-FFF2-40B4-BE49-F238E27FC236}">
                <a16:creationId xmlns:a16="http://schemas.microsoft.com/office/drawing/2014/main" id="{F199AF7B-B2ED-FD3D-0768-8BC6716CAC9C}"/>
              </a:ext>
            </a:extLst>
          </p:cNvPr>
          <p:cNvSpPr/>
          <p:nvPr/>
        </p:nvSpPr>
        <p:spPr>
          <a:xfrm>
            <a:off x="9031803" y="4312920"/>
            <a:ext cx="2522888" cy="2098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tsikko 4">
            <a:extLst>
              <a:ext uri="{FF2B5EF4-FFF2-40B4-BE49-F238E27FC236}">
                <a16:creationId xmlns:a16="http://schemas.microsoft.com/office/drawing/2014/main" id="{4D180AD3-C5BA-793B-0B1A-41A9E483392F}"/>
              </a:ext>
            </a:extLst>
          </p:cNvPr>
          <p:cNvSpPr>
            <a:spLocks noGrp="1"/>
          </p:cNvSpPr>
          <p:nvPr>
            <p:ph type="title"/>
          </p:nvPr>
        </p:nvSpPr>
        <p:spPr/>
        <p:txBody>
          <a:bodyPr/>
          <a:lstStyle/>
          <a:p>
            <a:r>
              <a:rPr lang="fi-FI" noProof="0"/>
              <a:t>Ekosysteemin rakentajat</a:t>
            </a:r>
          </a:p>
        </p:txBody>
      </p:sp>
      <p:sp>
        <p:nvSpPr>
          <p:cNvPr id="6" name="Sisällön paikkamerkki 5">
            <a:extLst>
              <a:ext uri="{FF2B5EF4-FFF2-40B4-BE49-F238E27FC236}">
                <a16:creationId xmlns:a16="http://schemas.microsoft.com/office/drawing/2014/main" id="{5F9D96E6-B45B-7B32-E355-29BFDD5C9719}"/>
              </a:ext>
            </a:extLst>
          </p:cNvPr>
          <p:cNvSpPr>
            <a:spLocks noGrp="1"/>
          </p:cNvSpPr>
          <p:nvPr>
            <p:ph idx="1"/>
          </p:nvPr>
        </p:nvSpPr>
        <p:spPr>
          <a:xfrm>
            <a:off x="607776" y="2423537"/>
            <a:ext cx="5645201" cy="1752223"/>
          </a:xfrm>
        </p:spPr>
        <p:txBody>
          <a:bodyPr vert="horz" lIns="91440" tIns="45720" rIns="91440" bIns="45720" rtlCol="0" anchor="t">
            <a:noAutofit/>
          </a:bodyPr>
          <a:lstStyle/>
          <a:p>
            <a:pPr>
              <a:lnSpc>
                <a:spcPct val="100000"/>
              </a:lnSpc>
            </a:pPr>
            <a:r>
              <a:rPr lang="fi-FI" sz="1200" noProof="0">
                <a:latin typeface="Barlow"/>
              </a:rPr>
              <a:t>Ensimmäisen vaiheen ekosysteemikehitystä ovat käynnistäneet DEFINE -</a:t>
            </a:r>
            <a:r>
              <a:rPr lang="fi-FI" sz="1200" noProof="0" err="1">
                <a:latin typeface="Barlow"/>
              </a:rPr>
              <a:t>yrityskiihdyttämö</a:t>
            </a:r>
            <a:r>
              <a:rPr lang="fi-FI" sz="1200" noProof="0">
                <a:latin typeface="Barlow"/>
              </a:rPr>
              <a:t> ja sen </a:t>
            </a:r>
            <a:r>
              <a:rPr lang="fi-FI" sz="1200">
                <a:latin typeface="Barlow"/>
              </a:rPr>
              <a:t>veturi</a:t>
            </a:r>
            <a:r>
              <a:rPr lang="fi-FI" sz="1200" noProof="0">
                <a:latin typeface="Barlow"/>
              </a:rPr>
              <a:t>yritykset sekä puolustusvoimat. Veturitallien alue tarjoaa monipuolisia mahdollisuuksia erikokoisille yrityksille löytää paikkansa arvoketjuissa sekä oikeita yhteistyökumppaneita.</a:t>
            </a:r>
          </a:p>
          <a:p>
            <a:pPr>
              <a:lnSpc>
                <a:spcPct val="100000"/>
              </a:lnSpc>
            </a:pPr>
            <a:r>
              <a:rPr lang="fi-FI" sz="1200" noProof="0">
                <a:latin typeface="Barlow"/>
              </a:rPr>
              <a:t>Veturitallien alue tulee olemaan korkean osaamisen keskittymän lisäksi myös tasokasta kaupunkitilaa palveluineen. </a:t>
            </a:r>
            <a:r>
              <a:rPr lang="fi-FI" sz="1200">
                <a:latin typeface="Barlow"/>
              </a:rPr>
              <a:t>L</a:t>
            </a:r>
            <a:r>
              <a:rPr lang="fi-FI" sz="1200" noProof="0" err="1">
                <a:latin typeface="Barlow"/>
              </a:rPr>
              <a:t>aadukkaat</a:t>
            </a:r>
            <a:r>
              <a:rPr lang="fi-FI" sz="1200" noProof="0">
                <a:latin typeface="Barlow"/>
              </a:rPr>
              <a:t> </a:t>
            </a:r>
            <a:r>
              <a:rPr lang="fi-FI" sz="1200">
                <a:latin typeface="Barlow"/>
              </a:rPr>
              <a:t>ravintola- ja m</a:t>
            </a:r>
            <a:r>
              <a:rPr lang="fi-FI" sz="1200" noProof="0">
                <a:latin typeface="Barlow"/>
              </a:rPr>
              <a:t>ajoituspalvelut, </a:t>
            </a:r>
            <a:r>
              <a:rPr lang="fi-FI" sz="1200">
                <a:latin typeface="Barlow"/>
              </a:rPr>
              <a:t>sekä</a:t>
            </a:r>
            <a:r>
              <a:rPr lang="fi-FI" sz="1200" noProof="0">
                <a:latin typeface="Barlow"/>
              </a:rPr>
              <a:t> </a:t>
            </a:r>
            <a:r>
              <a:rPr lang="fi-FI" sz="1200">
                <a:latin typeface="Barlow"/>
              </a:rPr>
              <a:t>uusi</a:t>
            </a:r>
            <a:r>
              <a:rPr lang="fi-FI" sz="1200" noProof="0">
                <a:latin typeface="Barlow"/>
              </a:rPr>
              <a:t> </a:t>
            </a:r>
            <a:r>
              <a:rPr lang="fi-FI" sz="1200">
                <a:latin typeface="Barlow"/>
              </a:rPr>
              <a:t>Teknologia- ja tapahtumakeskus</a:t>
            </a:r>
            <a:r>
              <a:rPr lang="fi-FI" sz="1200" noProof="0">
                <a:latin typeface="Barlow"/>
              </a:rPr>
              <a:t> monipuolisine tiloineen tarjoavat edustavan ja viihtyisän alustan toimia ja viihtyä.</a:t>
            </a:r>
          </a:p>
        </p:txBody>
      </p:sp>
      <p:sp>
        <p:nvSpPr>
          <p:cNvPr id="17" name="Tekstin paikkamerkki 16">
            <a:extLst>
              <a:ext uri="{FF2B5EF4-FFF2-40B4-BE49-F238E27FC236}">
                <a16:creationId xmlns:a16="http://schemas.microsoft.com/office/drawing/2014/main" id="{C067FD74-9C4A-AFC3-AAE6-470D48C5AE02}"/>
              </a:ext>
            </a:extLst>
          </p:cNvPr>
          <p:cNvSpPr>
            <a:spLocks noGrp="1"/>
          </p:cNvSpPr>
          <p:nvPr>
            <p:ph type="body" sz="quarter" idx="15"/>
          </p:nvPr>
        </p:nvSpPr>
        <p:spPr>
          <a:xfrm>
            <a:off x="695324" y="4523894"/>
            <a:ext cx="2522887" cy="1590040"/>
          </a:xfrm>
        </p:spPr>
        <p:txBody>
          <a:bodyPr/>
          <a:lstStyle/>
          <a:p>
            <a:pPr algn="ctr"/>
            <a:r>
              <a:rPr lang="fi-FI">
                <a:solidFill>
                  <a:schemeClr val="bg1"/>
                </a:solidFill>
                <a:latin typeface="Bebas Neue"/>
                <a:cs typeface="Heebo ExtraBold"/>
              </a:rPr>
              <a:t>DEFINE – </a:t>
            </a:r>
            <a:br>
              <a:rPr lang="fi-FI">
                <a:solidFill>
                  <a:schemeClr val="bg1"/>
                </a:solidFill>
                <a:latin typeface="Bebas Neue"/>
                <a:cs typeface="Heebo ExtraBold"/>
              </a:rPr>
            </a:br>
            <a:r>
              <a:rPr lang="fi-FI">
                <a:solidFill>
                  <a:schemeClr val="bg1"/>
                </a:solidFill>
                <a:latin typeface="Bebas Neue"/>
                <a:cs typeface="Heebo ExtraBold"/>
              </a:rPr>
              <a:t> DUAL USE -KIIHDYTTÄMÖ</a:t>
            </a:r>
          </a:p>
          <a:p>
            <a:pPr algn="ctr"/>
            <a:r>
              <a:rPr lang="fi-FI">
                <a:solidFill>
                  <a:schemeClr val="bg1"/>
                </a:solidFill>
                <a:latin typeface="Bebas Neue"/>
                <a:cs typeface="Heebo ExtraBold"/>
              </a:rPr>
              <a:t>JA Innovation </a:t>
            </a:r>
            <a:r>
              <a:rPr lang="fi-FI" err="1">
                <a:solidFill>
                  <a:schemeClr val="bg1"/>
                </a:solidFill>
                <a:latin typeface="Bebas Neue"/>
                <a:cs typeface="Heebo ExtraBold"/>
              </a:rPr>
              <a:t>hub</a:t>
            </a:r>
            <a:endParaRPr lang="fi-FI">
              <a:solidFill>
                <a:schemeClr val="bg1"/>
              </a:solidFill>
              <a:latin typeface="Bebas Neue"/>
              <a:cs typeface="Heebo ExtraBold"/>
            </a:endParaRPr>
          </a:p>
        </p:txBody>
      </p:sp>
      <p:sp>
        <p:nvSpPr>
          <p:cNvPr id="18" name="Tekstin paikkamerkki 17">
            <a:extLst>
              <a:ext uri="{FF2B5EF4-FFF2-40B4-BE49-F238E27FC236}">
                <a16:creationId xmlns:a16="http://schemas.microsoft.com/office/drawing/2014/main" id="{70C0012D-F312-3AA8-CEEA-B4B676376B5F}"/>
              </a:ext>
            </a:extLst>
          </p:cNvPr>
          <p:cNvSpPr>
            <a:spLocks noGrp="1"/>
          </p:cNvSpPr>
          <p:nvPr>
            <p:ph type="body" sz="quarter" idx="16"/>
          </p:nvPr>
        </p:nvSpPr>
        <p:spPr>
          <a:xfrm>
            <a:off x="3474148" y="4724554"/>
            <a:ext cx="2508955" cy="1188720"/>
          </a:xfrm>
        </p:spPr>
        <p:txBody>
          <a:bodyPr/>
          <a:lstStyle/>
          <a:p>
            <a:pPr algn="ctr"/>
            <a:r>
              <a:rPr lang="fi-FI">
                <a:latin typeface="Bebas Neue"/>
                <a:cs typeface="Heebo ExtraBold"/>
              </a:rPr>
              <a:t>YRITYSKUMPPANIT ja verkosto</a:t>
            </a:r>
            <a:endParaRPr lang="fi-FI"/>
          </a:p>
        </p:txBody>
      </p:sp>
      <p:sp>
        <p:nvSpPr>
          <p:cNvPr id="19" name="Tekstin paikkamerkki 18">
            <a:extLst>
              <a:ext uri="{FF2B5EF4-FFF2-40B4-BE49-F238E27FC236}">
                <a16:creationId xmlns:a16="http://schemas.microsoft.com/office/drawing/2014/main" id="{9A7B42E4-D5F3-3456-AC48-73036581BCE6}"/>
              </a:ext>
            </a:extLst>
          </p:cNvPr>
          <p:cNvSpPr>
            <a:spLocks noGrp="1"/>
          </p:cNvSpPr>
          <p:nvPr>
            <p:ph type="body" sz="quarter" idx="18"/>
          </p:nvPr>
        </p:nvSpPr>
        <p:spPr>
          <a:xfrm>
            <a:off x="6252977" y="4488333"/>
            <a:ext cx="2522888" cy="1661161"/>
          </a:xfrm>
        </p:spPr>
        <p:txBody>
          <a:bodyPr/>
          <a:lstStyle/>
          <a:p>
            <a:pPr algn="ctr"/>
            <a:r>
              <a:rPr lang="fi-FI" sz="2400" noProof="0">
                <a:solidFill>
                  <a:schemeClr val="bg1"/>
                </a:solidFill>
                <a:latin typeface="Bebas Neue" panose="020B0606020202050201" pitchFamily="34" charset="0"/>
                <a:cs typeface="Heebo ExtraBold" pitchFamily="2" charset="-79"/>
              </a:rPr>
              <a:t>HAMK – YHTEISTYÖPROJEKTIT </a:t>
            </a:r>
            <a:br>
              <a:rPr lang="fi-FI" sz="2400" noProof="0">
                <a:solidFill>
                  <a:schemeClr val="bg1"/>
                </a:solidFill>
                <a:latin typeface="Bebas Neue" panose="020B0606020202050201" pitchFamily="34" charset="0"/>
                <a:cs typeface="Heebo ExtraBold" pitchFamily="2" charset="-79"/>
              </a:rPr>
            </a:br>
            <a:r>
              <a:rPr lang="fi-FI" sz="2400" noProof="0">
                <a:solidFill>
                  <a:schemeClr val="bg1"/>
                </a:solidFill>
                <a:latin typeface="Bebas Neue" panose="020B0606020202050201" pitchFamily="34" charset="0"/>
                <a:cs typeface="Heebo ExtraBold" pitchFamily="2" charset="-79"/>
              </a:rPr>
              <a:t>JA TUOTEKEHITYSTILAT</a:t>
            </a:r>
          </a:p>
        </p:txBody>
      </p:sp>
      <p:sp>
        <p:nvSpPr>
          <p:cNvPr id="20" name="Tekstin paikkamerkki 19">
            <a:extLst>
              <a:ext uri="{FF2B5EF4-FFF2-40B4-BE49-F238E27FC236}">
                <a16:creationId xmlns:a16="http://schemas.microsoft.com/office/drawing/2014/main" id="{7C61C83D-6BA8-E24C-5C2A-A833A9A3E22E}"/>
              </a:ext>
            </a:extLst>
          </p:cNvPr>
          <p:cNvSpPr>
            <a:spLocks noGrp="1"/>
          </p:cNvSpPr>
          <p:nvPr>
            <p:ph type="body" sz="quarter" idx="20"/>
          </p:nvPr>
        </p:nvSpPr>
        <p:spPr>
          <a:xfrm>
            <a:off x="9031803" y="4882033"/>
            <a:ext cx="2522888" cy="873760"/>
          </a:xfrm>
        </p:spPr>
        <p:txBody>
          <a:bodyPr/>
          <a:lstStyle/>
          <a:p>
            <a:pPr algn="ctr"/>
            <a:r>
              <a:rPr lang="fi-FI">
                <a:latin typeface="Bebas Neue"/>
                <a:cs typeface="Heebo ExtraBold"/>
              </a:rPr>
              <a:t>KULTTUURI-, teknologia- JA TAPAHTUMA-</a:t>
            </a:r>
            <a:r>
              <a:rPr lang="fi-FI" err="1">
                <a:latin typeface="Bebas Neue"/>
                <a:cs typeface="Heebo ExtraBold"/>
              </a:rPr>
              <a:t>ALAt</a:t>
            </a:r>
            <a:endParaRPr lang="fi-FI" sz="2400" noProof="0" err="1">
              <a:solidFill>
                <a:srgbClr val="224117"/>
              </a:solidFill>
              <a:latin typeface="Bebas Neue" panose="020B0606020202050201" pitchFamily="34" charset="0"/>
              <a:cs typeface="Heebo ExtraBold" pitchFamily="2" charset="-79"/>
            </a:endParaRPr>
          </a:p>
        </p:txBody>
      </p:sp>
      <p:pic>
        <p:nvPicPr>
          <p:cNvPr id="30" name="Graphic 32">
            <a:extLst>
              <a:ext uri="{FF2B5EF4-FFF2-40B4-BE49-F238E27FC236}">
                <a16:creationId xmlns:a16="http://schemas.microsoft.com/office/drawing/2014/main" id="{8E59585A-5D47-B454-7794-63355558C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3556" y="315646"/>
            <a:ext cx="279921" cy="279921"/>
          </a:xfrm>
          <a:prstGeom prst="rect">
            <a:avLst/>
          </a:prstGeom>
        </p:spPr>
      </p:pic>
      <p:sp>
        <p:nvSpPr>
          <p:cNvPr id="11" name="Alatunnisteen paikkamerkki 3">
            <a:extLst>
              <a:ext uri="{FF2B5EF4-FFF2-40B4-BE49-F238E27FC236}">
                <a16:creationId xmlns:a16="http://schemas.microsoft.com/office/drawing/2014/main" id="{4231FCD3-B029-A775-46CC-C6F892D426D7}"/>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Tree>
    <p:extLst>
      <p:ext uri="{BB962C8B-B14F-4D97-AF65-F5344CB8AC3E}">
        <p14:creationId xmlns:p14="http://schemas.microsoft.com/office/powerpoint/2010/main" val="226128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44752B-B466-B9A9-DB70-3011AC9743B7}"/>
              </a:ext>
            </a:extLst>
          </p:cNvPr>
          <p:cNvSpPr/>
          <p:nvPr/>
        </p:nvSpPr>
        <p:spPr>
          <a:xfrm>
            <a:off x="331229" y="2707156"/>
            <a:ext cx="3654075" cy="3905599"/>
          </a:xfrm>
          <a:custGeom>
            <a:avLst/>
            <a:gdLst>
              <a:gd name="connsiteX0" fmla="*/ 0 w 2192843"/>
              <a:gd name="connsiteY0" fmla="*/ 0 h 2420886"/>
              <a:gd name="connsiteX1" fmla="*/ 2192843 w 2192843"/>
              <a:gd name="connsiteY1" fmla="*/ 0 h 2420886"/>
              <a:gd name="connsiteX2" fmla="*/ 2192843 w 2192843"/>
              <a:gd name="connsiteY2" fmla="*/ 2420886 h 2420886"/>
              <a:gd name="connsiteX3" fmla="*/ 0 w 2192843"/>
              <a:gd name="connsiteY3" fmla="*/ 2420886 h 2420886"/>
            </a:gdLst>
            <a:ahLst/>
            <a:cxnLst>
              <a:cxn ang="0">
                <a:pos x="connsiteX0" y="connsiteY0"/>
              </a:cxn>
              <a:cxn ang="0">
                <a:pos x="connsiteX1" y="connsiteY1"/>
              </a:cxn>
              <a:cxn ang="0">
                <a:pos x="connsiteX2" y="connsiteY2"/>
              </a:cxn>
              <a:cxn ang="0">
                <a:pos x="connsiteX3" y="connsiteY3"/>
              </a:cxn>
            </a:cxnLst>
            <a:rect l="l" t="t" r="r" b="b"/>
            <a:pathLst>
              <a:path w="2192843" h="2420886">
                <a:moveTo>
                  <a:pt x="0" y="0"/>
                </a:moveTo>
                <a:lnTo>
                  <a:pt x="2192843" y="0"/>
                </a:lnTo>
                <a:lnTo>
                  <a:pt x="2192843" y="2420886"/>
                </a:lnTo>
                <a:lnTo>
                  <a:pt x="0" y="2420886"/>
                </a:lnTo>
                <a:close/>
              </a:path>
            </a:pathLst>
          </a:custGeom>
          <a:solidFill>
            <a:srgbClr val="C26558"/>
          </a:solidFill>
          <a:ln w="0" cap="flat">
            <a:noFill/>
            <a:prstDash val="solid"/>
            <a:miter/>
          </a:ln>
        </p:spPr>
        <p:txBody>
          <a:bodyPr rtlCol="0" anchor="ctr"/>
          <a:lstStyle/>
          <a:p>
            <a:pPr algn="r"/>
            <a:endParaRPr lang="fi-FI"/>
          </a:p>
        </p:txBody>
      </p:sp>
      <p:sp>
        <p:nvSpPr>
          <p:cNvPr id="9" name="Freeform: Shape 8">
            <a:extLst>
              <a:ext uri="{FF2B5EF4-FFF2-40B4-BE49-F238E27FC236}">
                <a16:creationId xmlns:a16="http://schemas.microsoft.com/office/drawing/2014/main" id="{C1D25572-9E04-95A1-718D-720C97ABB164}"/>
              </a:ext>
            </a:extLst>
          </p:cNvPr>
          <p:cNvSpPr/>
          <p:nvPr/>
        </p:nvSpPr>
        <p:spPr>
          <a:xfrm>
            <a:off x="4142376" y="2703494"/>
            <a:ext cx="3740088" cy="3909261"/>
          </a:xfrm>
          <a:custGeom>
            <a:avLst/>
            <a:gdLst>
              <a:gd name="connsiteX0" fmla="*/ 0 w 2200071"/>
              <a:gd name="connsiteY0" fmla="*/ 0 h 2420886"/>
              <a:gd name="connsiteX1" fmla="*/ 2200072 w 2200071"/>
              <a:gd name="connsiteY1" fmla="*/ 0 h 2420886"/>
              <a:gd name="connsiteX2" fmla="*/ 2200072 w 2200071"/>
              <a:gd name="connsiteY2" fmla="*/ 2420886 h 2420886"/>
              <a:gd name="connsiteX3" fmla="*/ 0 w 2200071"/>
              <a:gd name="connsiteY3" fmla="*/ 2420886 h 2420886"/>
            </a:gdLst>
            <a:ahLst/>
            <a:cxnLst>
              <a:cxn ang="0">
                <a:pos x="connsiteX0" y="connsiteY0"/>
              </a:cxn>
              <a:cxn ang="0">
                <a:pos x="connsiteX1" y="connsiteY1"/>
              </a:cxn>
              <a:cxn ang="0">
                <a:pos x="connsiteX2" y="connsiteY2"/>
              </a:cxn>
              <a:cxn ang="0">
                <a:pos x="connsiteX3" y="connsiteY3"/>
              </a:cxn>
            </a:cxnLst>
            <a:rect l="l" t="t" r="r" b="b"/>
            <a:pathLst>
              <a:path w="2200071" h="2420886">
                <a:moveTo>
                  <a:pt x="0" y="0"/>
                </a:moveTo>
                <a:lnTo>
                  <a:pt x="2200072" y="0"/>
                </a:lnTo>
                <a:lnTo>
                  <a:pt x="2200072" y="2420886"/>
                </a:lnTo>
                <a:lnTo>
                  <a:pt x="0" y="2420886"/>
                </a:lnTo>
                <a:close/>
              </a:path>
            </a:pathLst>
          </a:custGeom>
          <a:solidFill>
            <a:srgbClr val="905E79"/>
          </a:solidFill>
          <a:ln w="0" cap="flat">
            <a:noFill/>
            <a:prstDash val="solid"/>
            <a:miter/>
          </a:ln>
        </p:spPr>
        <p:txBody>
          <a:bodyPr rtlCol="0" anchor="ctr"/>
          <a:lstStyle/>
          <a:p>
            <a:endParaRPr lang="fi-FI"/>
          </a:p>
        </p:txBody>
      </p:sp>
      <p:sp>
        <p:nvSpPr>
          <p:cNvPr id="12" name="Freeform: Shape 11">
            <a:extLst>
              <a:ext uri="{FF2B5EF4-FFF2-40B4-BE49-F238E27FC236}">
                <a16:creationId xmlns:a16="http://schemas.microsoft.com/office/drawing/2014/main" id="{896ABBD3-1AD7-C4AE-CCBC-1681B10A467A}"/>
              </a:ext>
            </a:extLst>
          </p:cNvPr>
          <p:cNvSpPr/>
          <p:nvPr/>
        </p:nvSpPr>
        <p:spPr>
          <a:xfrm>
            <a:off x="8039536" y="2687186"/>
            <a:ext cx="3740088" cy="3925568"/>
          </a:xfrm>
          <a:custGeom>
            <a:avLst/>
            <a:gdLst>
              <a:gd name="connsiteX0" fmla="*/ 0 w 2254354"/>
              <a:gd name="connsiteY0" fmla="*/ 0 h 2420886"/>
              <a:gd name="connsiteX1" fmla="*/ 2254354 w 2254354"/>
              <a:gd name="connsiteY1" fmla="*/ 0 h 2420886"/>
              <a:gd name="connsiteX2" fmla="*/ 2254354 w 2254354"/>
              <a:gd name="connsiteY2" fmla="*/ 2420886 h 2420886"/>
              <a:gd name="connsiteX3" fmla="*/ 0 w 2254354"/>
              <a:gd name="connsiteY3" fmla="*/ 2420886 h 2420886"/>
            </a:gdLst>
            <a:ahLst/>
            <a:cxnLst>
              <a:cxn ang="0">
                <a:pos x="connsiteX0" y="connsiteY0"/>
              </a:cxn>
              <a:cxn ang="0">
                <a:pos x="connsiteX1" y="connsiteY1"/>
              </a:cxn>
              <a:cxn ang="0">
                <a:pos x="connsiteX2" y="connsiteY2"/>
              </a:cxn>
              <a:cxn ang="0">
                <a:pos x="connsiteX3" y="connsiteY3"/>
              </a:cxn>
            </a:cxnLst>
            <a:rect l="l" t="t" r="r" b="b"/>
            <a:pathLst>
              <a:path w="2254354" h="2420886">
                <a:moveTo>
                  <a:pt x="0" y="0"/>
                </a:moveTo>
                <a:lnTo>
                  <a:pt x="2254354" y="0"/>
                </a:lnTo>
                <a:lnTo>
                  <a:pt x="2254354" y="2420886"/>
                </a:lnTo>
                <a:lnTo>
                  <a:pt x="0" y="2420886"/>
                </a:lnTo>
                <a:close/>
              </a:path>
            </a:pathLst>
          </a:custGeom>
          <a:solidFill>
            <a:srgbClr val="6E9B74"/>
          </a:solidFill>
          <a:ln w="0" cap="flat">
            <a:noFill/>
            <a:prstDash val="solid"/>
            <a:miter/>
          </a:ln>
        </p:spPr>
        <p:txBody>
          <a:bodyPr rtlCol="0" anchor="ctr"/>
          <a:lstStyle/>
          <a:p>
            <a:endParaRPr lang="fi-FI"/>
          </a:p>
        </p:txBody>
      </p:sp>
      <p:sp>
        <p:nvSpPr>
          <p:cNvPr id="13" name="Freeform: Shape 12">
            <a:extLst>
              <a:ext uri="{FF2B5EF4-FFF2-40B4-BE49-F238E27FC236}">
                <a16:creationId xmlns:a16="http://schemas.microsoft.com/office/drawing/2014/main" id="{376757F4-F39F-4670-9847-9DF408CFB73E}"/>
              </a:ext>
            </a:extLst>
          </p:cNvPr>
          <p:cNvSpPr/>
          <p:nvPr/>
        </p:nvSpPr>
        <p:spPr>
          <a:xfrm>
            <a:off x="807720" y="5632741"/>
            <a:ext cx="10896600" cy="909883"/>
          </a:xfrm>
          <a:custGeom>
            <a:avLst/>
            <a:gdLst>
              <a:gd name="connsiteX0" fmla="*/ 0 w 6673630"/>
              <a:gd name="connsiteY0" fmla="*/ 825009 h 825008"/>
              <a:gd name="connsiteX1" fmla="*/ 6673631 w 6673630"/>
              <a:gd name="connsiteY1" fmla="*/ 825009 h 825008"/>
              <a:gd name="connsiteX2" fmla="*/ 6673631 w 6673630"/>
              <a:gd name="connsiteY2" fmla="*/ 0 h 825008"/>
              <a:gd name="connsiteX3" fmla="*/ 0 w 6673630"/>
              <a:gd name="connsiteY3" fmla="*/ 825009 h 825008"/>
            </a:gdLst>
            <a:ahLst/>
            <a:cxnLst>
              <a:cxn ang="0">
                <a:pos x="connsiteX0" y="connsiteY0"/>
              </a:cxn>
              <a:cxn ang="0">
                <a:pos x="connsiteX1" y="connsiteY1"/>
              </a:cxn>
              <a:cxn ang="0">
                <a:pos x="connsiteX2" y="connsiteY2"/>
              </a:cxn>
              <a:cxn ang="0">
                <a:pos x="connsiteX3" y="connsiteY3"/>
              </a:cxn>
            </a:cxnLst>
            <a:rect l="l" t="t" r="r" b="b"/>
            <a:pathLst>
              <a:path w="6673630" h="825008">
                <a:moveTo>
                  <a:pt x="0" y="825009"/>
                </a:moveTo>
                <a:lnTo>
                  <a:pt x="6673631" y="825009"/>
                </a:lnTo>
                <a:lnTo>
                  <a:pt x="6673631" y="0"/>
                </a:lnTo>
                <a:lnTo>
                  <a:pt x="0" y="825009"/>
                </a:lnTo>
                <a:close/>
              </a:path>
            </a:pathLst>
          </a:custGeom>
          <a:solidFill>
            <a:srgbClr val="E7E2D8"/>
          </a:solidFill>
          <a:ln w="0" cap="flat">
            <a:noFill/>
            <a:prstDash val="solid"/>
            <a:miter/>
          </a:ln>
        </p:spPr>
        <p:txBody>
          <a:bodyPr rtlCol="0" anchor="ctr"/>
          <a:lstStyle/>
          <a:p>
            <a:endParaRPr lang="fi-FI"/>
          </a:p>
        </p:txBody>
      </p:sp>
      <p:sp>
        <p:nvSpPr>
          <p:cNvPr id="10" name="Otsikko 9">
            <a:extLst>
              <a:ext uri="{FF2B5EF4-FFF2-40B4-BE49-F238E27FC236}">
                <a16:creationId xmlns:a16="http://schemas.microsoft.com/office/drawing/2014/main" id="{E308C1A6-09A9-8CF3-C01C-4F99C19B5ADD}"/>
              </a:ext>
            </a:extLst>
          </p:cNvPr>
          <p:cNvSpPr>
            <a:spLocks noGrp="1"/>
          </p:cNvSpPr>
          <p:nvPr>
            <p:ph type="title"/>
          </p:nvPr>
        </p:nvSpPr>
        <p:spPr>
          <a:xfrm>
            <a:off x="576610" y="1036023"/>
            <a:ext cx="4676743" cy="1325563"/>
          </a:xfrm>
        </p:spPr>
        <p:txBody>
          <a:bodyPr/>
          <a:lstStyle/>
          <a:p>
            <a:r>
              <a:rPr lang="fi-FI" noProof="0"/>
              <a:t>Kukoistava ekosysteemi</a:t>
            </a:r>
          </a:p>
        </p:txBody>
      </p:sp>
      <p:sp>
        <p:nvSpPr>
          <p:cNvPr id="11" name="Sisällön paikkamerkki 10">
            <a:extLst>
              <a:ext uri="{FF2B5EF4-FFF2-40B4-BE49-F238E27FC236}">
                <a16:creationId xmlns:a16="http://schemas.microsoft.com/office/drawing/2014/main" id="{19AC3C5D-3093-C3CA-0EC1-944427216238}"/>
              </a:ext>
            </a:extLst>
          </p:cNvPr>
          <p:cNvSpPr>
            <a:spLocks noGrp="1"/>
          </p:cNvSpPr>
          <p:nvPr>
            <p:ph idx="1"/>
          </p:nvPr>
        </p:nvSpPr>
        <p:spPr>
          <a:xfrm>
            <a:off x="4144334" y="959355"/>
            <a:ext cx="6421201" cy="977046"/>
          </a:xfrm>
        </p:spPr>
        <p:txBody>
          <a:bodyPr vert="horz" lIns="91440" tIns="45720" rIns="91440" bIns="45720" rtlCol="0" anchor="t">
            <a:noAutofit/>
          </a:bodyPr>
          <a:lstStyle/>
          <a:p>
            <a:r>
              <a:rPr lang="fi-FI" sz="1200" b="1" noProof="0">
                <a:latin typeface="Barlow"/>
              </a:rPr>
              <a:t>Veturitalleilla menestys pohjaa yritysten, organisaatioiden ja osaajien ekosysteemiin. </a:t>
            </a:r>
            <a:br>
              <a:rPr lang="fi-FI" sz="1200">
                <a:latin typeface="Barlow"/>
              </a:rPr>
            </a:br>
            <a:r>
              <a:rPr lang="fi-FI" sz="1200" noProof="0">
                <a:latin typeface="Barlow"/>
              </a:rPr>
              <a:t>Ekosysteemi muodostuu kolmesta pääteemasta: </a:t>
            </a:r>
            <a:r>
              <a:rPr lang="fi-FI" sz="1200">
                <a:latin typeface="Barlow"/>
              </a:rPr>
              <a:t> </a:t>
            </a:r>
            <a:r>
              <a:rPr lang="fi-FI" sz="1200" noProof="0" err="1">
                <a:latin typeface="Barlow"/>
              </a:rPr>
              <a:t>High</a:t>
            </a:r>
            <a:r>
              <a:rPr lang="fi-FI" sz="1200" noProof="0">
                <a:latin typeface="Barlow"/>
              </a:rPr>
              <a:t> Tech Campus, </a:t>
            </a:r>
            <a:r>
              <a:rPr lang="fi-FI" sz="1200" noProof="0" err="1">
                <a:latin typeface="Barlow"/>
              </a:rPr>
              <a:t>Test</a:t>
            </a:r>
            <a:r>
              <a:rPr lang="fi-FI" sz="1200" noProof="0">
                <a:latin typeface="Barlow"/>
              </a:rPr>
              <a:t> Bed ja Urban Park. </a:t>
            </a:r>
            <a:br>
              <a:rPr lang="fi-FI" sz="1200">
                <a:latin typeface="Barlow"/>
              </a:rPr>
            </a:br>
            <a:r>
              <a:rPr lang="fi-FI" sz="1200" noProof="0">
                <a:latin typeface="Barlow"/>
              </a:rPr>
              <a:t>Alueen yhteisöä </a:t>
            </a:r>
            <a:r>
              <a:rPr lang="fi-FI" sz="1200" noProof="0" err="1">
                <a:latin typeface="Barlow"/>
              </a:rPr>
              <a:t>kuratoidaan</a:t>
            </a:r>
            <a:r>
              <a:rPr lang="fi-FI" sz="1200" noProof="0">
                <a:latin typeface="Barlow"/>
              </a:rPr>
              <a:t> ja toiminnan operointiin tullaan panostamaan aktiivisesti Kaupungin toimesta.</a:t>
            </a:r>
          </a:p>
        </p:txBody>
      </p:sp>
      <p:sp>
        <p:nvSpPr>
          <p:cNvPr id="45" name="Tekstin paikkamerkki 44">
            <a:extLst>
              <a:ext uri="{FF2B5EF4-FFF2-40B4-BE49-F238E27FC236}">
                <a16:creationId xmlns:a16="http://schemas.microsoft.com/office/drawing/2014/main" id="{8E67BACE-2868-A457-CAC4-E2EC95A7A7AA}"/>
              </a:ext>
            </a:extLst>
          </p:cNvPr>
          <p:cNvSpPr>
            <a:spLocks noGrp="1"/>
          </p:cNvSpPr>
          <p:nvPr>
            <p:ph type="body" sz="quarter" idx="16"/>
          </p:nvPr>
        </p:nvSpPr>
        <p:spPr>
          <a:xfrm>
            <a:off x="4152640" y="2843518"/>
            <a:ext cx="3740088" cy="822718"/>
          </a:xfrm>
        </p:spPr>
        <p:txBody>
          <a:bodyPr/>
          <a:lstStyle/>
          <a:p>
            <a:pPr algn="ctr"/>
            <a:r>
              <a:rPr lang="fi-FI" sz="2800" noProof="0"/>
              <a:t>Riihimäki Test Bed</a:t>
            </a:r>
          </a:p>
        </p:txBody>
      </p:sp>
      <p:sp>
        <p:nvSpPr>
          <p:cNvPr id="23" name="Tekstin paikkamerkki 22">
            <a:extLst>
              <a:ext uri="{FF2B5EF4-FFF2-40B4-BE49-F238E27FC236}">
                <a16:creationId xmlns:a16="http://schemas.microsoft.com/office/drawing/2014/main" id="{C2D996E6-186F-5EAE-986F-83146403A38B}"/>
              </a:ext>
            </a:extLst>
          </p:cNvPr>
          <p:cNvSpPr>
            <a:spLocks noGrp="1"/>
          </p:cNvSpPr>
          <p:nvPr>
            <p:ph type="body" sz="quarter" idx="15"/>
          </p:nvPr>
        </p:nvSpPr>
        <p:spPr>
          <a:xfrm>
            <a:off x="331229" y="3236932"/>
            <a:ext cx="3554756" cy="420338"/>
          </a:xfrm>
        </p:spPr>
        <p:txBody>
          <a:bodyPr/>
          <a:lstStyle/>
          <a:p>
            <a:pPr algn="ctr"/>
            <a:r>
              <a:rPr lang="fi-FI" sz="2800" noProof="0"/>
              <a:t>Riihimäki High Tech Campus</a:t>
            </a:r>
          </a:p>
        </p:txBody>
      </p:sp>
      <p:sp>
        <p:nvSpPr>
          <p:cNvPr id="31" name="Tekstin paikkamerkki 30">
            <a:extLst>
              <a:ext uri="{FF2B5EF4-FFF2-40B4-BE49-F238E27FC236}">
                <a16:creationId xmlns:a16="http://schemas.microsoft.com/office/drawing/2014/main" id="{6CAF6237-C6C2-6789-4B87-A07962AB92B5}"/>
              </a:ext>
            </a:extLst>
          </p:cNvPr>
          <p:cNvSpPr>
            <a:spLocks noGrp="1"/>
          </p:cNvSpPr>
          <p:nvPr>
            <p:ph type="body" sz="quarter" idx="14"/>
          </p:nvPr>
        </p:nvSpPr>
        <p:spPr>
          <a:xfrm>
            <a:off x="444135" y="3612978"/>
            <a:ext cx="3489890" cy="3071256"/>
          </a:xfrm>
        </p:spPr>
        <p:txBody>
          <a:bodyPr>
            <a:noAutofit/>
          </a:bodyPr>
          <a:lstStyle/>
          <a:p>
            <a:pPr>
              <a:lnSpc>
                <a:spcPct val="100000"/>
              </a:lnSpc>
              <a:spcBef>
                <a:spcPts val="600"/>
              </a:spcBef>
            </a:pPr>
            <a:r>
              <a:rPr lang="fi-FI" sz="1200" noProof="0" err="1">
                <a:latin typeface="Barlow" panose="00000500000000000000" pitchFamily="2" charset="0"/>
              </a:rPr>
              <a:t>High</a:t>
            </a:r>
            <a:r>
              <a:rPr lang="fi-FI" sz="1200" noProof="0">
                <a:latin typeface="Barlow" panose="00000500000000000000" pitchFamily="2" charset="0"/>
              </a:rPr>
              <a:t> Tech Campus on ankkuri-, </a:t>
            </a:r>
            <a:r>
              <a:rPr lang="fi-FI" sz="1200">
                <a:latin typeface="Barlow" panose="00000500000000000000" pitchFamily="2" charset="0"/>
              </a:rPr>
              <a:t>v</a:t>
            </a:r>
            <a:r>
              <a:rPr lang="fi-FI" sz="1200" noProof="0" err="1">
                <a:latin typeface="Barlow" panose="00000500000000000000" pitchFamily="2" charset="0"/>
              </a:rPr>
              <a:t>eturi</a:t>
            </a:r>
            <a:r>
              <a:rPr lang="fi-FI" sz="1200" noProof="0">
                <a:latin typeface="Barlow" panose="00000500000000000000" pitchFamily="2" charset="0"/>
              </a:rPr>
              <a:t>- ja kasvuyritysten muodostama kokonaisuus.</a:t>
            </a:r>
          </a:p>
          <a:p>
            <a:pPr>
              <a:lnSpc>
                <a:spcPct val="100000"/>
              </a:lnSpc>
              <a:spcBef>
                <a:spcPts val="600"/>
              </a:spcBef>
            </a:pPr>
            <a:r>
              <a:rPr lang="fi-FI" sz="1200" noProof="0">
                <a:latin typeface="Barlow" panose="00000500000000000000" pitchFamily="2" charset="0"/>
              </a:rPr>
              <a:t>Ankkuriyrityksiä ovat alueelle toimitilansa sijoittavat yritykset. </a:t>
            </a:r>
            <a:r>
              <a:rPr lang="fi-FI" sz="1200">
                <a:latin typeface="Barlow" panose="00000500000000000000" pitchFamily="2" charset="0"/>
              </a:rPr>
              <a:t>Heille</a:t>
            </a:r>
            <a:r>
              <a:rPr lang="fi-FI" sz="1200" noProof="0">
                <a:latin typeface="Barlow" panose="00000500000000000000" pitchFamily="2" charset="0"/>
              </a:rPr>
              <a:t> tarjotaan turvallisuus- ja laatustandardit täyttävät toimitilat sekä tasokas yhteiskäyttötilojen kokonaisuus. </a:t>
            </a:r>
          </a:p>
          <a:p>
            <a:pPr>
              <a:lnSpc>
                <a:spcPct val="100000"/>
              </a:lnSpc>
              <a:spcBef>
                <a:spcPts val="600"/>
              </a:spcBef>
            </a:pPr>
            <a:r>
              <a:rPr lang="fi-FI" sz="1200" noProof="0">
                <a:latin typeface="Barlow" panose="00000500000000000000" pitchFamily="2" charset="0"/>
              </a:rPr>
              <a:t>Vetureita ovat alueella vaikuttavat pitkän linjan yritykset, jotka osallistuvat uuden osaamisen ja ratkaisujen kehittämiseen yhteistyöhankkeilla ja investoinneilla.</a:t>
            </a:r>
          </a:p>
          <a:p>
            <a:pPr>
              <a:lnSpc>
                <a:spcPct val="100000"/>
              </a:lnSpc>
              <a:spcBef>
                <a:spcPts val="600"/>
              </a:spcBef>
            </a:pPr>
            <a:r>
              <a:rPr lang="fi-FI" sz="1200" noProof="0">
                <a:latin typeface="Barlow" panose="00000500000000000000" pitchFamily="2" charset="0"/>
              </a:rPr>
              <a:t>Kasvuyritykset ovat alueelta ponnistavia tai muualta saapuvia yrityksiä, joille Veturitallien alue tarjoaa toimivat tilat, palvelut ja verkoston seuraavaan kasvuvaiheeseen.</a:t>
            </a:r>
          </a:p>
          <a:p>
            <a:pPr>
              <a:lnSpc>
                <a:spcPct val="100000"/>
              </a:lnSpc>
              <a:spcBef>
                <a:spcPts val="600"/>
              </a:spcBef>
            </a:pPr>
            <a:endParaRPr lang="fi-FI" sz="1200" noProof="0">
              <a:latin typeface="Barlow" panose="00000500000000000000" pitchFamily="2" charset="0"/>
            </a:endParaRPr>
          </a:p>
          <a:p>
            <a:pPr>
              <a:lnSpc>
                <a:spcPct val="100000"/>
              </a:lnSpc>
              <a:spcBef>
                <a:spcPts val="600"/>
              </a:spcBef>
            </a:pPr>
            <a:endParaRPr lang="fi-FI" sz="1200" noProof="0">
              <a:latin typeface="Barlow" panose="00000500000000000000" pitchFamily="2" charset="0"/>
            </a:endParaRPr>
          </a:p>
          <a:p>
            <a:pPr>
              <a:lnSpc>
                <a:spcPct val="100000"/>
              </a:lnSpc>
              <a:spcBef>
                <a:spcPts val="600"/>
              </a:spcBef>
            </a:pPr>
            <a:endParaRPr lang="fi-FI" sz="1200" noProof="0">
              <a:latin typeface="Barlow" panose="00000500000000000000" pitchFamily="2" charset="0"/>
            </a:endParaRPr>
          </a:p>
        </p:txBody>
      </p:sp>
      <p:sp>
        <p:nvSpPr>
          <p:cNvPr id="46" name="Tekstin paikkamerkki 45">
            <a:extLst>
              <a:ext uri="{FF2B5EF4-FFF2-40B4-BE49-F238E27FC236}">
                <a16:creationId xmlns:a16="http://schemas.microsoft.com/office/drawing/2014/main" id="{D5B53455-9606-6EC2-D871-36A89CDCAE94}"/>
              </a:ext>
            </a:extLst>
          </p:cNvPr>
          <p:cNvSpPr>
            <a:spLocks noGrp="1"/>
          </p:cNvSpPr>
          <p:nvPr>
            <p:ph type="body" sz="quarter" idx="17"/>
          </p:nvPr>
        </p:nvSpPr>
        <p:spPr>
          <a:xfrm>
            <a:off x="4320987" y="3612978"/>
            <a:ext cx="3561477" cy="2556654"/>
          </a:xfrm>
        </p:spPr>
        <p:txBody>
          <a:bodyPr vert="horz" lIns="91440" tIns="45720" rIns="91440" bIns="45720" rtlCol="0" anchor="t">
            <a:noAutofit/>
          </a:bodyPr>
          <a:lstStyle/>
          <a:p>
            <a:r>
              <a:rPr lang="fi-FI" sz="1200" noProof="0">
                <a:latin typeface="Barlow"/>
              </a:rPr>
              <a:t>Yhteiskäyttöisissä tuotekehitystiloissa yritykset pääsevät toteuttamaan kehitysprojekteja esimerkiksi oppilaitosyhteistyön kautta.</a:t>
            </a:r>
          </a:p>
          <a:p>
            <a:r>
              <a:rPr lang="fi-FI" sz="1200" noProof="0">
                <a:latin typeface="Barlow"/>
              </a:rPr>
              <a:t>DEFINE -</a:t>
            </a:r>
            <a:r>
              <a:rPr lang="fi-FI" sz="1200" noProof="0" err="1">
                <a:latin typeface="Barlow"/>
              </a:rPr>
              <a:t>yrityskiihdyttämö</a:t>
            </a:r>
            <a:r>
              <a:rPr lang="fi-FI" sz="1200" noProof="0">
                <a:latin typeface="Barlow"/>
              </a:rPr>
              <a:t> on alueen vakiintunut toimija; Riihimäen kaupungin lanseeraama </a:t>
            </a:r>
            <a:r>
              <a:rPr lang="fi-FI" sz="1200" noProof="0" err="1">
                <a:latin typeface="Barlow"/>
              </a:rPr>
              <a:t>kiihdyttämötoiminta</a:t>
            </a:r>
            <a:r>
              <a:rPr lang="fi-FI" sz="1200" noProof="0">
                <a:latin typeface="Barlow"/>
              </a:rPr>
              <a:t> tuottaa uutta osaamista ja ratkaisuja, joille Veturitallit toimii kasvun alustana.</a:t>
            </a:r>
          </a:p>
          <a:p>
            <a:r>
              <a:rPr lang="fi-FI" sz="1200" noProof="0" err="1">
                <a:latin typeface="Barlow"/>
              </a:rPr>
              <a:t>Kiihdyttämötoiminnassa</a:t>
            </a:r>
            <a:r>
              <a:rPr lang="fi-FI" sz="1200" noProof="0">
                <a:latin typeface="Barlow"/>
              </a:rPr>
              <a:t> mukana olevat </a:t>
            </a:r>
            <a:r>
              <a:rPr lang="fi-FI" sz="1200" err="1">
                <a:latin typeface="Barlow"/>
              </a:rPr>
              <a:t>start-upit</a:t>
            </a:r>
            <a:r>
              <a:rPr lang="fi-FI" sz="1200" noProof="0">
                <a:latin typeface="Barlow"/>
              </a:rPr>
              <a:t> pääsevät osaksi alueen yritysten ja puolustusvoimien verkostoa, jonka avulla keskusteluyhteydet rahoittajiin ja yhteistyöverkostoon löytyvät sujuvasti.</a:t>
            </a:r>
          </a:p>
          <a:p>
            <a:r>
              <a:rPr lang="fi-FI" sz="1200" noProof="0">
                <a:latin typeface="Barlow"/>
              </a:rPr>
              <a:t> </a:t>
            </a:r>
          </a:p>
        </p:txBody>
      </p:sp>
      <p:sp>
        <p:nvSpPr>
          <p:cNvPr id="47" name="Tekstin paikkamerkki 46">
            <a:extLst>
              <a:ext uri="{FF2B5EF4-FFF2-40B4-BE49-F238E27FC236}">
                <a16:creationId xmlns:a16="http://schemas.microsoft.com/office/drawing/2014/main" id="{36043859-7170-796A-4C1B-2DC7FF1D3B10}"/>
              </a:ext>
            </a:extLst>
          </p:cNvPr>
          <p:cNvSpPr>
            <a:spLocks noGrp="1"/>
          </p:cNvSpPr>
          <p:nvPr>
            <p:ph type="body" sz="quarter" idx="18"/>
          </p:nvPr>
        </p:nvSpPr>
        <p:spPr>
          <a:xfrm>
            <a:off x="8029272" y="2849070"/>
            <a:ext cx="3740088" cy="796773"/>
          </a:xfrm>
        </p:spPr>
        <p:txBody>
          <a:bodyPr/>
          <a:lstStyle/>
          <a:p>
            <a:pPr algn="ctr"/>
            <a:r>
              <a:rPr lang="fi-FI" sz="2800" noProof="0"/>
              <a:t>Riihimäki Urban Park</a:t>
            </a:r>
          </a:p>
        </p:txBody>
      </p:sp>
      <p:sp>
        <p:nvSpPr>
          <p:cNvPr id="48" name="Tekstin paikkamerkki 47">
            <a:extLst>
              <a:ext uri="{FF2B5EF4-FFF2-40B4-BE49-F238E27FC236}">
                <a16:creationId xmlns:a16="http://schemas.microsoft.com/office/drawing/2014/main" id="{D70F7B8F-0060-A263-7662-0AB4B3A551F3}"/>
              </a:ext>
            </a:extLst>
          </p:cNvPr>
          <p:cNvSpPr>
            <a:spLocks noGrp="1"/>
          </p:cNvSpPr>
          <p:nvPr>
            <p:ph type="body" sz="quarter" idx="19"/>
          </p:nvPr>
        </p:nvSpPr>
        <p:spPr>
          <a:xfrm>
            <a:off x="8183282" y="3613730"/>
            <a:ext cx="3606606" cy="2090384"/>
          </a:xfrm>
        </p:spPr>
        <p:txBody>
          <a:bodyPr vert="horz" lIns="91440" tIns="45720" rIns="91440" bIns="45720" rtlCol="0" anchor="t">
            <a:noAutofit/>
          </a:bodyPr>
          <a:lstStyle/>
          <a:p>
            <a:r>
              <a:rPr lang="fi-FI" sz="1200">
                <a:latin typeface="Barlow"/>
              </a:rPr>
              <a:t>Teknologia- ja tapahtumakeskuksen tilat</a:t>
            </a:r>
            <a:r>
              <a:rPr lang="fi-FI" sz="1200" noProof="0">
                <a:latin typeface="Barlow"/>
              </a:rPr>
              <a:t> tarjoavat alueen toimijoille alustan omaan viestintään ja verkostonsa huomioimiseen.</a:t>
            </a:r>
          </a:p>
          <a:p>
            <a:r>
              <a:rPr lang="fi-FI" sz="1200" noProof="0">
                <a:latin typeface="Barlow"/>
              </a:rPr>
              <a:t>Laadukas ravintola- ja kahvilatarjonta palvelee niin alueen toimijoita kuin kaupunkilaisiakin. Tuleva kehitystyö tuo mukanaan myös tasokasta majoituskapasiteettia alueelle.</a:t>
            </a:r>
          </a:p>
          <a:p>
            <a:r>
              <a:rPr lang="fi-FI" sz="1200" noProof="0">
                <a:latin typeface="Barlow"/>
              </a:rPr>
              <a:t>Viihtyisät</a:t>
            </a:r>
            <a:r>
              <a:rPr lang="fi-FI" sz="1200">
                <a:latin typeface="Barlow"/>
              </a:rPr>
              <a:t>, vehreät</a:t>
            </a:r>
            <a:r>
              <a:rPr lang="fi-FI" sz="1200" noProof="0">
                <a:latin typeface="Barlow"/>
              </a:rPr>
              <a:t> ulkoalueet ja sujuvat </a:t>
            </a:r>
            <a:r>
              <a:rPr lang="fi-FI" sz="1200" noProof="0" err="1">
                <a:latin typeface="Barlow"/>
              </a:rPr>
              <a:t>yhteydetympäröivään</a:t>
            </a:r>
            <a:r>
              <a:rPr lang="fi-FI" sz="1200" noProof="0">
                <a:latin typeface="Barlow"/>
              </a:rPr>
              <a:t> </a:t>
            </a:r>
            <a:r>
              <a:rPr lang="fi-FI" sz="1200" noProof="0" err="1">
                <a:latin typeface="Barlow"/>
              </a:rPr>
              <a:t>infrasturktuuriin</a:t>
            </a:r>
            <a:r>
              <a:rPr lang="fi-FI" sz="1200" noProof="0">
                <a:latin typeface="Barlow"/>
              </a:rPr>
              <a:t>  tekevät alueesta aidon urbaanin keitaan.</a:t>
            </a:r>
          </a:p>
          <a:p>
            <a:endParaRPr lang="fi-FI" sz="1200" noProof="0">
              <a:latin typeface="Barlow" panose="00000500000000000000" pitchFamily="2" charset="0"/>
            </a:endParaRPr>
          </a:p>
        </p:txBody>
      </p:sp>
      <p:sp>
        <p:nvSpPr>
          <p:cNvPr id="52" name="Tekstiruutu 51">
            <a:extLst>
              <a:ext uri="{FF2B5EF4-FFF2-40B4-BE49-F238E27FC236}">
                <a16:creationId xmlns:a16="http://schemas.microsoft.com/office/drawing/2014/main" id="{46C41061-FDAE-814C-0E78-DDAC49396AF7}"/>
              </a:ext>
            </a:extLst>
          </p:cNvPr>
          <p:cNvSpPr txBox="1"/>
          <p:nvPr/>
        </p:nvSpPr>
        <p:spPr>
          <a:xfrm>
            <a:off x="8763000" y="6015003"/>
            <a:ext cx="2851818" cy="461665"/>
          </a:xfrm>
          <a:prstGeom prst="rect">
            <a:avLst/>
          </a:prstGeom>
          <a:noFill/>
        </p:spPr>
        <p:txBody>
          <a:bodyPr wrap="square">
            <a:spAutoFit/>
          </a:bodyPr>
          <a:lstStyle/>
          <a:p>
            <a:pPr algn="ctr"/>
            <a:r>
              <a:rPr lang="fi-FI" sz="2400" b="1" noProof="0">
                <a:latin typeface="Bebas Neue" panose="020B0606020202050201" pitchFamily="34" charset="77"/>
                <a:cs typeface="Arial" panose="020B0604020202020204" pitchFamily="34" charset="0"/>
              </a:rPr>
              <a:t>Operointi / Kuratointi</a:t>
            </a:r>
            <a:endParaRPr lang="fi-FI" sz="2400" noProof="0">
              <a:latin typeface="Bebas Neue" panose="020B0606020202050201" pitchFamily="34" charset="77"/>
              <a:cs typeface="Arial" panose="020B0604020202020204" pitchFamily="34" charset="0"/>
            </a:endParaRPr>
          </a:p>
        </p:txBody>
      </p:sp>
      <p:grpSp>
        <p:nvGrpSpPr>
          <p:cNvPr id="77" name="Group 76">
            <a:extLst>
              <a:ext uri="{FF2B5EF4-FFF2-40B4-BE49-F238E27FC236}">
                <a16:creationId xmlns:a16="http://schemas.microsoft.com/office/drawing/2014/main" id="{665360EA-7370-A515-0BBC-5FA4F03DDBD5}"/>
              </a:ext>
            </a:extLst>
          </p:cNvPr>
          <p:cNvGrpSpPr/>
          <p:nvPr/>
        </p:nvGrpSpPr>
        <p:grpSpPr>
          <a:xfrm>
            <a:off x="1752715" y="2285747"/>
            <a:ext cx="787833" cy="787833"/>
            <a:chOff x="1752715" y="2327013"/>
            <a:chExt cx="787833" cy="787833"/>
          </a:xfrm>
        </p:grpSpPr>
        <p:sp>
          <p:nvSpPr>
            <p:cNvPr id="24" name="Freeform: Shape 23">
              <a:extLst>
                <a:ext uri="{FF2B5EF4-FFF2-40B4-BE49-F238E27FC236}">
                  <a16:creationId xmlns:a16="http://schemas.microsoft.com/office/drawing/2014/main" id="{C13DD827-1E29-3D5A-06F9-1F671D21E9A8}"/>
                </a:ext>
              </a:extLst>
            </p:cNvPr>
            <p:cNvSpPr/>
            <p:nvPr/>
          </p:nvSpPr>
          <p:spPr>
            <a:xfrm>
              <a:off x="1752715" y="2327013"/>
              <a:ext cx="787833" cy="787833"/>
            </a:xfrm>
            <a:custGeom>
              <a:avLst/>
              <a:gdLst>
                <a:gd name="connsiteX0" fmla="*/ 540067 w 540067"/>
                <a:gd name="connsiteY0" fmla="*/ 270034 h 540067"/>
                <a:gd name="connsiteX1" fmla="*/ 270034 w 540067"/>
                <a:gd name="connsiteY1" fmla="*/ 540068 h 540067"/>
                <a:gd name="connsiteX2" fmla="*/ 0 w 540067"/>
                <a:gd name="connsiteY2" fmla="*/ 270034 h 540067"/>
                <a:gd name="connsiteX3" fmla="*/ 270034 w 540067"/>
                <a:gd name="connsiteY3" fmla="*/ 0 h 540067"/>
                <a:gd name="connsiteX4" fmla="*/ 540067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7" y="270034"/>
                  </a:moveTo>
                  <a:cubicBezTo>
                    <a:pt x="540067" y="419169"/>
                    <a:pt x="419169" y="540068"/>
                    <a:pt x="270034" y="540068"/>
                  </a:cubicBezTo>
                  <a:cubicBezTo>
                    <a:pt x="120898" y="540068"/>
                    <a:pt x="0" y="419169"/>
                    <a:pt x="0" y="270034"/>
                  </a:cubicBezTo>
                  <a:cubicBezTo>
                    <a:pt x="0" y="120898"/>
                    <a:pt x="120898" y="0"/>
                    <a:pt x="270034" y="0"/>
                  </a:cubicBezTo>
                  <a:cubicBezTo>
                    <a:pt x="419169" y="0"/>
                    <a:pt x="540067" y="120898"/>
                    <a:pt x="540067" y="270034"/>
                  </a:cubicBezTo>
                  <a:close/>
                </a:path>
              </a:pathLst>
            </a:custGeom>
            <a:solidFill>
              <a:srgbClr val="E7E2D8"/>
            </a:solidFill>
            <a:ln w="38100" cap="flat">
              <a:solidFill>
                <a:srgbClr val="000000"/>
              </a:solidFill>
              <a:prstDash val="solid"/>
              <a:miter/>
            </a:ln>
          </p:spPr>
          <p:txBody>
            <a:bodyPr rtlCol="0" anchor="ctr"/>
            <a:lstStyle/>
            <a:p>
              <a:endParaRPr lang="fi-FI"/>
            </a:p>
          </p:txBody>
        </p:sp>
        <p:sp>
          <p:nvSpPr>
            <p:cNvPr id="25" name="Freeform: Shape 24">
              <a:extLst>
                <a:ext uri="{FF2B5EF4-FFF2-40B4-BE49-F238E27FC236}">
                  <a16:creationId xmlns:a16="http://schemas.microsoft.com/office/drawing/2014/main" id="{D8A44F4D-747D-ECA7-4415-A1853DC89424}"/>
                </a:ext>
              </a:extLst>
            </p:cNvPr>
            <p:cNvSpPr/>
            <p:nvPr/>
          </p:nvSpPr>
          <p:spPr>
            <a:xfrm>
              <a:off x="2097698" y="2411209"/>
              <a:ext cx="34313" cy="34930"/>
            </a:xfrm>
            <a:custGeom>
              <a:avLst/>
              <a:gdLst>
                <a:gd name="connsiteX0" fmla="*/ 2494 w 23522"/>
                <a:gd name="connsiteY0" fmla="*/ 21055 h 23945"/>
                <a:gd name="connsiteX1" fmla="*/ 18019 w 23522"/>
                <a:gd name="connsiteY1" fmla="*/ 22293 h 23945"/>
                <a:gd name="connsiteX2" fmla="*/ 3922 w 23522"/>
                <a:gd name="connsiteY2" fmla="*/ 2767 h 23945"/>
                <a:gd name="connsiteX3" fmla="*/ 2494 w 23522"/>
                <a:gd name="connsiteY3" fmla="*/ 21055 h 23945"/>
              </a:gdLst>
              <a:ahLst/>
              <a:cxnLst>
                <a:cxn ang="0">
                  <a:pos x="connsiteX0" y="connsiteY0"/>
                </a:cxn>
                <a:cxn ang="0">
                  <a:pos x="connsiteX1" y="connsiteY1"/>
                </a:cxn>
                <a:cxn ang="0">
                  <a:pos x="connsiteX2" y="connsiteY2"/>
                </a:cxn>
                <a:cxn ang="0">
                  <a:pos x="connsiteX3" y="connsiteY3"/>
                </a:cxn>
              </a:cxnLst>
              <a:rect l="l" t="t" r="r" b="b"/>
              <a:pathLst>
                <a:path w="23522" h="23945">
                  <a:moveTo>
                    <a:pt x="2494" y="21055"/>
                  </a:moveTo>
                  <a:cubicBezTo>
                    <a:pt x="5732" y="24293"/>
                    <a:pt x="14019" y="24960"/>
                    <a:pt x="18019" y="22293"/>
                  </a:cubicBezTo>
                  <a:cubicBezTo>
                    <a:pt x="31735" y="13149"/>
                    <a:pt x="17067" y="-7425"/>
                    <a:pt x="3922" y="2767"/>
                  </a:cubicBezTo>
                  <a:cubicBezTo>
                    <a:pt x="-935" y="6482"/>
                    <a:pt x="-1126" y="17435"/>
                    <a:pt x="2494" y="21055"/>
                  </a:cubicBezTo>
                  <a:close/>
                </a:path>
              </a:pathLst>
            </a:custGeom>
            <a:solidFill>
              <a:srgbClr val="FFFFFF"/>
            </a:solidFill>
            <a:ln w="9525" cap="flat">
              <a:noFill/>
              <a:prstDash val="solid"/>
              <a:miter/>
            </a:ln>
          </p:spPr>
          <p:txBody>
            <a:bodyPr rtlCol="0" anchor="ctr"/>
            <a:lstStyle/>
            <a:p>
              <a:endParaRPr lang="fi-FI"/>
            </a:p>
          </p:txBody>
        </p:sp>
        <p:sp>
          <p:nvSpPr>
            <p:cNvPr id="26" name="Freeform: Shape 25">
              <a:extLst>
                <a:ext uri="{FF2B5EF4-FFF2-40B4-BE49-F238E27FC236}">
                  <a16:creationId xmlns:a16="http://schemas.microsoft.com/office/drawing/2014/main" id="{871CB8B9-099B-A7E2-83B2-0E1016810959}"/>
                </a:ext>
              </a:extLst>
            </p:cNvPr>
            <p:cNvSpPr/>
            <p:nvPr/>
          </p:nvSpPr>
          <p:spPr>
            <a:xfrm>
              <a:off x="2167070" y="2425102"/>
              <a:ext cx="35207" cy="35776"/>
            </a:xfrm>
            <a:custGeom>
              <a:avLst/>
              <a:gdLst>
                <a:gd name="connsiteX0" fmla="*/ 20089 w 24135"/>
                <a:gd name="connsiteY0" fmla="*/ 3435 h 24525"/>
                <a:gd name="connsiteX1" fmla="*/ 12469 w 24135"/>
                <a:gd name="connsiteY1" fmla="*/ 24485 h 24525"/>
                <a:gd name="connsiteX2" fmla="*/ 20089 w 24135"/>
                <a:gd name="connsiteY2" fmla="*/ 3435 h 24525"/>
              </a:gdLst>
              <a:ahLst/>
              <a:cxnLst>
                <a:cxn ang="0">
                  <a:pos x="connsiteX0" y="connsiteY0"/>
                </a:cxn>
                <a:cxn ang="0">
                  <a:pos x="connsiteX1" y="connsiteY1"/>
                </a:cxn>
                <a:cxn ang="0">
                  <a:pos x="connsiteX2" y="connsiteY2"/>
                </a:cxn>
              </a:cxnLst>
              <a:rect l="l" t="t" r="r" b="b"/>
              <a:pathLst>
                <a:path w="24135" h="24525">
                  <a:moveTo>
                    <a:pt x="20089" y="3435"/>
                  </a:moveTo>
                  <a:cubicBezTo>
                    <a:pt x="4468" y="-11234"/>
                    <a:pt x="-12010" y="25914"/>
                    <a:pt x="12469" y="24485"/>
                  </a:cubicBezTo>
                  <a:cubicBezTo>
                    <a:pt x="24566" y="23818"/>
                    <a:pt x="27519" y="10388"/>
                    <a:pt x="20089" y="3435"/>
                  </a:cubicBezTo>
                  <a:close/>
                </a:path>
              </a:pathLst>
            </a:custGeom>
            <a:solidFill>
              <a:srgbClr val="FFFFFF"/>
            </a:solidFill>
            <a:ln w="9525" cap="flat">
              <a:noFill/>
              <a:prstDash val="solid"/>
              <a:miter/>
            </a:ln>
          </p:spPr>
          <p:txBody>
            <a:bodyPr rtlCol="0" anchor="ctr"/>
            <a:lstStyle/>
            <a:p>
              <a:endParaRPr lang="fi-FI"/>
            </a:p>
          </p:txBody>
        </p:sp>
        <p:sp>
          <p:nvSpPr>
            <p:cNvPr id="27" name="Freeform: Shape 26">
              <a:extLst>
                <a:ext uri="{FF2B5EF4-FFF2-40B4-BE49-F238E27FC236}">
                  <a16:creationId xmlns:a16="http://schemas.microsoft.com/office/drawing/2014/main" id="{40CC74CB-5BA7-5AB2-2554-716912181AF7}"/>
                </a:ext>
              </a:extLst>
            </p:cNvPr>
            <p:cNvSpPr/>
            <p:nvPr/>
          </p:nvSpPr>
          <p:spPr>
            <a:xfrm>
              <a:off x="2053954" y="2445119"/>
              <a:ext cx="59747" cy="57246"/>
            </a:xfrm>
            <a:custGeom>
              <a:avLst/>
              <a:gdLst>
                <a:gd name="connsiteX0" fmla="*/ 20479 w 40957"/>
                <a:gd name="connsiteY0" fmla="*/ 0 h 39243"/>
                <a:gd name="connsiteX1" fmla="*/ 0 w 40957"/>
                <a:gd name="connsiteY1" fmla="*/ 20479 h 39243"/>
                <a:gd name="connsiteX2" fmla="*/ 20479 w 40957"/>
                <a:gd name="connsiteY2" fmla="*/ 39243 h 39243"/>
                <a:gd name="connsiteX3" fmla="*/ 40957 w 40957"/>
                <a:gd name="connsiteY3" fmla="*/ 20479 h 39243"/>
                <a:gd name="connsiteX4" fmla="*/ 20479 w 40957"/>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39243">
                  <a:moveTo>
                    <a:pt x="20479" y="0"/>
                  </a:moveTo>
                  <a:lnTo>
                    <a:pt x="0" y="20479"/>
                  </a:lnTo>
                  <a:lnTo>
                    <a:pt x="20479" y="39243"/>
                  </a:lnTo>
                  <a:lnTo>
                    <a:pt x="40957" y="20479"/>
                  </a:lnTo>
                  <a:lnTo>
                    <a:pt x="20479" y="0"/>
                  </a:lnTo>
                  <a:close/>
                </a:path>
              </a:pathLst>
            </a:custGeom>
            <a:solidFill>
              <a:srgbClr val="FFFFFF"/>
            </a:solidFill>
            <a:ln w="9525" cap="flat">
              <a:noFill/>
              <a:prstDash val="solid"/>
              <a:miter/>
            </a:ln>
          </p:spPr>
          <p:txBody>
            <a:bodyPr rtlCol="0" anchor="ctr"/>
            <a:lstStyle/>
            <a:p>
              <a:endParaRPr lang="fi-FI"/>
            </a:p>
          </p:txBody>
        </p:sp>
        <p:sp>
          <p:nvSpPr>
            <p:cNvPr id="28" name="Freeform: Shape 27">
              <a:extLst>
                <a:ext uri="{FF2B5EF4-FFF2-40B4-BE49-F238E27FC236}">
                  <a16:creationId xmlns:a16="http://schemas.microsoft.com/office/drawing/2014/main" id="{340D06DD-2BCE-49F9-4C0D-36179F0FB262}"/>
                </a:ext>
              </a:extLst>
            </p:cNvPr>
            <p:cNvSpPr/>
            <p:nvPr/>
          </p:nvSpPr>
          <p:spPr>
            <a:xfrm>
              <a:off x="2124401" y="2450399"/>
              <a:ext cx="38627" cy="39044"/>
            </a:xfrm>
            <a:custGeom>
              <a:avLst/>
              <a:gdLst>
                <a:gd name="connsiteX0" fmla="*/ 13240 w 26479"/>
                <a:gd name="connsiteY0" fmla="*/ 0 h 26765"/>
                <a:gd name="connsiteX1" fmla="*/ 0 w 26479"/>
                <a:gd name="connsiteY1" fmla="*/ 14859 h 26765"/>
                <a:gd name="connsiteX2" fmla="*/ 13240 w 26479"/>
                <a:gd name="connsiteY2" fmla="*/ 26765 h 26765"/>
                <a:gd name="connsiteX3" fmla="*/ 26479 w 26479"/>
                <a:gd name="connsiteY3" fmla="*/ 14859 h 26765"/>
                <a:gd name="connsiteX4" fmla="*/ 13240 w 26479"/>
                <a:gd name="connsiteY4" fmla="*/ 0 h 2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26765">
                  <a:moveTo>
                    <a:pt x="13240" y="0"/>
                  </a:moveTo>
                  <a:lnTo>
                    <a:pt x="0" y="14859"/>
                  </a:lnTo>
                  <a:lnTo>
                    <a:pt x="13240" y="26765"/>
                  </a:lnTo>
                  <a:lnTo>
                    <a:pt x="26479" y="14859"/>
                  </a:lnTo>
                  <a:lnTo>
                    <a:pt x="13240" y="0"/>
                  </a:lnTo>
                  <a:close/>
                </a:path>
              </a:pathLst>
            </a:custGeom>
            <a:solidFill>
              <a:srgbClr val="FFFFFF"/>
            </a:solidFill>
            <a:ln w="9525" cap="flat">
              <a:noFill/>
              <a:prstDash val="solid"/>
              <a:miter/>
            </a:ln>
          </p:spPr>
          <p:txBody>
            <a:bodyPr rtlCol="0" anchor="ctr"/>
            <a:lstStyle/>
            <a:p>
              <a:endParaRPr lang="fi-FI"/>
            </a:p>
          </p:txBody>
        </p:sp>
        <p:sp>
          <p:nvSpPr>
            <p:cNvPr id="29" name="Freeform: Shape 28">
              <a:extLst>
                <a:ext uri="{FF2B5EF4-FFF2-40B4-BE49-F238E27FC236}">
                  <a16:creationId xmlns:a16="http://schemas.microsoft.com/office/drawing/2014/main" id="{F49B3915-C8BE-FB1E-C607-04ACF437CCD2}"/>
                </a:ext>
              </a:extLst>
            </p:cNvPr>
            <p:cNvSpPr/>
            <p:nvPr/>
          </p:nvSpPr>
          <p:spPr>
            <a:xfrm>
              <a:off x="2176366" y="2484163"/>
              <a:ext cx="38765" cy="38765"/>
            </a:xfrm>
            <a:custGeom>
              <a:avLst/>
              <a:gdLst>
                <a:gd name="connsiteX0" fmla="*/ 13240 w 26574"/>
                <a:gd name="connsiteY0" fmla="*/ 0 h 26574"/>
                <a:gd name="connsiteX1" fmla="*/ 0 w 26574"/>
                <a:gd name="connsiteY1" fmla="*/ 13621 h 26574"/>
                <a:gd name="connsiteX2" fmla="*/ 11716 w 26574"/>
                <a:gd name="connsiteY2" fmla="*/ 26575 h 26574"/>
                <a:gd name="connsiteX3" fmla="*/ 26575 w 26574"/>
                <a:gd name="connsiteY3" fmla="*/ 13335 h 26574"/>
                <a:gd name="connsiteX4" fmla="*/ 13240 w 26574"/>
                <a:gd name="connsiteY4" fmla="*/ 0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6574">
                  <a:moveTo>
                    <a:pt x="13240" y="0"/>
                  </a:moveTo>
                  <a:lnTo>
                    <a:pt x="0" y="13621"/>
                  </a:lnTo>
                  <a:lnTo>
                    <a:pt x="11716" y="26575"/>
                  </a:lnTo>
                  <a:lnTo>
                    <a:pt x="26575" y="13335"/>
                  </a:lnTo>
                  <a:lnTo>
                    <a:pt x="13240" y="0"/>
                  </a:lnTo>
                  <a:close/>
                </a:path>
              </a:pathLst>
            </a:custGeom>
            <a:solidFill>
              <a:srgbClr val="FFFFFF"/>
            </a:solidFill>
            <a:ln w="9525" cap="flat">
              <a:noFill/>
              <a:prstDash val="solid"/>
              <a:miter/>
            </a:ln>
          </p:spPr>
          <p:txBody>
            <a:bodyPr rtlCol="0" anchor="ctr"/>
            <a:lstStyle/>
            <a:p>
              <a:endParaRPr lang="fi-FI"/>
            </a:p>
          </p:txBody>
        </p:sp>
        <p:sp>
          <p:nvSpPr>
            <p:cNvPr id="30" name="Freeform: Shape 29">
              <a:extLst>
                <a:ext uri="{FF2B5EF4-FFF2-40B4-BE49-F238E27FC236}">
                  <a16:creationId xmlns:a16="http://schemas.microsoft.com/office/drawing/2014/main" id="{42BA680D-62C3-6DCB-060F-7876F312F26C}"/>
                </a:ext>
              </a:extLst>
            </p:cNvPr>
            <p:cNvSpPr/>
            <p:nvPr/>
          </p:nvSpPr>
          <p:spPr>
            <a:xfrm>
              <a:off x="2121622" y="2502504"/>
              <a:ext cx="49336" cy="49325"/>
            </a:xfrm>
            <a:custGeom>
              <a:avLst/>
              <a:gdLst>
                <a:gd name="connsiteX0" fmla="*/ 17145 w 33820"/>
                <a:gd name="connsiteY0" fmla="*/ 0 h 33813"/>
                <a:gd name="connsiteX1" fmla="*/ 0 w 33820"/>
                <a:gd name="connsiteY1" fmla="*/ 16859 h 33813"/>
                <a:gd name="connsiteX2" fmla="*/ 16954 w 33820"/>
                <a:gd name="connsiteY2" fmla="*/ 33814 h 33813"/>
                <a:gd name="connsiteX3" fmla="*/ 33814 w 33820"/>
                <a:gd name="connsiteY3" fmla="*/ 16669 h 33813"/>
                <a:gd name="connsiteX4" fmla="*/ 17240 w 33820"/>
                <a:gd name="connsiteY4" fmla="*/ 95 h 3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0" h="33813">
                  <a:moveTo>
                    <a:pt x="17145" y="0"/>
                  </a:moveTo>
                  <a:lnTo>
                    <a:pt x="0" y="16859"/>
                  </a:lnTo>
                  <a:lnTo>
                    <a:pt x="16954" y="33814"/>
                  </a:lnTo>
                  <a:lnTo>
                    <a:pt x="33814" y="16669"/>
                  </a:lnTo>
                  <a:cubicBezTo>
                    <a:pt x="34195" y="14478"/>
                    <a:pt x="19621" y="-286"/>
                    <a:pt x="17240" y="95"/>
                  </a:cubicBezTo>
                  <a:close/>
                </a:path>
              </a:pathLst>
            </a:custGeom>
            <a:solidFill>
              <a:srgbClr val="FFFFFF"/>
            </a:solidFill>
            <a:ln w="9525" cap="flat">
              <a:noFill/>
              <a:prstDash val="solid"/>
              <a:miter/>
            </a:ln>
          </p:spPr>
          <p:txBody>
            <a:bodyPr rtlCol="0" anchor="ctr"/>
            <a:lstStyle/>
            <a:p>
              <a:endParaRPr lang="fi-FI"/>
            </a:p>
          </p:txBody>
        </p:sp>
        <p:sp>
          <p:nvSpPr>
            <p:cNvPr id="32" name="Freeform: Shape 31">
              <a:extLst>
                <a:ext uri="{FF2B5EF4-FFF2-40B4-BE49-F238E27FC236}">
                  <a16:creationId xmlns:a16="http://schemas.microsoft.com/office/drawing/2014/main" id="{E726FA1A-A769-E6D2-CC25-655BD2E32F64}"/>
                </a:ext>
              </a:extLst>
            </p:cNvPr>
            <p:cNvSpPr/>
            <p:nvPr/>
          </p:nvSpPr>
          <p:spPr>
            <a:xfrm>
              <a:off x="2009477" y="2504195"/>
              <a:ext cx="34240" cy="34555"/>
            </a:xfrm>
            <a:custGeom>
              <a:avLst/>
              <a:gdLst>
                <a:gd name="connsiteX0" fmla="*/ 6772 w 23472"/>
                <a:gd name="connsiteY0" fmla="*/ 842 h 23688"/>
                <a:gd name="connsiteX1" fmla="*/ 8581 w 23472"/>
                <a:gd name="connsiteY1" fmla="*/ 23321 h 23688"/>
                <a:gd name="connsiteX2" fmla="*/ 6772 w 23472"/>
                <a:gd name="connsiteY2" fmla="*/ 842 h 23688"/>
              </a:gdLst>
              <a:ahLst/>
              <a:cxnLst>
                <a:cxn ang="0">
                  <a:pos x="connsiteX0" y="connsiteY0"/>
                </a:cxn>
                <a:cxn ang="0">
                  <a:pos x="connsiteX1" y="connsiteY1"/>
                </a:cxn>
                <a:cxn ang="0">
                  <a:pos x="connsiteX2" y="connsiteY2"/>
                </a:cxn>
              </a:cxnLst>
              <a:rect l="l" t="t" r="r" b="b"/>
              <a:pathLst>
                <a:path w="23472" h="23688">
                  <a:moveTo>
                    <a:pt x="6772" y="842"/>
                  </a:moveTo>
                  <a:cubicBezTo>
                    <a:pt x="-2944" y="3699"/>
                    <a:pt x="-2087" y="21130"/>
                    <a:pt x="8581" y="23321"/>
                  </a:cubicBezTo>
                  <a:cubicBezTo>
                    <a:pt x="28774" y="27512"/>
                    <a:pt x="28679" y="-5635"/>
                    <a:pt x="6772" y="842"/>
                  </a:cubicBezTo>
                  <a:close/>
                </a:path>
              </a:pathLst>
            </a:custGeom>
            <a:solidFill>
              <a:srgbClr val="FFFFFF"/>
            </a:solidFill>
            <a:ln w="9525" cap="flat">
              <a:noFill/>
              <a:prstDash val="solid"/>
              <a:miter/>
            </a:ln>
          </p:spPr>
          <p:txBody>
            <a:bodyPr rtlCol="0" anchor="ctr"/>
            <a:lstStyle/>
            <a:p>
              <a:endParaRPr lang="fi-FI"/>
            </a:p>
          </p:txBody>
        </p:sp>
        <p:sp>
          <p:nvSpPr>
            <p:cNvPr id="33" name="Freeform: Shape 32">
              <a:extLst>
                <a:ext uri="{FF2B5EF4-FFF2-40B4-BE49-F238E27FC236}">
                  <a16:creationId xmlns:a16="http://schemas.microsoft.com/office/drawing/2014/main" id="{C32AAF50-FB46-DB07-E50C-15C1AA95CB71}"/>
                </a:ext>
              </a:extLst>
            </p:cNvPr>
            <p:cNvSpPr/>
            <p:nvPr/>
          </p:nvSpPr>
          <p:spPr>
            <a:xfrm>
              <a:off x="2043672" y="2520568"/>
              <a:ext cx="80311" cy="80728"/>
            </a:xfrm>
            <a:custGeom>
              <a:avLst/>
              <a:gdLst>
                <a:gd name="connsiteX0" fmla="*/ 27527 w 55054"/>
                <a:gd name="connsiteY0" fmla="*/ 0 h 55340"/>
                <a:gd name="connsiteX1" fmla="*/ 0 w 55054"/>
                <a:gd name="connsiteY1" fmla="*/ 27908 h 55340"/>
                <a:gd name="connsiteX2" fmla="*/ 27527 w 55054"/>
                <a:gd name="connsiteY2" fmla="*/ 55340 h 55340"/>
                <a:gd name="connsiteX3" fmla="*/ 55054 w 55054"/>
                <a:gd name="connsiteY3" fmla="*/ 27908 h 55340"/>
                <a:gd name="connsiteX4" fmla="*/ 27527 w 55054"/>
                <a:gd name="connsiteY4" fmla="*/ 0 h 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 h="55340">
                  <a:moveTo>
                    <a:pt x="27527" y="0"/>
                  </a:moveTo>
                  <a:lnTo>
                    <a:pt x="0" y="27908"/>
                  </a:lnTo>
                  <a:lnTo>
                    <a:pt x="27527" y="55340"/>
                  </a:lnTo>
                  <a:lnTo>
                    <a:pt x="55054" y="27908"/>
                  </a:lnTo>
                  <a:lnTo>
                    <a:pt x="27527" y="0"/>
                  </a:lnTo>
                  <a:close/>
                </a:path>
              </a:pathLst>
            </a:custGeom>
            <a:solidFill>
              <a:srgbClr val="FFFFFF"/>
            </a:solidFill>
            <a:ln w="9525" cap="flat">
              <a:noFill/>
              <a:prstDash val="solid"/>
              <a:miter/>
            </a:ln>
          </p:spPr>
          <p:txBody>
            <a:bodyPr rtlCol="0" anchor="ctr"/>
            <a:lstStyle/>
            <a:p>
              <a:endParaRPr lang="fi-FI"/>
            </a:p>
          </p:txBody>
        </p:sp>
        <p:sp>
          <p:nvSpPr>
            <p:cNvPr id="34" name="Freeform: Shape 33">
              <a:extLst>
                <a:ext uri="{FF2B5EF4-FFF2-40B4-BE49-F238E27FC236}">
                  <a16:creationId xmlns:a16="http://schemas.microsoft.com/office/drawing/2014/main" id="{9F6F093B-A8C9-9397-9E83-A4A5F4F6828C}"/>
                </a:ext>
              </a:extLst>
            </p:cNvPr>
            <p:cNvSpPr/>
            <p:nvPr/>
          </p:nvSpPr>
          <p:spPr>
            <a:xfrm>
              <a:off x="2181624" y="2533767"/>
              <a:ext cx="54352" cy="54468"/>
            </a:xfrm>
            <a:custGeom>
              <a:avLst/>
              <a:gdLst>
                <a:gd name="connsiteX0" fmla="*/ 17066 w 37259"/>
                <a:gd name="connsiteY0" fmla="*/ 0 h 37338"/>
                <a:gd name="connsiteX1" fmla="*/ 16 w 37259"/>
                <a:gd name="connsiteY1" fmla="*/ 18383 h 37338"/>
                <a:gd name="connsiteX2" fmla="*/ 18590 w 37259"/>
                <a:gd name="connsiteY2" fmla="*/ 37338 h 37338"/>
                <a:gd name="connsiteX3" fmla="*/ 37259 w 37259"/>
                <a:gd name="connsiteY3" fmla="*/ 18669 h 37338"/>
                <a:gd name="connsiteX4" fmla="*/ 17066 w 37259"/>
                <a:gd name="connsiteY4" fmla="*/ 95 h 37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338">
                  <a:moveTo>
                    <a:pt x="17066" y="0"/>
                  </a:moveTo>
                  <a:cubicBezTo>
                    <a:pt x="14113" y="3143"/>
                    <a:pt x="-555" y="15335"/>
                    <a:pt x="16" y="18383"/>
                  </a:cubicBezTo>
                  <a:lnTo>
                    <a:pt x="18590" y="37338"/>
                  </a:lnTo>
                  <a:lnTo>
                    <a:pt x="37259" y="18669"/>
                  </a:lnTo>
                  <a:lnTo>
                    <a:pt x="17066" y="95"/>
                  </a:lnTo>
                  <a:close/>
                </a:path>
              </a:pathLst>
            </a:custGeom>
            <a:solidFill>
              <a:srgbClr val="FFFFFF"/>
            </a:solidFill>
            <a:ln w="9525" cap="flat">
              <a:noFill/>
              <a:prstDash val="solid"/>
              <a:miter/>
            </a:ln>
          </p:spPr>
          <p:txBody>
            <a:bodyPr rtlCol="0" anchor="ctr"/>
            <a:lstStyle/>
            <a:p>
              <a:endParaRPr lang="fi-FI"/>
            </a:p>
          </p:txBody>
        </p:sp>
        <p:sp>
          <p:nvSpPr>
            <p:cNvPr id="35" name="Freeform: Shape 34">
              <a:extLst>
                <a:ext uri="{FF2B5EF4-FFF2-40B4-BE49-F238E27FC236}">
                  <a16:creationId xmlns:a16="http://schemas.microsoft.com/office/drawing/2014/main" id="{F772E78B-A7C7-2B10-5A25-1302EA52B48A}"/>
                </a:ext>
              </a:extLst>
            </p:cNvPr>
            <p:cNvSpPr/>
            <p:nvPr/>
          </p:nvSpPr>
          <p:spPr>
            <a:xfrm>
              <a:off x="2113701" y="2570158"/>
              <a:ext cx="83229" cy="80464"/>
            </a:xfrm>
            <a:custGeom>
              <a:avLst/>
              <a:gdLst>
                <a:gd name="connsiteX0" fmla="*/ 27908 w 57054"/>
                <a:gd name="connsiteY0" fmla="*/ 10 h 55159"/>
                <a:gd name="connsiteX1" fmla="*/ 0 w 57054"/>
                <a:gd name="connsiteY1" fmla="*/ 27537 h 55159"/>
                <a:gd name="connsiteX2" fmla="*/ 27622 w 57054"/>
                <a:gd name="connsiteY2" fmla="*/ 55160 h 55159"/>
                <a:gd name="connsiteX3" fmla="*/ 57055 w 57054"/>
                <a:gd name="connsiteY3" fmla="*/ 27537 h 55159"/>
                <a:gd name="connsiteX4" fmla="*/ 27908 w 57054"/>
                <a:gd name="connsiteY4" fmla="*/ 10 h 5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55159">
                  <a:moveTo>
                    <a:pt x="27908" y="10"/>
                  </a:moveTo>
                  <a:lnTo>
                    <a:pt x="0" y="27537"/>
                  </a:lnTo>
                  <a:lnTo>
                    <a:pt x="27622" y="55160"/>
                  </a:lnTo>
                  <a:lnTo>
                    <a:pt x="57055" y="27537"/>
                  </a:lnTo>
                  <a:cubicBezTo>
                    <a:pt x="52388" y="24013"/>
                    <a:pt x="31242" y="-562"/>
                    <a:pt x="27908" y="10"/>
                  </a:cubicBezTo>
                  <a:close/>
                </a:path>
              </a:pathLst>
            </a:custGeom>
            <a:solidFill>
              <a:srgbClr val="FFFFFF"/>
            </a:solidFill>
            <a:ln w="9525" cap="flat">
              <a:noFill/>
              <a:prstDash val="solid"/>
              <a:miter/>
            </a:ln>
          </p:spPr>
          <p:txBody>
            <a:bodyPr rtlCol="0" anchor="ctr"/>
            <a:lstStyle/>
            <a:p>
              <a:endParaRPr lang="fi-FI"/>
            </a:p>
          </p:txBody>
        </p:sp>
        <p:sp>
          <p:nvSpPr>
            <p:cNvPr id="36" name="Freeform: Shape 35">
              <a:extLst>
                <a:ext uri="{FF2B5EF4-FFF2-40B4-BE49-F238E27FC236}">
                  <a16:creationId xmlns:a16="http://schemas.microsoft.com/office/drawing/2014/main" id="{6EA20453-930D-E0FB-24F5-183473AC772A}"/>
                </a:ext>
              </a:extLst>
            </p:cNvPr>
            <p:cNvSpPr/>
            <p:nvPr/>
          </p:nvSpPr>
          <p:spPr>
            <a:xfrm>
              <a:off x="2202211" y="2590875"/>
              <a:ext cx="57385" cy="59747"/>
            </a:xfrm>
            <a:custGeom>
              <a:avLst/>
              <a:gdLst>
                <a:gd name="connsiteX0" fmla="*/ 20479 w 39338"/>
                <a:gd name="connsiteY0" fmla="*/ 0 h 40957"/>
                <a:gd name="connsiteX1" fmla="*/ 0 w 39338"/>
                <a:gd name="connsiteY1" fmla="*/ 20479 h 40957"/>
                <a:gd name="connsiteX2" fmla="*/ 20479 w 39338"/>
                <a:gd name="connsiteY2" fmla="*/ 40957 h 40957"/>
                <a:gd name="connsiteX3" fmla="*/ 39338 w 39338"/>
                <a:gd name="connsiteY3" fmla="*/ 20479 h 40957"/>
                <a:gd name="connsiteX4" fmla="*/ 20479 w 39338"/>
                <a:gd name="connsiteY4" fmla="*/ 0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40957">
                  <a:moveTo>
                    <a:pt x="20479" y="0"/>
                  </a:moveTo>
                  <a:lnTo>
                    <a:pt x="0" y="20479"/>
                  </a:lnTo>
                  <a:lnTo>
                    <a:pt x="20479" y="40957"/>
                  </a:lnTo>
                  <a:lnTo>
                    <a:pt x="39338" y="20479"/>
                  </a:lnTo>
                  <a:lnTo>
                    <a:pt x="20479" y="0"/>
                  </a:lnTo>
                  <a:close/>
                </a:path>
              </a:pathLst>
            </a:custGeom>
            <a:solidFill>
              <a:srgbClr val="FFFFFF"/>
            </a:solidFill>
            <a:ln w="9525" cap="flat">
              <a:noFill/>
              <a:prstDash val="solid"/>
              <a:miter/>
            </a:ln>
          </p:spPr>
          <p:txBody>
            <a:bodyPr rtlCol="0" anchor="ctr"/>
            <a:lstStyle/>
            <a:p>
              <a:endParaRPr lang="fi-FI"/>
            </a:p>
          </p:txBody>
        </p:sp>
        <p:sp>
          <p:nvSpPr>
            <p:cNvPr id="37" name="Freeform: Shape 36">
              <a:extLst>
                <a:ext uri="{FF2B5EF4-FFF2-40B4-BE49-F238E27FC236}">
                  <a16:creationId xmlns:a16="http://schemas.microsoft.com/office/drawing/2014/main" id="{4E9D7042-57EB-3E65-1023-5A4EBB5A68DC}"/>
                </a:ext>
              </a:extLst>
            </p:cNvPr>
            <p:cNvSpPr/>
            <p:nvPr/>
          </p:nvSpPr>
          <p:spPr>
            <a:xfrm rot="18774601">
              <a:off x="2020052" y="2609100"/>
              <a:ext cx="36542" cy="36542"/>
            </a:xfrm>
            <a:custGeom>
              <a:avLst/>
              <a:gdLst>
                <a:gd name="connsiteX0" fmla="*/ 0 w 25050"/>
                <a:gd name="connsiteY0" fmla="*/ 0 h 25050"/>
                <a:gd name="connsiteX1" fmla="*/ 25051 w 25050"/>
                <a:gd name="connsiteY1" fmla="*/ 0 h 25050"/>
                <a:gd name="connsiteX2" fmla="*/ 25051 w 25050"/>
                <a:gd name="connsiteY2" fmla="*/ 25051 h 25050"/>
                <a:gd name="connsiteX3" fmla="*/ 0 w 25050"/>
                <a:gd name="connsiteY3" fmla="*/ 25051 h 25050"/>
              </a:gdLst>
              <a:ahLst/>
              <a:cxnLst>
                <a:cxn ang="0">
                  <a:pos x="connsiteX0" y="connsiteY0"/>
                </a:cxn>
                <a:cxn ang="0">
                  <a:pos x="connsiteX1" y="connsiteY1"/>
                </a:cxn>
                <a:cxn ang="0">
                  <a:pos x="connsiteX2" y="connsiteY2"/>
                </a:cxn>
                <a:cxn ang="0">
                  <a:pos x="connsiteX3" y="connsiteY3"/>
                </a:cxn>
              </a:cxnLst>
              <a:rect l="l" t="t" r="r" b="b"/>
              <a:pathLst>
                <a:path w="25050" h="25050">
                  <a:moveTo>
                    <a:pt x="0" y="0"/>
                  </a:moveTo>
                  <a:lnTo>
                    <a:pt x="25051" y="0"/>
                  </a:lnTo>
                  <a:lnTo>
                    <a:pt x="25051" y="25051"/>
                  </a:lnTo>
                  <a:lnTo>
                    <a:pt x="0" y="25051"/>
                  </a:lnTo>
                  <a:close/>
                </a:path>
              </a:pathLst>
            </a:custGeom>
            <a:solidFill>
              <a:srgbClr val="FFFFFF"/>
            </a:solidFill>
            <a:ln w="9525" cap="flat">
              <a:noFill/>
              <a:prstDash val="solid"/>
              <a:miter/>
            </a:ln>
          </p:spPr>
          <p:txBody>
            <a:bodyPr rtlCol="0" anchor="ctr"/>
            <a:lstStyle/>
            <a:p>
              <a:endParaRPr lang="fi-FI"/>
            </a:p>
          </p:txBody>
        </p:sp>
        <p:sp>
          <p:nvSpPr>
            <p:cNvPr id="38" name="Freeform: Shape 37">
              <a:extLst>
                <a:ext uri="{FF2B5EF4-FFF2-40B4-BE49-F238E27FC236}">
                  <a16:creationId xmlns:a16="http://schemas.microsoft.com/office/drawing/2014/main" id="{5046FD22-3D8C-3A20-8EE8-F60843D5485E}"/>
                </a:ext>
              </a:extLst>
            </p:cNvPr>
            <p:cNvSpPr/>
            <p:nvPr/>
          </p:nvSpPr>
          <p:spPr>
            <a:xfrm>
              <a:off x="2069516" y="2624630"/>
              <a:ext cx="54338" cy="54476"/>
            </a:xfrm>
            <a:custGeom>
              <a:avLst/>
              <a:gdLst>
                <a:gd name="connsiteX0" fmla="*/ 18955 w 37249"/>
                <a:gd name="connsiteY0" fmla="*/ 102 h 37344"/>
                <a:gd name="connsiteX1" fmla="*/ 0 w 37249"/>
                <a:gd name="connsiteY1" fmla="*/ 18675 h 37344"/>
                <a:gd name="connsiteX2" fmla="*/ 18669 w 37249"/>
                <a:gd name="connsiteY2" fmla="*/ 37345 h 37344"/>
                <a:gd name="connsiteX3" fmla="*/ 37243 w 37249"/>
                <a:gd name="connsiteY3" fmla="*/ 18390 h 37344"/>
                <a:gd name="connsiteX4" fmla="*/ 18860 w 37249"/>
                <a:gd name="connsiteY4" fmla="*/ 7 h 3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9" h="37344">
                  <a:moveTo>
                    <a:pt x="18955" y="102"/>
                  </a:moveTo>
                  <a:lnTo>
                    <a:pt x="0" y="18675"/>
                  </a:lnTo>
                  <a:lnTo>
                    <a:pt x="18669" y="37345"/>
                  </a:lnTo>
                  <a:lnTo>
                    <a:pt x="37243" y="18390"/>
                  </a:lnTo>
                  <a:cubicBezTo>
                    <a:pt x="37624" y="16008"/>
                    <a:pt x="21146" y="-375"/>
                    <a:pt x="18860" y="7"/>
                  </a:cubicBezTo>
                  <a:close/>
                </a:path>
              </a:pathLst>
            </a:custGeom>
            <a:solidFill>
              <a:srgbClr val="FFFFFF"/>
            </a:solidFill>
            <a:ln w="9525" cap="flat">
              <a:noFill/>
              <a:prstDash val="solid"/>
              <a:miter/>
            </a:ln>
          </p:spPr>
          <p:txBody>
            <a:bodyPr rtlCol="0" anchor="ctr"/>
            <a:lstStyle/>
            <a:p>
              <a:endParaRPr lang="fi-FI"/>
            </a:p>
          </p:txBody>
        </p:sp>
        <p:sp>
          <p:nvSpPr>
            <p:cNvPr id="39" name="Freeform: Shape 38">
              <a:extLst>
                <a:ext uri="{FF2B5EF4-FFF2-40B4-BE49-F238E27FC236}">
                  <a16:creationId xmlns:a16="http://schemas.microsoft.com/office/drawing/2014/main" id="{1D77590A-4257-1BFC-D387-9E654598FDD4}"/>
                </a:ext>
              </a:extLst>
            </p:cNvPr>
            <p:cNvSpPr/>
            <p:nvPr/>
          </p:nvSpPr>
          <p:spPr>
            <a:xfrm>
              <a:off x="2168403" y="2640896"/>
              <a:ext cx="38948" cy="38210"/>
            </a:xfrm>
            <a:custGeom>
              <a:avLst/>
              <a:gdLst>
                <a:gd name="connsiteX0" fmla="*/ 6507 w 26699"/>
                <a:gd name="connsiteY0" fmla="*/ 6001 h 26193"/>
                <a:gd name="connsiteX1" fmla="*/ 220 w 26699"/>
                <a:gd name="connsiteY1" fmla="*/ 14383 h 26193"/>
                <a:gd name="connsiteX2" fmla="*/ 11841 w 26699"/>
                <a:gd name="connsiteY2" fmla="*/ 26194 h 26193"/>
                <a:gd name="connsiteX3" fmla="*/ 26700 w 26699"/>
                <a:gd name="connsiteY3" fmla="*/ 12954 h 26193"/>
                <a:gd name="connsiteX4" fmla="*/ 13365 w 26699"/>
                <a:gd name="connsiteY4" fmla="*/ 0 h 26193"/>
                <a:gd name="connsiteX5" fmla="*/ 6412 w 26699"/>
                <a:gd name="connsiteY5" fmla="*/ 6096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9" h="26193">
                  <a:moveTo>
                    <a:pt x="6507" y="6001"/>
                  </a:moveTo>
                  <a:cubicBezTo>
                    <a:pt x="3935" y="8477"/>
                    <a:pt x="-1113" y="9144"/>
                    <a:pt x="220" y="14383"/>
                  </a:cubicBezTo>
                  <a:lnTo>
                    <a:pt x="11841" y="26194"/>
                  </a:lnTo>
                  <a:lnTo>
                    <a:pt x="26700" y="12954"/>
                  </a:lnTo>
                  <a:lnTo>
                    <a:pt x="13365" y="0"/>
                  </a:lnTo>
                  <a:cubicBezTo>
                    <a:pt x="9460" y="476"/>
                    <a:pt x="8507" y="4000"/>
                    <a:pt x="6412" y="6096"/>
                  </a:cubicBezTo>
                  <a:close/>
                </a:path>
              </a:pathLst>
            </a:custGeom>
            <a:solidFill>
              <a:srgbClr val="FFFFFF"/>
            </a:solidFill>
            <a:ln w="9525" cap="flat">
              <a:noFill/>
              <a:prstDash val="solid"/>
              <a:miter/>
            </a:ln>
          </p:spPr>
          <p:txBody>
            <a:bodyPr rtlCol="0" anchor="ctr"/>
            <a:lstStyle/>
            <a:p>
              <a:endParaRPr lang="fi-FI"/>
            </a:p>
          </p:txBody>
        </p:sp>
        <p:sp>
          <p:nvSpPr>
            <p:cNvPr id="40" name="Freeform: Shape 39">
              <a:extLst>
                <a:ext uri="{FF2B5EF4-FFF2-40B4-BE49-F238E27FC236}">
                  <a16:creationId xmlns:a16="http://schemas.microsoft.com/office/drawing/2014/main" id="{A6EEC0E9-228B-E3B2-84E5-65E0E61AAAAE}"/>
                </a:ext>
              </a:extLst>
            </p:cNvPr>
            <p:cNvSpPr/>
            <p:nvPr/>
          </p:nvSpPr>
          <p:spPr>
            <a:xfrm>
              <a:off x="2098140" y="2661183"/>
              <a:ext cx="88231" cy="88231"/>
            </a:xfrm>
            <a:custGeom>
              <a:avLst/>
              <a:gdLst>
                <a:gd name="connsiteX0" fmla="*/ 31242 w 60483"/>
                <a:gd name="connsiteY0" fmla="*/ 0 h 60483"/>
                <a:gd name="connsiteX1" fmla="*/ 0 w 60483"/>
                <a:gd name="connsiteY1" fmla="*/ 31147 h 60483"/>
                <a:gd name="connsiteX2" fmla="*/ 29623 w 60483"/>
                <a:gd name="connsiteY2" fmla="*/ 60484 h 60483"/>
                <a:gd name="connsiteX3" fmla="*/ 60484 w 60483"/>
                <a:gd name="connsiteY3" fmla="*/ 30861 h 60483"/>
                <a:gd name="connsiteX4" fmla="*/ 31242 w 60483"/>
                <a:gd name="connsiteY4" fmla="*/ 0 h 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0483">
                  <a:moveTo>
                    <a:pt x="31242" y="0"/>
                  </a:moveTo>
                  <a:lnTo>
                    <a:pt x="0" y="31147"/>
                  </a:lnTo>
                  <a:lnTo>
                    <a:pt x="29623" y="60484"/>
                  </a:lnTo>
                  <a:lnTo>
                    <a:pt x="60484" y="30861"/>
                  </a:lnTo>
                  <a:lnTo>
                    <a:pt x="31242" y="0"/>
                  </a:lnTo>
                  <a:close/>
                </a:path>
              </a:pathLst>
            </a:custGeom>
            <a:solidFill>
              <a:srgbClr val="FFFFFF"/>
            </a:solidFill>
            <a:ln w="9525" cap="flat">
              <a:noFill/>
              <a:prstDash val="solid"/>
              <a:miter/>
            </a:ln>
          </p:spPr>
          <p:txBody>
            <a:bodyPr rtlCol="0" anchor="ctr"/>
            <a:lstStyle/>
            <a:p>
              <a:endParaRPr lang="fi-FI"/>
            </a:p>
          </p:txBody>
        </p:sp>
        <p:sp>
          <p:nvSpPr>
            <p:cNvPr id="41" name="Freeform: Shape 40">
              <a:extLst>
                <a:ext uri="{FF2B5EF4-FFF2-40B4-BE49-F238E27FC236}">
                  <a16:creationId xmlns:a16="http://schemas.microsoft.com/office/drawing/2014/main" id="{2C884605-51E3-AF46-5B8B-5E8F7CAD46F1}"/>
                </a:ext>
              </a:extLst>
            </p:cNvPr>
            <p:cNvSpPr/>
            <p:nvPr/>
          </p:nvSpPr>
          <p:spPr>
            <a:xfrm>
              <a:off x="1945338" y="2668533"/>
              <a:ext cx="395850" cy="352383"/>
            </a:xfrm>
            <a:custGeom>
              <a:avLst/>
              <a:gdLst>
                <a:gd name="connsiteX0" fmla="*/ 240383 w 271359"/>
                <a:gd name="connsiteY0" fmla="*/ 82211 h 241562"/>
                <a:gd name="connsiteX1" fmla="*/ 270673 w 271359"/>
                <a:gd name="connsiteY1" fmla="*/ 99165 h 241562"/>
                <a:gd name="connsiteX2" fmla="*/ 240383 w 271359"/>
                <a:gd name="connsiteY2" fmla="*/ 132312 h 241562"/>
                <a:gd name="connsiteX3" fmla="*/ 228477 w 271359"/>
                <a:gd name="connsiteY3" fmla="*/ 162507 h 241562"/>
                <a:gd name="connsiteX4" fmla="*/ 242478 w 271359"/>
                <a:gd name="connsiteY4" fmla="*/ 188891 h 241562"/>
                <a:gd name="connsiteX5" fmla="*/ 217523 w 271359"/>
                <a:gd name="connsiteY5" fmla="*/ 214037 h 241562"/>
                <a:gd name="connsiteX6" fmla="*/ 192663 w 271359"/>
                <a:gd name="connsiteY6" fmla="*/ 200416 h 241562"/>
                <a:gd name="connsiteX7" fmla="*/ 163421 w 271359"/>
                <a:gd name="connsiteY7" fmla="*/ 211656 h 241562"/>
                <a:gd name="connsiteX8" fmla="*/ 149991 w 271359"/>
                <a:gd name="connsiteY8" fmla="*/ 240993 h 241562"/>
                <a:gd name="connsiteX9" fmla="*/ 116367 w 271359"/>
                <a:gd name="connsiteY9" fmla="*/ 239088 h 241562"/>
                <a:gd name="connsiteX10" fmla="*/ 109128 w 271359"/>
                <a:gd name="connsiteY10" fmla="*/ 212418 h 241562"/>
                <a:gd name="connsiteX11" fmla="*/ 80173 w 271359"/>
                <a:gd name="connsiteY11" fmla="*/ 200321 h 241562"/>
                <a:gd name="connsiteX12" fmla="*/ 51883 w 271359"/>
                <a:gd name="connsiteY12" fmla="*/ 212608 h 241562"/>
                <a:gd name="connsiteX13" fmla="*/ 28166 w 271359"/>
                <a:gd name="connsiteY13" fmla="*/ 186224 h 241562"/>
                <a:gd name="connsiteX14" fmla="*/ 43501 w 271359"/>
                <a:gd name="connsiteY14" fmla="*/ 163459 h 241562"/>
                <a:gd name="connsiteX15" fmla="*/ 31309 w 271359"/>
                <a:gd name="connsiteY15" fmla="*/ 132312 h 241562"/>
                <a:gd name="connsiteX16" fmla="*/ 1020 w 271359"/>
                <a:gd name="connsiteY16" fmla="*/ 95641 h 241562"/>
                <a:gd name="connsiteX17" fmla="*/ 31309 w 271359"/>
                <a:gd name="connsiteY17" fmla="*/ 82211 h 241562"/>
                <a:gd name="connsiteX18" fmla="*/ 43120 w 271359"/>
                <a:gd name="connsiteY18" fmla="*/ 52017 h 241562"/>
                <a:gd name="connsiteX19" fmla="*/ 28547 w 271359"/>
                <a:gd name="connsiteY19" fmla="*/ 26871 h 241562"/>
                <a:gd name="connsiteX20" fmla="*/ 49216 w 271359"/>
                <a:gd name="connsiteY20" fmla="*/ 4582 h 241562"/>
                <a:gd name="connsiteX21" fmla="*/ 63599 w 271359"/>
                <a:gd name="connsiteY21" fmla="*/ 963 h 241562"/>
                <a:gd name="connsiteX22" fmla="*/ 113224 w 271359"/>
                <a:gd name="connsiteY22" fmla="*/ 49540 h 241562"/>
                <a:gd name="connsiteX23" fmla="*/ 100080 w 271359"/>
                <a:gd name="connsiteY23" fmla="*/ 60780 h 241562"/>
                <a:gd name="connsiteX24" fmla="*/ 148086 w 271359"/>
                <a:gd name="connsiteY24" fmla="*/ 164126 h 241562"/>
                <a:gd name="connsiteX25" fmla="*/ 170374 w 271359"/>
                <a:gd name="connsiteY25" fmla="*/ 60018 h 241562"/>
                <a:gd name="connsiteX26" fmla="*/ 160563 w 271359"/>
                <a:gd name="connsiteY26" fmla="*/ 46397 h 241562"/>
                <a:gd name="connsiteX27" fmla="*/ 206569 w 271359"/>
                <a:gd name="connsiteY27" fmla="*/ 1439 h 241562"/>
                <a:gd name="connsiteX28" fmla="*/ 219237 w 271359"/>
                <a:gd name="connsiteY28" fmla="*/ 2106 h 241562"/>
                <a:gd name="connsiteX29" fmla="*/ 242764 w 271359"/>
                <a:gd name="connsiteY29" fmla="*/ 26775 h 241562"/>
                <a:gd name="connsiteX30" fmla="*/ 227810 w 271359"/>
                <a:gd name="connsiteY30" fmla="*/ 50874 h 241562"/>
                <a:gd name="connsiteX31" fmla="*/ 240002 w 271359"/>
                <a:gd name="connsiteY31" fmla="*/ 82020 h 24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359" h="241562">
                  <a:moveTo>
                    <a:pt x="240383" y="82211"/>
                  </a:moveTo>
                  <a:cubicBezTo>
                    <a:pt x="257528" y="82592"/>
                    <a:pt x="268767" y="78306"/>
                    <a:pt x="270673" y="99165"/>
                  </a:cubicBezTo>
                  <a:cubicBezTo>
                    <a:pt x="273244" y="126312"/>
                    <a:pt x="269720" y="135646"/>
                    <a:pt x="240383" y="132312"/>
                  </a:cubicBezTo>
                  <a:cubicBezTo>
                    <a:pt x="239716" y="143171"/>
                    <a:pt x="234001" y="153267"/>
                    <a:pt x="228477" y="162507"/>
                  </a:cubicBezTo>
                  <a:cubicBezTo>
                    <a:pt x="227048" y="167555"/>
                    <a:pt x="248289" y="175461"/>
                    <a:pt x="242478" y="188891"/>
                  </a:cubicBezTo>
                  <a:cubicBezTo>
                    <a:pt x="241335" y="191558"/>
                    <a:pt x="219714" y="213370"/>
                    <a:pt x="217523" y="214037"/>
                  </a:cubicBezTo>
                  <a:cubicBezTo>
                    <a:pt x="205902" y="217561"/>
                    <a:pt x="200378" y="206131"/>
                    <a:pt x="192663" y="200416"/>
                  </a:cubicBezTo>
                  <a:lnTo>
                    <a:pt x="163421" y="211656"/>
                  </a:lnTo>
                  <a:cubicBezTo>
                    <a:pt x="158373" y="215847"/>
                    <a:pt x="167421" y="238326"/>
                    <a:pt x="149991" y="240993"/>
                  </a:cubicBezTo>
                  <a:cubicBezTo>
                    <a:pt x="143704" y="241945"/>
                    <a:pt x="121320" y="241945"/>
                    <a:pt x="116367" y="239088"/>
                  </a:cubicBezTo>
                  <a:cubicBezTo>
                    <a:pt x="107414" y="233944"/>
                    <a:pt x="111224" y="220609"/>
                    <a:pt x="109128" y="212418"/>
                  </a:cubicBezTo>
                  <a:lnTo>
                    <a:pt x="80173" y="200321"/>
                  </a:lnTo>
                  <a:cubicBezTo>
                    <a:pt x="74458" y="199844"/>
                    <a:pt x="66456" y="221085"/>
                    <a:pt x="51883" y="212608"/>
                  </a:cubicBezTo>
                  <a:cubicBezTo>
                    <a:pt x="48645" y="210703"/>
                    <a:pt x="28738" y="189462"/>
                    <a:pt x="28166" y="186224"/>
                  </a:cubicBezTo>
                  <a:cubicBezTo>
                    <a:pt x="26356" y="176413"/>
                    <a:pt x="38834" y="170412"/>
                    <a:pt x="43501" y="163459"/>
                  </a:cubicBezTo>
                  <a:cubicBezTo>
                    <a:pt x="38358" y="153744"/>
                    <a:pt x="31976" y="143647"/>
                    <a:pt x="31309" y="132312"/>
                  </a:cubicBezTo>
                  <a:cubicBezTo>
                    <a:pt x="448" y="136789"/>
                    <a:pt x="-2124" y="122597"/>
                    <a:pt x="1020" y="95641"/>
                  </a:cubicBezTo>
                  <a:cubicBezTo>
                    <a:pt x="3020" y="78687"/>
                    <a:pt x="18546" y="82592"/>
                    <a:pt x="31309" y="82211"/>
                  </a:cubicBezTo>
                  <a:lnTo>
                    <a:pt x="43120" y="52017"/>
                  </a:lnTo>
                  <a:cubicBezTo>
                    <a:pt x="43977" y="46683"/>
                    <a:pt x="24642" y="39348"/>
                    <a:pt x="28547" y="26871"/>
                  </a:cubicBezTo>
                  <a:cubicBezTo>
                    <a:pt x="29500" y="23727"/>
                    <a:pt x="45787" y="7154"/>
                    <a:pt x="49216" y="4582"/>
                  </a:cubicBezTo>
                  <a:cubicBezTo>
                    <a:pt x="54264" y="772"/>
                    <a:pt x="56836" y="-1228"/>
                    <a:pt x="63599" y="963"/>
                  </a:cubicBezTo>
                  <a:cubicBezTo>
                    <a:pt x="66933" y="2010"/>
                    <a:pt x="112367" y="46206"/>
                    <a:pt x="113224" y="49540"/>
                  </a:cubicBezTo>
                  <a:cubicBezTo>
                    <a:pt x="114843" y="55541"/>
                    <a:pt x="104271" y="57446"/>
                    <a:pt x="100080" y="60780"/>
                  </a:cubicBezTo>
                  <a:cubicBezTo>
                    <a:pt x="51217" y="98975"/>
                    <a:pt x="87411" y="177175"/>
                    <a:pt x="148086" y="164126"/>
                  </a:cubicBezTo>
                  <a:cubicBezTo>
                    <a:pt x="197616" y="153458"/>
                    <a:pt x="210189" y="91260"/>
                    <a:pt x="170374" y="60018"/>
                  </a:cubicBezTo>
                  <a:cubicBezTo>
                    <a:pt x="164469" y="55350"/>
                    <a:pt x="153325" y="56017"/>
                    <a:pt x="160563" y="46397"/>
                  </a:cubicBezTo>
                  <a:cubicBezTo>
                    <a:pt x="164183" y="41634"/>
                    <a:pt x="203426" y="2868"/>
                    <a:pt x="206569" y="1439"/>
                  </a:cubicBezTo>
                  <a:cubicBezTo>
                    <a:pt x="211522" y="-752"/>
                    <a:pt x="214475" y="-371"/>
                    <a:pt x="219237" y="2106"/>
                  </a:cubicBezTo>
                  <a:cubicBezTo>
                    <a:pt x="222381" y="3725"/>
                    <a:pt x="241812" y="23632"/>
                    <a:pt x="242764" y="26775"/>
                  </a:cubicBezTo>
                  <a:cubicBezTo>
                    <a:pt x="246098" y="37634"/>
                    <a:pt x="233144" y="43254"/>
                    <a:pt x="227810" y="50874"/>
                  </a:cubicBezTo>
                  <a:cubicBezTo>
                    <a:pt x="232953" y="60589"/>
                    <a:pt x="239335" y="70686"/>
                    <a:pt x="240002" y="82020"/>
                  </a:cubicBezTo>
                  <a:close/>
                </a:path>
              </a:pathLst>
            </a:custGeom>
            <a:solidFill>
              <a:srgbClr val="000000"/>
            </a:solidFill>
            <a:ln w="9525" cap="flat">
              <a:noFill/>
              <a:prstDash val="solid"/>
              <a:miter/>
            </a:ln>
          </p:spPr>
          <p:txBody>
            <a:bodyPr rtlCol="0" anchor="ctr"/>
            <a:lstStyle/>
            <a:p>
              <a:endParaRPr lang="fi-FI"/>
            </a:p>
          </p:txBody>
        </p:sp>
        <p:sp>
          <p:nvSpPr>
            <p:cNvPr id="42" name="Freeform: Shape 41">
              <a:extLst>
                <a:ext uri="{FF2B5EF4-FFF2-40B4-BE49-F238E27FC236}">
                  <a16:creationId xmlns:a16="http://schemas.microsoft.com/office/drawing/2014/main" id="{B91A73E6-C783-9C9A-799C-1F46E5744A6E}"/>
                </a:ext>
              </a:extLst>
            </p:cNvPr>
            <p:cNvSpPr/>
            <p:nvPr/>
          </p:nvSpPr>
          <p:spPr>
            <a:xfrm>
              <a:off x="2098140" y="2661183"/>
              <a:ext cx="88231" cy="88231"/>
            </a:xfrm>
            <a:custGeom>
              <a:avLst/>
              <a:gdLst>
                <a:gd name="connsiteX0" fmla="*/ 31242 w 60483"/>
                <a:gd name="connsiteY0" fmla="*/ 0 h 60483"/>
                <a:gd name="connsiteX1" fmla="*/ 60484 w 60483"/>
                <a:gd name="connsiteY1" fmla="*/ 30861 h 60483"/>
                <a:gd name="connsiteX2" fmla="*/ 29623 w 60483"/>
                <a:gd name="connsiteY2" fmla="*/ 60484 h 60483"/>
                <a:gd name="connsiteX3" fmla="*/ 0 w 60483"/>
                <a:gd name="connsiteY3" fmla="*/ 31147 h 60483"/>
                <a:gd name="connsiteX4" fmla="*/ 31242 w 60483"/>
                <a:gd name="connsiteY4" fmla="*/ 0 h 6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 h="60483">
                  <a:moveTo>
                    <a:pt x="31242" y="0"/>
                  </a:moveTo>
                  <a:lnTo>
                    <a:pt x="60484" y="30861"/>
                  </a:lnTo>
                  <a:lnTo>
                    <a:pt x="29623" y="60484"/>
                  </a:lnTo>
                  <a:lnTo>
                    <a:pt x="0" y="31147"/>
                  </a:lnTo>
                  <a:lnTo>
                    <a:pt x="31242" y="0"/>
                  </a:lnTo>
                  <a:close/>
                </a:path>
              </a:pathLst>
            </a:custGeom>
            <a:solidFill>
              <a:srgbClr val="000000"/>
            </a:solidFill>
            <a:ln w="9525" cap="flat">
              <a:noFill/>
              <a:prstDash val="solid"/>
              <a:miter/>
            </a:ln>
          </p:spPr>
          <p:txBody>
            <a:bodyPr rtlCol="0" anchor="ctr"/>
            <a:lstStyle/>
            <a:p>
              <a:endParaRPr lang="fi-FI"/>
            </a:p>
          </p:txBody>
        </p:sp>
        <p:sp>
          <p:nvSpPr>
            <p:cNvPr id="43" name="Freeform: Shape 42">
              <a:extLst>
                <a:ext uri="{FF2B5EF4-FFF2-40B4-BE49-F238E27FC236}">
                  <a16:creationId xmlns:a16="http://schemas.microsoft.com/office/drawing/2014/main" id="{80BFFF64-D5DF-54ED-4FAE-8AEEC45F887B}"/>
                </a:ext>
              </a:extLst>
            </p:cNvPr>
            <p:cNvSpPr/>
            <p:nvPr/>
          </p:nvSpPr>
          <p:spPr>
            <a:xfrm>
              <a:off x="2043672" y="2520568"/>
              <a:ext cx="80311" cy="80728"/>
            </a:xfrm>
            <a:custGeom>
              <a:avLst/>
              <a:gdLst>
                <a:gd name="connsiteX0" fmla="*/ 27527 w 55054"/>
                <a:gd name="connsiteY0" fmla="*/ 0 h 55340"/>
                <a:gd name="connsiteX1" fmla="*/ 55054 w 55054"/>
                <a:gd name="connsiteY1" fmla="*/ 27908 h 55340"/>
                <a:gd name="connsiteX2" fmla="*/ 27527 w 55054"/>
                <a:gd name="connsiteY2" fmla="*/ 55340 h 55340"/>
                <a:gd name="connsiteX3" fmla="*/ 0 w 55054"/>
                <a:gd name="connsiteY3" fmla="*/ 27908 h 55340"/>
                <a:gd name="connsiteX4" fmla="*/ 27527 w 55054"/>
                <a:gd name="connsiteY4" fmla="*/ 0 h 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4" h="55340">
                  <a:moveTo>
                    <a:pt x="27527" y="0"/>
                  </a:moveTo>
                  <a:lnTo>
                    <a:pt x="55054" y="27908"/>
                  </a:lnTo>
                  <a:lnTo>
                    <a:pt x="27527" y="55340"/>
                  </a:lnTo>
                  <a:lnTo>
                    <a:pt x="0" y="27908"/>
                  </a:lnTo>
                  <a:lnTo>
                    <a:pt x="27527" y="0"/>
                  </a:lnTo>
                  <a:close/>
                </a:path>
              </a:pathLst>
            </a:custGeom>
            <a:solidFill>
              <a:srgbClr val="000000"/>
            </a:solidFill>
            <a:ln w="9525" cap="flat">
              <a:noFill/>
              <a:prstDash val="solid"/>
              <a:miter/>
            </a:ln>
          </p:spPr>
          <p:txBody>
            <a:bodyPr rtlCol="0" anchor="ctr"/>
            <a:lstStyle/>
            <a:p>
              <a:endParaRPr lang="fi-FI"/>
            </a:p>
          </p:txBody>
        </p:sp>
        <p:sp>
          <p:nvSpPr>
            <p:cNvPr id="44" name="Freeform: Shape 43">
              <a:extLst>
                <a:ext uri="{FF2B5EF4-FFF2-40B4-BE49-F238E27FC236}">
                  <a16:creationId xmlns:a16="http://schemas.microsoft.com/office/drawing/2014/main" id="{55171907-E376-D377-BFF3-49FB2AB1175E}"/>
                </a:ext>
              </a:extLst>
            </p:cNvPr>
            <p:cNvSpPr/>
            <p:nvPr/>
          </p:nvSpPr>
          <p:spPr>
            <a:xfrm>
              <a:off x="2113701" y="2570158"/>
              <a:ext cx="83229" cy="80464"/>
            </a:xfrm>
            <a:custGeom>
              <a:avLst/>
              <a:gdLst>
                <a:gd name="connsiteX0" fmla="*/ 27908 w 57054"/>
                <a:gd name="connsiteY0" fmla="*/ 10 h 55159"/>
                <a:gd name="connsiteX1" fmla="*/ 57055 w 57054"/>
                <a:gd name="connsiteY1" fmla="*/ 27537 h 55159"/>
                <a:gd name="connsiteX2" fmla="*/ 27622 w 57054"/>
                <a:gd name="connsiteY2" fmla="*/ 55160 h 55159"/>
                <a:gd name="connsiteX3" fmla="*/ 0 w 57054"/>
                <a:gd name="connsiteY3" fmla="*/ 27537 h 55159"/>
                <a:gd name="connsiteX4" fmla="*/ 27908 w 57054"/>
                <a:gd name="connsiteY4" fmla="*/ 10 h 5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4" h="55159">
                  <a:moveTo>
                    <a:pt x="27908" y="10"/>
                  </a:moveTo>
                  <a:cubicBezTo>
                    <a:pt x="31242" y="-562"/>
                    <a:pt x="52388" y="24013"/>
                    <a:pt x="57055" y="27537"/>
                  </a:cubicBezTo>
                  <a:lnTo>
                    <a:pt x="27622" y="55160"/>
                  </a:lnTo>
                  <a:lnTo>
                    <a:pt x="0" y="27537"/>
                  </a:lnTo>
                  <a:lnTo>
                    <a:pt x="27908" y="10"/>
                  </a:lnTo>
                  <a:close/>
                </a:path>
              </a:pathLst>
            </a:custGeom>
            <a:solidFill>
              <a:srgbClr val="000000"/>
            </a:solidFill>
            <a:ln w="9525" cap="flat">
              <a:noFill/>
              <a:prstDash val="solid"/>
              <a:miter/>
            </a:ln>
          </p:spPr>
          <p:txBody>
            <a:bodyPr rtlCol="0" anchor="ctr"/>
            <a:lstStyle/>
            <a:p>
              <a:endParaRPr lang="fi-FI"/>
            </a:p>
          </p:txBody>
        </p:sp>
        <p:sp>
          <p:nvSpPr>
            <p:cNvPr id="49" name="Freeform: Shape 48">
              <a:extLst>
                <a:ext uri="{FF2B5EF4-FFF2-40B4-BE49-F238E27FC236}">
                  <a16:creationId xmlns:a16="http://schemas.microsoft.com/office/drawing/2014/main" id="{78C2AF70-B635-1B03-5D7B-4005E4FC6B44}"/>
                </a:ext>
              </a:extLst>
            </p:cNvPr>
            <p:cNvSpPr/>
            <p:nvPr/>
          </p:nvSpPr>
          <p:spPr>
            <a:xfrm>
              <a:off x="2053954" y="2445119"/>
              <a:ext cx="59747" cy="57246"/>
            </a:xfrm>
            <a:custGeom>
              <a:avLst/>
              <a:gdLst>
                <a:gd name="connsiteX0" fmla="*/ 20479 w 40957"/>
                <a:gd name="connsiteY0" fmla="*/ 0 h 39243"/>
                <a:gd name="connsiteX1" fmla="*/ 40957 w 40957"/>
                <a:gd name="connsiteY1" fmla="*/ 20479 h 39243"/>
                <a:gd name="connsiteX2" fmla="*/ 20479 w 40957"/>
                <a:gd name="connsiteY2" fmla="*/ 39243 h 39243"/>
                <a:gd name="connsiteX3" fmla="*/ 0 w 40957"/>
                <a:gd name="connsiteY3" fmla="*/ 20479 h 39243"/>
                <a:gd name="connsiteX4" fmla="*/ 20479 w 40957"/>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39243">
                  <a:moveTo>
                    <a:pt x="20479" y="0"/>
                  </a:moveTo>
                  <a:lnTo>
                    <a:pt x="40957" y="20479"/>
                  </a:lnTo>
                  <a:lnTo>
                    <a:pt x="20479" y="39243"/>
                  </a:lnTo>
                  <a:lnTo>
                    <a:pt x="0" y="20479"/>
                  </a:lnTo>
                  <a:lnTo>
                    <a:pt x="20479" y="0"/>
                  </a:lnTo>
                  <a:close/>
                </a:path>
              </a:pathLst>
            </a:custGeom>
            <a:solidFill>
              <a:srgbClr val="000000"/>
            </a:solidFill>
            <a:ln w="9525" cap="flat">
              <a:noFill/>
              <a:prstDash val="solid"/>
              <a:miter/>
            </a:ln>
          </p:spPr>
          <p:txBody>
            <a:bodyPr rtlCol="0" anchor="ctr"/>
            <a:lstStyle/>
            <a:p>
              <a:endParaRPr lang="fi-FI"/>
            </a:p>
          </p:txBody>
        </p:sp>
        <p:sp>
          <p:nvSpPr>
            <p:cNvPr id="50" name="Freeform: Shape 49">
              <a:extLst>
                <a:ext uri="{FF2B5EF4-FFF2-40B4-BE49-F238E27FC236}">
                  <a16:creationId xmlns:a16="http://schemas.microsoft.com/office/drawing/2014/main" id="{9E34A7FE-9E8D-2306-30E1-C5664267DDD6}"/>
                </a:ext>
              </a:extLst>
            </p:cNvPr>
            <p:cNvSpPr/>
            <p:nvPr/>
          </p:nvSpPr>
          <p:spPr>
            <a:xfrm>
              <a:off x="2202211" y="2590875"/>
              <a:ext cx="57385" cy="59747"/>
            </a:xfrm>
            <a:custGeom>
              <a:avLst/>
              <a:gdLst>
                <a:gd name="connsiteX0" fmla="*/ 20479 w 39338"/>
                <a:gd name="connsiteY0" fmla="*/ 0 h 40957"/>
                <a:gd name="connsiteX1" fmla="*/ 39338 w 39338"/>
                <a:gd name="connsiteY1" fmla="*/ 20479 h 40957"/>
                <a:gd name="connsiteX2" fmla="*/ 20479 w 39338"/>
                <a:gd name="connsiteY2" fmla="*/ 40957 h 40957"/>
                <a:gd name="connsiteX3" fmla="*/ 0 w 39338"/>
                <a:gd name="connsiteY3" fmla="*/ 20479 h 40957"/>
                <a:gd name="connsiteX4" fmla="*/ 20479 w 39338"/>
                <a:gd name="connsiteY4" fmla="*/ 0 h 4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8" h="40957">
                  <a:moveTo>
                    <a:pt x="20479" y="0"/>
                  </a:moveTo>
                  <a:lnTo>
                    <a:pt x="39338" y="20479"/>
                  </a:lnTo>
                  <a:lnTo>
                    <a:pt x="20479" y="40957"/>
                  </a:lnTo>
                  <a:lnTo>
                    <a:pt x="0" y="20479"/>
                  </a:lnTo>
                  <a:lnTo>
                    <a:pt x="20479" y="0"/>
                  </a:lnTo>
                  <a:close/>
                </a:path>
              </a:pathLst>
            </a:custGeom>
            <a:solidFill>
              <a:srgbClr val="000000"/>
            </a:solidFill>
            <a:ln w="9525" cap="flat">
              <a:noFill/>
              <a:prstDash val="solid"/>
              <a:miter/>
            </a:ln>
          </p:spPr>
          <p:txBody>
            <a:bodyPr rtlCol="0" anchor="ctr"/>
            <a:lstStyle/>
            <a:p>
              <a:endParaRPr lang="fi-FI"/>
            </a:p>
          </p:txBody>
        </p:sp>
        <p:sp>
          <p:nvSpPr>
            <p:cNvPr id="51" name="Freeform: Shape 50">
              <a:extLst>
                <a:ext uri="{FF2B5EF4-FFF2-40B4-BE49-F238E27FC236}">
                  <a16:creationId xmlns:a16="http://schemas.microsoft.com/office/drawing/2014/main" id="{BAD9D8A0-C960-B948-A572-9EDE244712BC}"/>
                </a:ext>
              </a:extLst>
            </p:cNvPr>
            <p:cNvSpPr/>
            <p:nvPr/>
          </p:nvSpPr>
          <p:spPr>
            <a:xfrm>
              <a:off x="2181624" y="2533629"/>
              <a:ext cx="54352" cy="54466"/>
            </a:xfrm>
            <a:custGeom>
              <a:avLst/>
              <a:gdLst>
                <a:gd name="connsiteX0" fmla="*/ 17066 w 37259"/>
                <a:gd name="connsiteY0" fmla="*/ 95 h 37337"/>
                <a:gd name="connsiteX1" fmla="*/ 37259 w 37259"/>
                <a:gd name="connsiteY1" fmla="*/ 18669 h 37337"/>
                <a:gd name="connsiteX2" fmla="*/ 18590 w 37259"/>
                <a:gd name="connsiteY2" fmla="*/ 37338 h 37337"/>
                <a:gd name="connsiteX3" fmla="*/ 16 w 37259"/>
                <a:gd name="connsiteY3" fmla="*/ 18383 h 37337"/>
                <a:gd name="connsiteX4" fmla="*/ 17066 w 37259"/>
                <a:gd name="connsiteY4" fmla="*/ 0 h 37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9" h="37337">
                  <a:moveTo>
                    <a:pt x="17066" y="95"/>
                  </a:moveTo>
                  <a:lnTo>
                    <a:pt x="37259" y="18669"/>
                  </a:lnTo>
                  <a:lnTo>
                    <a:pt x="18590" y="37338"/>
                  </a:lnTo>
                  <a:lnTo>
                    <a:pt x="16" y="18383"/>
                  </a:lnTo>
                  <a:cubicBezTo>
                    <a:pt x="-555" y="15335"/>
                    <a:pt x="14113" y="3143"/>
                    <a:pt x="17066" y="0"/>
                  </a:cubicBezTo>
                  <a:close/>
                </a:path>
              </a:pathLst>
            </a:custGeom>
            <a:solidFill>
              <a:srgbClr val="000000"/>
            </a:solidFill>
            <a:ln w="9525" cap="flat">
              <a:noFill/>
              <a:prstDash val="solid"/>
              <a:miter/>
            </a:ln>
          </p:spPr>
          <p:txBody>
            <a:bodyPr rtlCol="0" anchor="ctr"/>
            <a:lstStyle/>
            <a:p>
              <a:endParaRPr lang="fi-FI"/>
            </a:p>
          </p:txBody>
        </p:sp>
        <p:sp>
          <p:nvSpPr>
            <p:cNvPr id="53" name="Freeform: Shape 52">
              <a:extLst>
                <a:ext uri="{FF2B5EF4-FFF2-40B4-BE49-F238E27FC236}">
                  <a16:creationId xmlns:a16="http://schemas.microsoft.com/office/drawing/2014/main" id="{CFB6F125-01F8-C0DB-4A5A-960F01C10B79}"/>
                </a:ext>
              </a:extLst>
            </p:cNvPr>
            <p:cNvSpPr/>
            <p:nvPr/>
          </p:nvSpPr>
          <p:spPr>
            <a:xfrm>
              <a:off x="2069654" y="2624770"/>
              <a:ext cx="54336" cy="54476"/>
            </a:xfrm>
            <a:custGeom>
              <a:avLst/>
              <a:gdLst>
                <a:gd name="connsiteX0" fmla="*/ 18859 w 37248"/>
                <a:gd name="connsiteY0" fmla="*/ 7 h 37344"/>
                <a:gd name="connsiteX1" fmla="*/ 37242 w 37248"/>
                <a:gd name="connsiteY1" fmla="*/ 18390 h 37344"/>
                <a:gd name="connsiteX2" fmla="*/ 18669 w 37248"/>
                <a:gd name="connsiteY2" fmla="*/ 37344 h 37344"/>
                <a:gd name="connsiteX3" fmla="*/ 0 w 37248"/>
                <a:gd name="connsiteY3" fmla="*/ 18675 h 37344"/>
                <a:gd name="connsiteX4" fmla="*/ 18955 w 37248"/>
                <a:gd name="connsiteY4" fmla="*/ 102 h 3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8" h="37344">
                  <a:moveTo>
                    <a:pt x="18859" y="7"/>
                  </a:moveTo>
                  <a:cubicBezTo>
                    <a:pt x="21050" y="-375"/>
                    <a:pt x="37624" y="16008"/>
                    <a:pt x="37242" y="18390"/>
                  </a:cubicBezTo>
                  <a:lnTo>
                    <a:pt x="18669" y="37344"/>
                  </a:lnTo>
                  <a:lnTo>
                    <a:pt x="0" y="18675"/>
                  </a:lnTo>
                  <a:lnTo>
                    <a:pt x="18955" y="102"/>
                  </a:lnTo>
                  <a:close/>
                </a:path>
              </a:pathLst>
            </a:custGeom>
            <a:solidFill>
              <a:srgbClr val="000000"/>
            </a:solidFill>
            <a:ln w="9525" cap="flat">
              <a:noFill/>
              <a:prstDash val="solid"/>
              <a:miter/>
            </a:ln>
          </p:spPr>
          <p:txBody>
            <a:bodyPr rtlCol="0" anchor="ctr"/>
            <a:lstStyle/>
            <a:p>
              <a:endParaRPr lang="fi-FI"/>
            </a:p>
          </p:txBody>
        </p:sp>
        <p:sp>
          <p:nvSpPr>
            <p:cNvPr id="54" name="Freeform: Shape 53">
              <a:extLst>
                <a:ext uri="{FF2B5EF4-FFF2-40B4-BE49-F238E27FC236}">
                  <a16:creationId xmlns:a16="http://schemas.microsoft.com/office/drawing/2014/main" id="{5C57FA22-4009-007E-22AF-BFF5AB08B8BB}"/>
                </a:ext>
              </a:extLst>
            </p:cNvPr>
            <p:cNvSpPr/>
            <p:nvPr/>
          </p:nvSpPr>
          <p:spPr>
            <a:xfrm rot="18774601">
              <a:off x="2020052" y="2609100"/>
              <a:ext cx="36542" cy="36542"/>
            </a:xfrm>
            <a:custGeom>
              <a:avLst/>
              <a:gdLst>
                <a:gd name="connsiteX0" fmla="*/ 0 w 25050"/>
                <a:gd name="connsiteY0" fmla="*/ 0 h 25050"/>
                <a:gd name="connsiteX1" fmla="*/ 25051 w 25050"/>
                <a:gd name="connsiteY1" fmla="*/ 0 h 25050"/>
                <a:gd name="connsiteX2" fmla="*/ 25051 w 25050"/>
                <a:gd name="connsiteY2" fmla="*/ 25051 h 25050"/>
                <a:gd name="connsiteX3" fmla="*/ 0 w 25050"/>
                <a:gd name="connsiteY3" fmla="*/ 25051 h 25050"/>
              </a:gdLst>
              <a:ahLst/>
              <a:cxnLst>
                <a:cxn ang="0">
                  <a:pos x="connsiteX0" y="connsiteY0"/>
                </a:cxn>
                <a:cxn ang="0">
                  <a:pos x="connsiteX1" y="connsiteY1"/>
                </a:cxn>
                <a:cxn ang="0">
                  <a:pos x="connsiteX2" y="connsiteY2"/>
                </a:cxn>
                <a:cxn ang="0">
                  <a:pos x="connsiteX3" y="connsiteY3"/>
                </a:cxn>
              </a:cxnLst>
              <a:rect l="l" t="t" r="r" b="b"/>
              <a:pathLst>
                <a:path w="25050" h="25050">
                  <a:moveTo>
                    <a:pt x="0" y="0"/>
                  </a:moveTo>
                  <a:lnTo>
                    <a:pt x="25051" y="0"/>
                  </a:lnTo>
                  <a:lnTo>
                    <a:pt x="25051" y="25051"/>
                  </a:lnTo>
                  <a:lnTo>
                    <a:pt x="0" y="25051"/>
                  </a:lnTo>
                  <a:close/>
                </a:path>
              </a:pathLst>
            </a:custGeom>
            <a:solidFill>
              <a:srgbClr val="000000"/>
            </a:solidFill>
            <a:ln w="9525" cap="flat">
              <a:noFill/>
              <a:prstDash val="solid"/>
              <a:miter/>
            </a:ln>
          </p:spPr>
          <p:txBody>
            <a:bodyPr rtlCol="0" anchor="ctr"/>
            <a:lstStyle/>
            <a:p>
              <a:endParaRPr lang="fi-FI"/>
            </a:p>
          </p:txBody>
        </p:sp>
        <p:sp>
          <p:nvSpPr>
            <p:cNvPr id="55" name="Freeform: Shape 54">
              <a:extLst>
                <a:ext uri="{FF2B5EF4-FFF2-40B4-BE49-F238E27FC236}">
                  <a16:creationId xmlns:a16="http://schemas.microsoft.com/office/drawing/2014/main" id="{548281A9-26F1-18DA-198E-A7D90EB61732}"/>
                </a:ext>
              </a:extLst>
            </p:cNvPr>
            <p:cNvSpPr/>
            <p:nvPr/>
          </p:nvSpPr>
          <p:spPr>
            <a:xfrm>
              <a:off x="2121482" y="2502366"/>
              <a:ext cx="49337" cy="49325"/>
            </a:xfrm>
            <a:custGeom>
              <a:avLst/>
              <a:gdLst>
                <a:gd name="connsiteX0" fmla="*/ 17240 w 33821"/>
                <a:gd name="connsiteY0" fmla="*/ 95 h 33813"/>
                <a:gd name="connsiteX1" fmla="*/ 33814 w 33821"/>
                <a:gd name="connsiteY1" fmla="*/ 16669 h 33813"/>
                <a:gd name="connsiteX2" fmla="*/ 16954 w 33821"/>
                <a:gd name="connsiteY2" fmla="*/ 33814 h 33813"/>
                <a:gd name="connsiteX3" fmla="*/ 0 w 33821"/>
                <a:gd name="connsiteY3" fmla="*/ 16859 h 33813"/>
                <a:gd name="connsiteX4" fmla="*/ 17145 w 33821"/>
                <a:gd name="connsiteY4" fmla="*/ 0 h 3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1" h="33813">
                  <a:moveTo>
                    <a:pt x="17240" y="95"/>
                  </a:moveTo>
                  <a:cubicBezTo>
                    <a:pt x="19621" y="-286"/>
                    <a:pt x="34195" y="14478"/>
                    <a:pt x="33814" y="16669"/>
                  </a:cubicBezTo>
                  <a:lnTo>
                    <a:pt x="16954" y="33814"/>
                  </a:lnTo>
                  <a:lnTo>
                    <a:pt x="0" y="16859"/>
                  </a:lnTo>
                  <a:lnTo>
                    <a:pt x="17145" y="0"/>
                  </a:lnTo>
                  <a:close/>
                </a:path>
              </a:pathLst>
            </a:custGeom>
            <a:solidFill>
              <a:srgbClr val="000000"/>
            </a:solidFill>
            <a:ln w="9525" cap="flat">
              <a:noFill/>
              <a:prstDash val="solid"/>
              <a:miter/>
            </a:ln>
          </p:spPr>
          <p:txBody>
            <a:bodyPr rtlCol="0" anchor="ctr"/>
            <a:lstStyle/>
            <a:p>
              <a:endParaRPr lang="fi-FI"/>
            </a:p>
          </p:txBody>
        </p:sp>
        <p:sp>
          <p:nvSpPr>
            <p:cNvPr id="56" name="Freeform: Shape 55">
              <a:extLst>
                <a:ext uri="{FF2B5EF4-FFF2-40B4-BE49-F238E27FC236}">
                  <a16:creationId xmlns:a16="http://schemas.microsoft.com/office/drawing/2014/main" id="{E7179292-E9AD-D8BC-3459-6864D2960824}"/>
                </a:ext>
              </a:extLst>
            </p:cNvPr>
            <p:cNvSpPr/>
            <p:nvPr/>
          </p:nvSpPr>
          <p:spPr>
            <a:xfrm>
              <a:off x="2167070" y="2425102"/>
              <a:ext cx="35207" cy="35776"/>
            </a:xfrm>
            <a:custGeom>
              <a:avLst/>
              <a:gdLst>
                <a:gd name="connsiteX0" fmla="*/ 20089 w 24135"/>
                <a:gd name="connsiteY0" fmla="*/ 3435 h 24525"/>
                <a:gd name="connsiteX1" fmla="*/ 12469 w 24135"/>
                <a:gd name="connsiteY1" fmla="*/ 24485 h 24525"/>
                <a:gd name="connsiteX2" fmla="*/ 20089 w 24135"/>
                <a:gd name="connsiteY2" fmla="*/ 3435 h 24525"/>
              </a:gdLst>
              <a:ahLst/>
              <a:cxnLst>
                <a:cxn ang="0">
                  <a:pos x="connsiteX0" y="connsiteY0"/>
                </a:cxn>
                <a:cxn ang="0">
                  <a:pos x="connsiteX1" y="connsiteY1"/>
                </a:cxn>
                <a:cxn ang="0">
                  <a:pos x="connsiteX2" y="connsiteY2"/>
                </a:cxn>
              </a:cxnLst>
              <a:rect l="l" t="t" r="r" b="b"/>
              <a:pathLst>
                <a:path w="24135" h="24525">
                  <a:moveTo>
                    <a:pt x="20089" y="3435"/>
                  </a:moveTo>
                  <a:cubicBezTo>
                    <a:pt x="27519" y="10388"/>
                    <a:pt x="24566" y="23818"/>
                    <a:pt x="12469" y="24485"/>
                  </a:cubicBezTo>
                  <a:cubicBezTo>
                    <a:pt x="-12010" y="25914"/>
                    <a:pt x="4468" y="-11234"/>
                    <a:pt x="20089" y="3435"/>
                  </a:cubicBezTo>
                  <a:close/>
                </a:path>
              </a:pathLst>
            </a:custGeom>
            <a:solidFill>
              <a:srgbClr val="000000"/>
            </a:solidFill>
            <a:ln w="9525" cap="flat">
              <a:noFill/>
              <a:prstDash val="solid"/>
              <a:miter/>
            </a:ln>
          </p:spPr>
          <p:txBody>
            <a:bodyPr rtlCol="0" anchor="ctr"/>
            <a:lstStyle/>
            <a:p>
              <a:endParaRPr lang="fi-FI"/>
            </a:p>
          </p:txBody>
        </p:sp>
        <p:sp>
          <p:nvSpPr>
            <p:cNvPr id="57" name="Freeform: Shape 56">
              <a:extLst>
                <a:ext uri="{FF2B5EF4-FFF2-40B4-BE49-F238E27FC236}">
                  <a16:creationId xmlns:a16="http://schemas.microsoft.com/office/drawing/2014/main" id="{3BBD61CE-4562-47CB-892B-9C00E345AA1D}"/>
                </a:ext>
              </a:extLst>
            </p:cNvPr>
            <p:cNvSpPr/>
            <p:nvPr/>
          </p:nvSpPr>
          <p:spPr>
            <a:xfrm>
              <a:off x="2097698" y="2411209"/>
              <a:ext cx="34337" cy="34930"/>
            </a:xfrm>
            <a:custGeom>
              <a:avLst/>
              <a:gdLst>
                <a:gd name="connsiteX0" fmla="*/ 2494 w 23538"/>
                <a:gd name="connsiteY0" fmla="*/ 21055 h 23945"/>
                <a:gd name="connsiteX1" fmla="*/ 3922 w 23538"/>
                <a:gd name="connsiteY1" fmla="*/ 2767 h 23945"/>
                <a:gd name="connsiteX2" fmla="*/ 18019 w 23538"/>
                <a:gd name="connsiteY2" fmla="*/ 22293 h 23945"/>
                <a:gd name="connsiteX3" fmla="*/ 2494 w 23538"/>
                <a:gd name="connsiteY3" fmla="*/ 21055 h 23945"/>
              </a:gdLst>
              <a:ahLst/>
              <a:cxnLst>
                <a:cxn ang="0">
                  <a:pos x="connsiteX0" y="connsiteY0"/>
                </a:cxn>
                <a:cxn ang="0">
                  <a:pos x="connsiteX1" y="connsiteY1"/>
                </a:cxn>
                <a:cxn ang="0">
                  <a:pos x="connsiteX2" y="connsiteY2"/>
                </a:cxn>
                <a:cxn ang="0">
                  <a:pos x="connsiteX3" y="connsiteY3"/>
                </a:cxn>
              </a:cxnLst>
              <a:rect l="l" t="t" r="r" b="b"/>
              <a:pathLst>
                <a:path w="23538" h="23945">
                  <a:moveTo>
                    <a:pt x="2494" y="21055"/>
                  </a:moveTo>
                  <a:cubicBezTo>
                    <a:pt x="-1126" y="17435"/>
                    <a:pt x="-935" y="6482"/>
                    <a:pt x="3922" y="2767"/>
                  </a:cubicBezTo>
                  <a:cubicBezTo>
                    <a:pt x="17162" y="-7425"/>
                    <a:pt x="31735" y="13149"/>
                    <a:pt x="18019" y="22293"/>
                  </a:cubicBezTo>
                  <a:cubicBezTo>
                    <a:pt x="14019" y="24960"/>
                    <a:pt x="5732" y="24293"/>
                    <a:pt x="2494" y="21055"/>
                  </a:cubicBezTo>
                  <a:close/>
                </a:path>
              </a:pathLst>
            </a:custGeom>
            <a:solidFill>
              <a:srgbClr val="000000"/>
            </a:solidFill>
            <a:ln w="9525" cap="flat">
              <a:noFill/>
              <a:prstDash val="solid"/>
              <a:miter/>
            </a:ln>
          </p:spPr>
          <p:txBody>
            <a:bodyPr rtlCol="0" anchor="ctr"/>
            <a:lstStyle/>
            <a:p>
              <a:endParaRPr lang="fi-FI"/>
            </a:p>
          </p:txBody>
        </p:sp>
        <p:sp>
          <p:nvSpPr>
            <p:cNvPr id="58" name="Freeform: Shape 57">
              <a:extLst>
                <a:ext uri="{FF2B5EF4-FFF2-40B4-BE49-F238E27FC236}">
                  <a16:creationId xmlns:a16="http://schemas.microsoft.com/office/drawing/2014/main" id="{D761E89F-F907-A198-2174-DFE611648522}"/>
                </a:ext>
              </a:extLst>
            </p:cNvPr>
            <p:cNvSpPr/>
            <p:nvPr/>
          </p:nvSpPr>
          <p:spPr>
            <a:xfrm>
              <a:off x="2009374" y="2504195"/>
              <a:ext cx="34344" cy="34555"/>
            </a:xfrm>
            <a:custGeom>
              <a:avLst/>
              <a:gdLst>
                <a:gd name="connsiteX0" fmla="*/ 6843 w 23543"/>
                <a:gd name="connsiteY0" fmla="*/ 842 h 23688"/>
                <a:gd name="connsiteX1" fmla="*/ 8653 w 23543"/>
                <a:gd name="connsiteY1" fmla="*/ 23321 h 23688"/>
                <a:gd name="connsiteX2" fmla="*/ 6843 w 23543"/>
                <a:gd name="connsiteY2" fmla="*/ 842 h 23688"/>
              </a:gdLst>
              <a:ahLst/>
              <a:cxnLst>
                <a:cxn ang="0">
                  <a:pos x="connsiteX0" y="connsiteY0"/>
                </a:cxn>
                <a:cxn ang="0">
                  <a:pos x="connsiteX1" y="connsiteY1"/>
                </a:cxn>
                <a:cxn ang="0">
                  <a:pos x="connsiteX2" y="connsiteY2"/>
                </a:cxn>
              </a:cxnLst>
              <a:rect l="l" t="t" r="r" b="b"/>
              <a:pathLst>
                <a:path w="23543" h="23688">
                  <a:moveTo>
                    <a:pt x="6843" y="842"/>
                  </a:moveTo>
                  <a:cubicBezTo>
                    <a:pt x="28750" y="-5635"/>
                    <a:pt x="28845" y="27512"/>
                    <a:pt x="8653" y="23321"/>
                  </a:cubicBezTo>
                  <a:cubicBezTo>
                    <a:pt x="-2111" y="21130"/>
                    <a:pt x="-2968" y="3699"/>
                    <a:pt x="6843" y="842"/>
                  </a:cubicBezTo>
                  <a:close/>
                </a:path>
              </a:pathLst>
            </a:custGeom>
            <a:solidFill>
              <a:srgbClr val="000000"/>
            </a:solidFill>
            <a:ln w="9525" cap="flat">
              <a:noFill/>
              <a:prstDash val="solid"/>
              <a:miter/>
            </a:ln>
          </p:spPr>
          <p:txBody>
            <a:bodyPr rtlCol="0" anchor="ctr"/>
            <a:lstStyle/>
            <a:p>
              <a:endParaRPr lang="fi-FI"/>
            </a:p>
          </p:txBody>
        </p:sp>
        <p:sp>
          <p:nvSpPr>
            <p:cNvPr id="59" name="Freeform: Shape 58">
              <a:extLst>
                <a:ext uri="{FF2B5EF4-FFF2-40B4-BE49-F238E27FC236}">
                  <a16:creationId xmlns:a16="http://schemas.microsoft.com/office/drawing/2014/main" id="{966EB086-9C50-31CD-D6A5-1BB6007D5D51}"/>
                </a:ext>
              </a:extLst>
            </p:cNvPr>
            <p:cNvSpPr/>
            <p:nvPr/>
          </p:nvSpPr>
          <p:spPr>
            <a:xfrm>
              <a:off x="2124401" y="2450399"/>
              <a:ext cx="38627" cy="39044"/>
            </a:xfrm>
            <a:custGeom>
              <a:avLst/>
              <a:gdLst>
                <a:gd name="connsiteX0" fmla="*/ 13240 w 26479"/>
                <a:gd name="connsiteY0" fmla="*/ 0 h 26765"/>
                <a:gd name="connsiteX1" fmla="*/ 26479 w 26479"/>
                <a:gd name="connsiteY1" fmla="*/ 14859 h 26765"/>
                <a:gd name="connsiteX2" fmla="*/ 13240 w 26479"/>
                <a:gd name="connsiteY2" fmla="*/ 26765 h 26765"/>
                <a:gd name="connsiteX3" fmla="*/ 0 w 26479"/>
                <a:gd name="connsiteY3" fmla="*/ 14859 h 26765"/>
                <a:gd name="connsiteX4" fmla="*/ 13240 w 26479"/>
                <a:gd name="connsiteY4" fmla="*/ 0 h 2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 h="26765">
                  <a:moveTo>
                    <a:pt x="13240" y="0"/>
                  </a:moveTo>
                  <a:lnTo>
                    <a:pt x="26479" y="14859"/>
                  </a:lnTo>
                  <a:lnTo>
                    <a:pt x="13240" y="26765"/>
                  </a:lnTo>
                  <a:lnTo>
                    <a:pt x="0" y="14859"/>
                  </a:lnTo>
                  <a:lnTo>
                    <a:pt x="13240" y="0"/>
                  </a:lnTo>
                  <a:close/>
                </a:path>
              </a:pathLst>
            </a:custGeom>
            <a:solidFill>
              <a:srgbClr val="000000"/>
            </a:solidFill>
            <a:ln w="9525" cap="flat">
              <a:noFill/>
              <a:prstDash val="solid"/>
              <a:miter/>
            </a:ln>
          </p:spPr>
          <p:txBody>
            <a:bodyPr rtlCol="0" anchor="ctr"/>
            <a:lstStyle/>
            <a:p>
              <a:endParaRPr lang="fi-FI"/>
            </a:p>
          </p:txBody>
        </p:sp>
        <p:sp>
          <p:nvSpPr>
            <p:cNvPr id="60" name="Freeform: Shape 59">
              <a:extLst>
                <a:ext uri="{FF2B5EF4-FFF2-40B4-BE49-F238E27FC236}">
                  <a16:creationId xmlns:a16="http://schemas.microsoft.com/office/drawing/2014/main" id="{46BBFD25-3026-0BA9-8394-8D14668BBC14}"/>
                </a:ext>
              </a:extLst>
            </p:cNvPr>
            <p:cNvSpPr/>
            <p:nvPr/>
          </p:nvSpPr>
          <p:spPr>
            <a:xfrm>
              <a:off x="2168541" y="2640758"/>
              <a:ext cx="38948" cy="38210"/>
            </a:xfrm>
            <a:custGeom>
              <a:avLst/>
              <a:gdLst>
                <a:gd name="connsiteX0" fmla="*/ 6412 w 26699"/>
                <a:gd name="connsiteY0" fmla="*/ 6096 h 26193"/>
                <a:gd name="connsiteX1" fmla="*/ 13365 w 26699"/>
                <a:gd name="connsiteY1" fmla="*/ 0 h 26193"/>
                <a:gd name="connsiteX2" fmla="*/ 26700 w 26699"/>
                <a:gd name="connsiteY2" fmla="*/ 12954 h 26193"/>
                <a:gd name="connsiteX3" fmla="*/ 11841 w 26699"/>
                <a:gd name="connsiteY3" fmla="*/ 26194 h 26193"/>
                <a:gd name="connsiteX4" fmla="*/ 220 w 26699"/>
                <a:gd name="connsiteY4" fmla="*/ 14383 h 26193"/>
                <a:gd name="connsiteX5" fmla="*/ 6507 w 26699"/>
                <a:gd name="connsiteY5" fmla="*/ 6001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9" h="26193">
                  <a:moveTo>
                    <a:pt x="6412" y="6096"/>
                  </a:moveTo>
                  <a:cubicBezTo>
                    <a:pt x="8507" y="4096"/>
                    <a:pt x="9364" y="571"/>
                    <a:pt x="13365" y="0"/>
                  </a:cubicBezTo>
                  <a:lnTo>
                    <a:pt x="26700" y="12954"/>
                  </a:lnTo>
                  <a:lnTo>
                    <a:pt x="11841" y="26194"/>
                  </a:lnTo>
                  <a:lnTo>
                    <a:pt x="220" y="14383"/>
                  </a:lnTo>
                  <a:cubicBezTo>
                    <a:pt x="-1113" y="9144"/>
                    <a:pt x="3935" y="8572"/>
                    <a:pt x="6507" y="6001"/>
                  </a:cubicBezTo>
                  <a:close/>
                </a:path>
              </a:pathLst>
            </a:custGeom>
            <a:solidFill>
              <a:srgbClr val="000000"/>
            </a:solidFill>
            <a:ln w="9525" cap="flat">
              <a:noFill/>
              <a:prstDash val="solid"/>
              <a:miter/>
            </a:ln>
          </p:spPr>
          <p:txBody>
            <a:bodyPr rtlCol="0" anchor="ctr"/>
            <a:lstStyle/>
            <a:p>
              <a:endParaRPr lang="fi-FI"/>
            </a:p>
          </p:txBody>
        </p:sp>
        <p:sp>
          <p:nvSpPr>
            <p:cNvPr id="61" name="Freeform: Shape 60">
              <a:extLst>
                <a:ext uri="{FF2B5EF4-FFF2-40B4-BE49-F238E27FC236}">
                  <a16:creationId xmlns:a16="http://schemas.microsoft.com/office/drawing/2014/main" id="{242B0230-5F9D-8547-1E01-1BDC90A35441}"/>
                </a:ext>
              </a:extLst>
            </p:cNvPr>
            <p:cNvSpPr/>
            <p:nvPr/>
          </p:nvSpPr>
          <p:spPr>
            <a:xfrm>
              <a:off x="2176366" y="2484163"/>
              <a:ext cx="38765" cy="38765"/>
            </a:xfrm>
            <a:custGeom>
              <a:avLst/>
              <a:gdLst>
                <a:gd name="connsiteX0" fmla="*/ 13240 w 26574"/>
                <a:gd name="connsiteY0" fmla="*/ 0 h 26574"/>
                <a:gd name="connsiteX1" fmla="*/ 26575 w 26574"/>
                <a:gd name="connsiteY1" fmla="*/ 13335 h 26574"/>
                <a:gd name="connsiteX2" fmla="*/ 11716 w 26574"/>
                <a:gd name="connsiteY2" fmla="*/ 26575 h 26574"/>
                <a:gd name="connsiteX3" fmla="*/ 0 w 26574"/>
                <a:gd name="connsiteY3" fmla="*/ 13621 h 26574"/>
                <a:gd name="connsiteX4" fmla="*/ 13240 w 26574"/>
                <a:gd name="connsiteY4" fmla="*/ 0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26574">
                  <a:moveTo>
                    <a:pt x="13240" y="0"/>
                  </a:moveTo>
                  <a:lnTo>
                    <a:pt x="26575" y="13335"/>
                  </a:lnTo>
                  <a:lnTo>
                    <a:pt x="11716" y="26575"/>
                  </a:lnTo>
                  <a:lnTo>
                    <a:pt x="0" y="13621"/>
                  </a:lnTo>
                  <a:lnTo>
                    <a:pt x="13240" y="0"/>
                  </a:lnTo>
                  <a:close/>
                </a:path>
              </a:pathLst>
            </a:custGeom>
            <a:solidFill>
              <a:srgbClr val="000000"/>
            </a:solidFill>
            <a:ln w="9525" cap="flat">
              <a:noFill/>
              <a:prstDash val="solid"/>
              <a:miter/>
            </a:ln>
          </p:spPr>
          <p:txBody>
            <a:bodyPr rtlCol="0" anchor="ctr"/>
            <a:lstStyle/>
            <a:p>
              <a:endParaRPr lang="fi-FI"/>
            </a:p>
          </p:txBody>
        </p:sp>
      </p:grpSp>
      <p:grpSp>
        <p:nvGrpSpPr>
          <p:cNvPr id="62" name="Graphic 5">
            <a:extLst>
              <a:ext uri="{FF2B5EF4-FFF2-40B4-BE49-F238E27FC236}">
                <a16:creationId xmlns:a16="http://schemas.microsoft.com/office/drawing/2014/main" id="{463F06B9-67B3-BF5A-1E3A-E721EAA2E437}"/>
              </a:ext>
            </a:extLst>
          </p:cNvPr>
          <p:cNvGrpSpPr/>
          <p:nvPr/>
        </p:nvGrpSpPr>
        <p:grpSpPr>
          <a:xfrm>
            <a:off x="5633142" y="2285747"/>
            <a:ext cx="787833" cy="787833"/>
            <a:chOff x="2543228" y="2969156"/>
            <a:chExt cx="540067" cy="540067"/>
          </a:xfrm>
        </p:grpSpPr>
        <p:sp>
          <p:nvSpPr>
            <p:cNvPr id="63" name="Freeform: Shape 62">
              <a:extLst>
                <a:ext uri="{FF2B5EF4-FFF2-40B4-BE49-F238E27FC236}">
                  <a16:creationId xmlns:a16="http://schemas.microsoft.com/office/drawing/2014/main" id="{0260D7C7-D630-2A19-8876-49AC550846BD}"/>
                </a:ext>
              </a:extLst>
            </p:cNvPr>
            <p:cNvSpPr/>
            <p:nvPr/>
          </p:nvSpPr>
          <p:spPr>
            <a:xfrm>
              <a:off x="2543228" y="2969156"/>
              <a:ext cx="540067" cy="540067"/>
            </a:xfrm>
            <a:custGeom>
              <a:avLst/>
              <a:gdLst>
                <a:gd name="connsiteX0" fmla="*/ 540068 w 540067"/>
                <a:gd name="connsiteY0" fmla="*/ 270034 h 540067"/>
                <a:gd name="connsiteX1" fmla="*/ 270034 w 540067"/>
                <a:gd name="connsiteY1" fmla="*/ 540067 h 540067"/>
                <a:gd name="connsiteX2" fmla="*/ 0 w 540067"/>
                <a:gd name="connsiteY2" fmla="*/ 270034 h 540067"/>
                <a:gd name="connsiteX3" fmla="*/ 270034 w 540067"/>
                <a:gd name="connsiteY3" fmla="*/ 0 h 540067"/>
                <a:gd name="connsiteX4" fmla="*/ 540068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8" y="270034"/>
                  </a:moveTo>
                  <a:cubicBezTo>
                    <a:pt x="540068" y="419169"/>
                    <a:pt x="419169" y="540067"/>
                    <a:pt x="270034" y="540067"/>
                  </a:cubicBezTo>
                  <a:cubicBezTo>
                    <a:pt x="120898" y="540067"/>
                    <a:pt x="0" y="419169"/>
                    <a:pt x="0" y="270034"/>
                  </a:cubicBezTo>
                  <a:cubicBezTo>
                    <a:pt x="0" y="120898"/>
                    <a:pt x="120898" y="0"/>
                    <a:pt x="270034" y="0"/>
                  </a:cubicBezTo>
                  <a:cubicBezTo>
                    <a:pt x="419169" y="0"/>
                    <a:pt x="540068" y="120898"/>
                    <a:pt x="540068" y="270034"/>
                  </a:cubicBezTo>
                  <a:close/>
                </a:path>
              </a:pathLst>
            </a:custGeom>
            <a:solidFill>
              <a:srgbClr val="E7E2D8"/>
            </a:solidFill>
            <a:ln w="38100" cap="flat">
              <a:solidFill>
                <a:srgbClr val="000000"/>
              </a:solidFill>
              <a:prstDash val="solid"/>
              <a:miter/>
            </a:ln>
          </p:spPr>
          <p:txBody>
            <a:bodyPr rtlCol="0" anchor="ctr"/>
            <a:lstStyle/>
            <a:p>
              <a:endParaRPr lang="fi-FI"/>
            </a:p>
          </p:txBody>
        </p:sp>
        <p:grpSp>
          <p:nvGrpSpPr>
            <p:cNvPr id="64" name="Graphic 5">
              <a:extLst>
                <a:ext uri="{FF2B5EF4-FFF2-40B4-BE49-F238E27FC236}">
                  <a16:creationId xmlns:a16="http://schemas.microsoft.com/office/drawing/2014/main" id="{64F799E4-F824-D781-F058-14828D9503A9}"/>
                </a:ext>
              </a:extLst>
            </p:cNvPr>
            <p:cNvGrpSpPr/>
            <p:nvPr/>
          </p:nvGrpSpPr>
          <p:grpSpPr>
            <a:xfrm>
              <a:off x="2666957" y="3085525"/>
              <a:ext cx="292512" cy="307016"/>
              <a:chOff x="2666957" y="3085525"/>
              <a:chExt cx="292512" cy="307016"/>
            </a:xfrm>
            <a:solidFill>
              <a:srgbClr val="000000"/>
            </a:solidFill>
          </p:grpSpPr>
          <p:sp>
            <p:nvSpPr>
              <p:cNvPr id="65" name="Freeform: Shape 64">
                <a:extLst>
                  <a:ext uri="{FF2B5EF4-FFF2-40B4-BE49-F238E27FC236}">
                    <a16:creationId xmlns:a16="http://schemas.microsoft.com/office/drawing/2014/main" id="{4FCA9522-4507-140A-FACC-40945C8EDBA4}"/>
                  </a:ext>
                </a:extLst>
              </p:cNvPr>
              <p:cNvSpPr/>
              <p:nvPr/>
            </p:nvSpPr>
            <p:spPr>
              <a:xfrm>
                <a:off x="2666957" y="3085525"/>
                <a:ext cx="225989" cy="307016"/>
              </a:xfrm>
              <a:custGeom>
                <a:avLst/>
                <a:gdLst>
                  <a:gd name="connsiteX0" fmla="*/ 172117 w 225989"/>
                  <a:gd name="connsiteY0" fmla="*/ 41841 h 307016"/>
                  <a:gd name="connsiteX1" fmla="*/ 224028 w 225989"/>
                  <a:gd name="connsiteY1" fmla="*/ 64987 h 307016"/>
                  <a:gd name="connsiteX2" fmla="*/ 225742 w 225989"/>
                  <a:gd name="connsiteY2" fmla="*/ 275870 h 307016"/>
                  <a:gd name="connsiteX3" fmla="*/ 197739 w 225989"/>
                  <a:gd name="connsiteY3" fmla="*/ 307017 h 307016"/>
                  <a:gd name="connsiteX4" fmla="*/ 28956 w 225989"/>
                  <a:gd name="connsiteY4" fmla="*/ 307017 h 307016"/>
                  <a:gd name="connsiteX5" fmla="*/ 0 w 225989"/>
                  <a:gd name="connsiteY5" fmla="*/ 276918 h 307016"/>
                  <a:gd name="connsiteX6" fmla="*/ 0 w 225989"/>
                  <a:gd name="connsiteY6" fmla="*/ 74226 h 307016"/>
                  <a:gd name="connsiteX7" fmla="*/ 53531 w 225989"/>
                  <a:gd name="connsiteY7" fmla="*/ 41841 h 307016"/>
                  <a:gd name="connsiteX8" fmla="*/ 65246 w 225989"/>
                  <a:gd name="connsiteY8" fmla="*/ 27744 h 307016"/>
                  <a:gd name="connsiteX9" fmla="*/ 78867 w 225989"/>
                  <a:gd name="connsiteY9" fmla="*/ 27077 h 307016"/>
                  <a:gd name="connsiteX10" fmla="*/ 84582 w 225989"/>
                  <a:gd name="connsiteY10" fmla="*/ 16314 h 307016"/>
                  <a:gd name="connsiteX11" fmla="*/ 138494 w 225989"/>
                  <a:gd name="connsiteY11" fmla="*/ 12313 h 307016"/>
                  <a:gd name="connsiteX12" fmla="*/ 146209 w 225989"/>
                  <a:gd name="connsiteY12" fmla="*/ 26506 h 307016"/>
                  <a:gd name="connsiteX13" fmla="*/ 160496 w 225989"/>
                  <a:gd name="connsiteY13" fmla="*/ 27553 h 307016"/>
                  <a:gd name="connsiteX14" fmla="*/ 172212 w 225989"/>
                  <a:gd name="connsiteY14" fmla="*/ 41650 h 307016"/>
                  <a:gd name="connsiteX15" fmla="*/ 63627 w 225989"/>
                  <a:gd name="connsiteY15" fmla="*/ 40317 h 307016"/>
                  <a:gd name="connsiteX16" fmla="*/ 63627 w 225989"/>
                  <a:gd name="connsiteY16" fmla="*/ 70416 h 307016"/>
                  <a:gd name="connsiteX17" fmla="*/ 162211 w 225989"/>
                  <a:gd name="connsiteY17" fmla="*/ 70416 h 307016"/>
                  <a:gd name="connsiteX18" fmla="*/ 162211 w 225989"/>
                  <a:gd name="connsiteY18" fmla="*/ 40317 h 307016"/>
                  <a:gd name="connsiteX19" fmla="*/ 145256 w 225989"/>
                  <a:gd name="connsiteY19" fmla="*/ 36412 h 307016"/>
                  <a:gd name="connsiteX20" fmla="*/ 133541 w 225989"/>
                  <a:gd name="connsiteY20" fmla="*/ 21838 h 307016"/>
                  <a:gd name="connsiteX21" fmla="*/ 92774 w 225989"/>
                  <a:gd name="connsiteY21" fmla="*/ 21172 h 307016"/>
                  <a:gd name="connsiteX22" fmla="*/ 81439 w 225989"/>
                  <a:gd name="connsiteY22" fmla="*/ 36126 h 307016"/>
                  <a:gd name="connsiteX23" fmla="*/ 63627 w 225989"/>
                  <a:gd name="connsiteY23" fmla="*/ 40222 h 307016"/>
                  <a:gd name="connsiteX24" fmla="*/ 53721 w 225989"/>
                  <a:gd name="connsiteY24" fmla="*/ 51842 h 307016"/>
                  <a:gd name="connsiteX25" fmla="*/ 29051 w 225989"/>
                  <a:gd name="connsiteY25" fmla="*/ 51842 h 307016"/>
                  <a:gd name="connsiteX26" fmla="*/ 9906 w 225989"/>
                  <a:gd name="connsiteY26" fmla="*/ 72130 h 307016"/>
                  <a:gd name="connsiteX27" fmla="*/ 9906 w 225989"/>
                  <a:gd name="connsiteY27" fmla="*/ 277013 h 307016"/>
                  <a:gd name="connsiteX28" fmla="*/ 34481 w 225989"/>
                  <a:gd name="connsiteY28" fmla="*/ 298349 h 307016"/>
                  <a:gd name="connsiteX29" fmla="*/ 193358 w 225989"/>
                  <a:gd name="connsiteY29" fmla="*/ 298349 h 307016"/>
                  <a:gd name="connsiteX30" fmla="*/ 215837 w 225989"/>
                  <a:gd name="connsiteY30" fmla="*/ 277013 h 307016"/>
                  <a:gd name="connsiteX31" fmla="*/ 215837 w 225989"/>
                  <a:gd name="connsiteY31" fmla="*/ 72130 h 307016"/>
                  <a:gd name="connsiteX32" fmla="*/ 197739 w 225989"/>
                  <a:gd name="connsiteY32" fmla="*/ 51842 h 307016"/>
                  <a:gd name="connsiteX33" fmla="*/ 172022 w 225989"/>
                  <a:gd name="connsiteY33" fmla="*/ 51842 h 307016"/>
                  <a:gd name="connsiteX34" fmla="*/ 172022 w 225989"/>
                  <a:gd name="connsiteY34" fmla="*/ 70511 h 307016"/>
                  <a:gd name="connsiteX35" fmla="*/ 197263 w 225989"/>
                  <a:gd name="connsiteY35" fmla="*/ 88609 h 307016"/>
                  <a:gd name="connsiteX36" fmla="*/ 197263 w 225989"/>
                  <a:gd name="connsiteY36" fmla="*/ 261678 h 307016"/>
                  <a:gd name="connsiteX37" fmla="*/ 180308 w 225989"/>
                  <a:gd name="connsiteY37" fmla="*/ 278728 h 307016"/>
                  <a:gd name="connsiteX38" fmla="*/ 44387 w 225989"/>
                  <a:gd name="connsiteY38" fmla="*/ 278728 h 307016"/>
                  <a:gd name="connsiteX39" fmla="*/ 28480 w 225989"/>
                  <a:gd name="connsiteY39" fmla="*/ 260725 h 307016"/>
                  <a:gd name="connsiteX40" fmla="*/ 28480 w 225989"/>
                  <a:gd name="connsiteY40" fmla="*/ 87656 h 307016"/>
                  <a:gd name="connsiteX41" fmla="*/ 53721 w 225989"/>
                  <a:gd name="connsiteY41" fmla="*/ 70606 h 307016"/>
                  <a:gd name="connsiteX42" fmla="*/ 53721 w 225989"/>
                  <a:gd name="connsiteY42" fmla="*/ 51937 h 307016"/>
                  <a:gd name="connsiteX43" fmla="*/ 44672 w 225989"/>
                  <a:gd name="connsiteY43" fmla="*/ 80512 h 307016"/>
                  <a:gd name="connsiteX44" fmla="*/ 38386 w 225989"/>
                  <a:gd name="connsiteY44" fmla="*/ 89561 h 307016"/>
                  <a:gd name="connsiteX45" fmla="*/ 38386 w 225989"/>
                  <a:gd name="connsiteY45" fmla="*/ 259487 h 307016"/>
                  <a:gd name="connsiteX46" fmla="*/ 48768 w 225989"/>
                  <a:gd name="connsiteY46" fmla="*/ 269869 h 307016"/>
                  <a:gd name="connsiteX47" fmla="*/ 177070 w 225989"/>
                  <a:gd name="connsiteY47" fmla="*/ 269869 h 307016"/>
                  <a:gd name="connsiteX48" fmla="*/ 186976 w 225989"/>
                  <a:gd name="connsiteY48" fmla="*/ 264440 h 307016"/>
                  <a:gd name="connsiteX49" fmla="*/ 187547 w 225989"/>
                  <a:gd name="connsiteY49" fmla="*/ 89561 h 307016"/>
                  <a:gd name="connsiteX50" fmla="*/ 182880 w 225989"/>
                  <a:gd name="connsiteY50" fmla="*/ 81084 h 307016"/>
                  <a:gd name="connsiteX51" fmla="*/ 44768 w 225989"/>
                  <a:gd name="connsiteY51" fmla="*/ 80512 h 30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5989" h="307016">
                    <a:moveTo>
                      <a:pt x="172117" y="41841"/>
                    </a:moveTo>
                    <a:cubicBezTo>
                      <a:pt x="193453" y="40698"/>
                      <a:pt x="215741" y="41841"/>
                      <a:pt x="224028" y="64987"/>
                    </a:cubicBezTo>
                    <a:cubicBezTo>
                      <a:pt x="227933" y="134900"/>
                      <a:pt x="224600" y="205671"/>
                      <a:pt x="225742" y="275870"/>
                    </a:cubicBezTo>
                    <a:cubicBezTo>
                      <a:pt x="224409" y="291777"/>
                      <a:pt x="213741" y="304540"/>
                      <a:pt x="197739" y="307017"/>
                    </a:cubicBezTo>
                    <a:lnTo>
                      <a:pt x="28956" y="307017"/>
                    </a:lnTo>
                    <a:cubicBezTo>
                      <a:pt x="13049" y="305588"/>
                      <a:pt x="1810" y="292253"/>
                      <a:pt x="0" y="276918"/>
                    </a:cubicBezTo>
                    <a:lnTo>
                      <a:pt x="0" y="74226"/>
                    </a:lnTo>
                    <a:cubicBezTo>
                      <a:pt x="2286" y="44698"/>
                      <a:pt x="28670" y="39650"/>
                      <a:pt x="53531" y="41841"/>
                    </a:cubicBezTo>
                    <a:cubicBezTo>
                      <a:pt x="54197" y="35459"/>
                      <a:pt x="58388" y="28792"/>
                      <a:pt x="65246" y="27744"/>
                    </a:cubicBezTo>
                    <a:cubicBezTo>
                      <a:pt x="69342" y="27077"/>
                      <a:pt x="75248" y="28696"/>
                      <a:pt x="78867" y="27077"/>
                    </a:cubicBezTo>
                    <a:cubicBezTo>
                      <a:pt x="81915" y="25744"/>
                      <a:pt x="82772" y="19648"/>
                      <a:pt x="84582" y="16314"/>
                    </a:cubicBezTo>
                    <a:cubicBezTo>
                      <a:pt x="95536" y="-3498"/>
                      <a:pt x="124587" y="-5784"/>
                      <a:pt x="138494" y="12313"/>
                    </a:cubicBezTo>
                    <a:cubicBezTo>
                      <a:pt x="141065" y="15742"/>
                      <a:pt x="144590" y="25363"/>
                      <a:pt x="146209" y="26506"/>
                    </a:cubicBezTo>
                    <a:cubicBezTo>
                      <a:pt x="149257" y="28696"/>
                      <a:pt x="156401" y="26982"/>
                      <a:pt x="160496" y="27553"/>
                    </a:cubicBezTo>
                    <a:cubicBezTo>
                      <a:pt x="167259" y="28601"/>
                      <a:pt x="171450" y="35173"/>
                      <a:pt x="172212" y="41650"/>
                    </a:cubicBezTo>
                    <a:close/>
                    <a:moveTo>
                      <a:pt x="63627" y="40317"/>
                    </a:moveTo>
                    <a:lnTo>
                      <a:pt x="63627" y="70416"/>
                    </a:lnTo>
                    <a:lnTo>
                      <a:pt x="162211" y="70416"/>
                    </a:lnTo>
                    <a:lnTo>
                      <a:pt x="162211" y="40317"/>
                    </a:lnTo>
                    <a:cubicBezTo>
                      <a:pt x="162211" y="35078"/>
                      <a:pt x="148495" y="36888"/>
                      <a:pt x="145256" y="36412"/>
                    </a:cubicBezTo>
                    <a:cubicBezTo>
                      <a:pt x="137255" y="35173"/>
                      <a:pt x="136398" y="27172"/>
                      <a:pt x="133541" y="21838"/>
                    </a:cubicBezTo>
                    <a:cubicBezTo>
                      <a:pt x="124682" y="5646"/>
                      <a:pt x="101537" y="4789"/>
                      <a:pt x="92774" y="21172"/>
                    </a:cubicBezTo>
                    <a:cubicBezTo>
                      <a:pt x="89821" y="26696"/>
                      <a:pt x="89535" y="34411"/>
                      <a:pt x="81439" y="36126"/>
                    </a:cubicBezTo>
                    <a:cubicBezTo>
                      <a:pt x="77343" y="36983"/>
                      <a:pt x="65151" y="34697"/>
                      <a:pt x="63627" y="40222"/>
                    </a:cubicBezTo>
                    <a:close/>
                    <a:moveTo>
                      <a:pt x="53721" y="51842"/>
                    </a:moveTo>
                    <a:lnTo>
                      <a:pt x="29051" y="51842"/>
                    </a:lnTo>
                    <a:cubicBezTo>
                      <a:pt x="21050" y="51842"/>
                      <a:pt x="9906" y="63844"/>
                      <a:pt x="9906" y="72130"/>
                    </a:cubicBezTo>
                    <a:lnTo>
                      <a:pt x="9906" y="277013"/>
                    </a:lnTo>
                    <a:cubicBezTo>
                      <a:pt x="11335" y="290729"/>
                      <a:pt x="21431" y="297397"/>
                      <a:pt x="34481" y="298349"/>
                    </a:cubicBezTo>
                    <a:cubicBezTo>
                      <a:pt x="85725" y="302159"/>
                      <a:pt x="141637" y="295396"/>
                      <a:pt x="193358" y="298349"/>
                    </a:cubicBezTo>
                    <a:cubicBezTo>
                      <a:pt x="205264" y="297206"/>
                      <a:pt x="214884" y="289491"/>
                      <a:pt x="215837" y="277013"/>
                    </a:cubicBezTo>
                    <a:lnTo>
                      <a:pt x="215837" y="72130"/>
                    </a:lnTo>
                    <a:cubicBezTo>
                      <a:pt x="216313" y="64701"/>
                      <a:pt x="204407" y="51842"/>
                      <a:pt x="197739" y="51842"/>
                    </a:cubicBezTo>
                    <a:lnTo>
                      <a:pt x="172022" y="51842"/>
                    </a:lnTo>
                    <a:lnTo>
                      <a:pt x="172022" y="70511"/>
                    </a:lnTo>
                    <a:cubicBezTo>
                      <a:pt x="184690" y="69463"/>
                      <a:pt x="195739" y="75083"/>
                      <a:pt x="197263" y="88609"/>
                    </a:cubicBezTo>
                    <a:lnTo>
                      <a:pt x="197263" y="261678"/>
                    </a:lnTo>
                    <a:cubicBezTo>
                      <a:pt x="196310" y="270727"/>
                      <a:pt x="189357" y="277775"/>
                      <a:pt x="180308" y="278728"/>
                    </a:cubicBezTo>
                    <a:cubicBezTo>
                      <a:pt x="137541" y="282919"/>
                      <a:pt x="87916" y="275489"/>
                      <a:pt x="44387" y="278728"/>
                    </a:cubicBezTo>
                    <a:cubicBezTo>
                      <a:pt x="35528" y="277680"/>
                      <a:pt x="28861" y="269488"/>
                      <a:pt x="28480" y="260725"/>
                    </a:cubicBezTo>
                    <a:lnTo>
                      <a:pt x="28480" y="87656"/>
                    </a:lnTo>
                    <a:cubicBezTo>
                      <a:pt x="30766" y="74797"/>
                      <a:pt x="41434" y="69463"/>
                      <a:pt x="53721" y="70606"/>
                    </a:cubicBezTo>
                    <a:lnTo>
                      <a:pt x="53721" y="51937"/>
                    </a:lnTo>
                    <a:close/>
                    <a:moveTo>
                      <a:pt x="44672" y="80512"/>
                    </a:moveTo>
                    <a:cubicBezTo>
                      <a:pt x="40577" y="81655"/>
                      <a:pt x="38195" y="85275"/>
                      <a:pt x="38386" y="89561"/>
                    </a:cubicBezTo>
                    <a:lnTo>
                      <a:pt x="38386" y="259487"/>
                    </a:lnTo>
                    <a:cubicBezTo>
                      <a:pt x="38576" y="266059"/>
                      <a:pt x="42577" y="269298"/>
                      <a:pt x="48768" y="269869"/>
                    </a:cubicBezTo>
                    <a:cubicBezTo>
                      <a:pt x="89440" y="273584"/>
                      <a:pt x="135731" y="266917"/>
                      <a:pt x="177070" y="269869"/>
                    </a:cubicBezTo>
                    <a:cubicBezTo>
                      <a:pt x="180594" y="269869"/>
                      <a:pt x="185738" y="267964"/>
                      <a:pt x="186976" y="264440"/>
                    </a:cubicBezTo>
                    <a:lnTo>
                      <a:pt x="187547" y="89561"/>
                    </a:lnTo>
                    <a:cubicBezTo>
                      <a:pt x="187738" y="85846"/>
                      <a:pt x="186023" y="82798"/>
                      <a:pt x="182880" y="81084"/>
                    </a:cubicBezTo>
                    <a:lnTo>
                      <a:pt x="44768" y="80512"/>
                    </a:lnTo>
                    <a:close/>
                  </a:path>
                </a:pathLst>
              </a:custGeom>
              <a:solidFill>
                <a:srgbClr val="000000"/>
              </a:solidFill>
              <a:ln w="9525" cap="flat">
                <a:noFill/>
                <a:prstDash val="solid"/>
                <a:miter/>
              </a:ln>
            </p:spPr>
            <p:txBody>
              <a:bodyPr rtlCol="0" anchor="ctr"/>
              <a:lstStyle/>
              <a:p>
                <a:endParaRPr lang="fi-FI"/>
              </a:p>
            </p:txBody>
          </p:sp>
          <p:sp>
            <p:nvSpPr>
              <p:cNvPr id="66" name="Freeform: Shape 65">
                <a:extLst>
                  <a:ext uri="{FF2B5EF4-FFF2-40B4-BE49-F238E27FC236}">
                    <a16:creationId xmlns:a16="http://schemas.microsoft.com/office/drawing/2014/main" id="{520D0C71-C014-1640-7FBD-95B3EE542F36}"/>
                  </a:ext>
                </a:extLst>
              </p:cNvPr>
              <p:cNvSpPr/>
              <p:nvPr/>
            </p:nvSpPr>
            <p:spPr>
              <a:xfrm>
                <a:off x="2904606" y="3146785"/>
                <a:ext cx="54864" cy="229561"/>
              </a:xfrm>
              <a:custGeom>
                <a:avLst/>
                <a:gdLst>
                  <a:gd name="connsiteX0" fmla="*/ 9620 w 54864"/>
                  <a:gd name="connsiteY0" fmla="*/ 679 h 229561"/>
                  <a:gd name="connsiteX1" fmla="*/ 44196 w 54864"/>
                  <a:gd name="connsiteY1" fmla="*/ 679 h 229561"/>
                  <a:gd name="connsiteX2" fmla="*/ 54864 w 54864"/>
                  <a:gd name="connsiteY2" fmla="*/ 14109 h 229561"/>
                  <a:gd name="connsiteX3" fmla="*/ 54864 w 54864"/>
                  <a:gd name="connsiteY3" fmla="*/ 186036 h 229561"/>
                  <a:gd name="connsiteX4" fmla="*/ 31242 w 54864"/>
                  <a:gd name="connsiteY4" fmla="*/ 227184 h 229561"/>
                  <a:gd name="connsiteX5" fmla="*/ 20860 w 54864"/>
                  <a:gd name="connsiteY5" fmla="*/ 223469 h 229561"/>
                  <a:gd name="connsiteX6" fmla="*/ 0 w 54864"/>
                  <a:gd name="connsiteY6" fmla="*/ 186226 h 229561"/>
                  <a:gd name="connsiteX7" fmla="*/ 0 w 54864"/>
                  <a:gd name="connsiteY7" fmla="*/ 12014 h 229561"/>
                  <a:gd name="connsiteX8" fmla="*/ 9525 w 54864"/>
                  <a:gd name="connsiteY8" fmla="*/ 774 h 229561"/>
                  <a:gd name="connsiteX9" fmla="*/ 45053 w 54864"/>
                  <a:gd name="connsiteY9" fmla="*/ 38779 h 229561"/>
                  <a:gd name="connsiteX10" fmla="*/ 45053 w 54864"/>
                  <a:gd name="connsiteY10" fmla="*/ 11919 h 229561"/>
                  <a:gd name="connsiteX11" fmla="*/ 40100 w 54864"/>
                  <a:gd name="connsiteY11" fmla="*/ 9252 h 229561"/>
                  <a:gd name="connsiteX12" fmla="*/ 12478 w 54864"/>
                  <a:gd name="connsiteY12" fmla="*/ 10014 h 229561"/>
                  <a:gd name="connsiteX13" fmla="*/ 8954 w 54864"/>
                  <a:gd name="connsiteY13" fmla="*/ 13062 h 229561"/>
                  <a:gd name="connsiteX14" fmla="*/ 8954 w 54864"/>
                  <a:gd name="connsiteY14" fmla="*/ 38779 h 229561"/>
                  <a:gd name="connsiteX15" fmla="*/ 45149 w 54864"/>
                  <a:gd name="connsiteY15" fmla="*/ 38779 h 229561"/>
                  <a:gd name="connsiteX16" fmla="*/ 22003 w 54864"/>
                  <a:gd name="connsiteY16" fmla="*/ 48590 h 229561"/>
                  <a:gd name="connsiteX17" fmla="*/ 8858 w 54864"/>
                  <a:gd name="connsiteY17" fmla="*/ 48590 h 229561"/>
                  <a:gd name="connsiteX18" fmla="*/ 8858 w 54864"/>
                  <a:gd name="connsiteY18" fmla="*/ 180606 h 229561"/>
                  <a:gd name="connsiteX19" fmla="*/ 22003 w 54864"/>
                  <a:gd name="connsiteY19" fmla="*/ 182226 h 229561"/>
                  <a:gd name="connsiteX20" fmla="*/ 22003 w 54864"/>
                  <a:gd name="connsiteY20" fmla="*/ 48590 h 229561"/>
                  <a:gd name="connsiteX21" fmla="*/ 45053 w 54864"/>
                  <a:gd name="connsiteY21" fmla="*/ 48590 h 229561"/>
                  <a:gd name="connsiteX22" fmla="*/ 31909 w 54864"/>
                  <a:gd name="connsiteY22" fmla="*/ 48590 h 229561"/>
                  <a:gd name="connsiteX23" fmla="*/ 31909 w 54864"/>
                  <a:gd name="connsiteY23" fmla="*/ 182226 h 229561"/>
                  <a:gd name="connsiteX24" fmla="*/ 45053 w 54864"/>
                  <a:gd name="connsiteY24" fmla="*/ 182226 h 229561"/>
                  <a:gd name="connsiteX25" fmla="*/ 45053 w 54864"/>
                  <a:gd name="connsiteY25" fmla="*/ 48590 h 229561"/>
                  <a:gd name="connsiteX26" fmla="*/ 41720 w 54864"/>
                  <a:gd name="connsiteY26" fmla="*/ 190989 h 229561"/>
                  <a:gd name="connsiteX27" fmla="*/ 13240 w 54864"/>
                  <a:gd name="connsiteY27" fmla="*/ 190989 h 229561"/>
                  <a:gd name="connsiteX28" fmla="*/ 26384 w 54864"/>
                  <a:gd name="connsiteY28" fmla="*/ 215087 h 229561"/>
                  <a:gd name="connsiteX29" fmla="*/ 41720 w 54864"/>
                  <a:gd name="connsiteY29" fmla="*/ 190989 h 2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864" h="229561">
                    <a:moveTo>
                      <a:pt x="9620" y="679"/>
                    </a:moveTo>
                    <a:cubicBezTo>
                      <a:pt x="14002" y="-273"/>
                      <a:pt x="39719" y="-178"/>
                      <a:pt x="44196" y="679"/>
                    </a:cubicBezTo>
                    <a:cubicBezTo>
                      <a:pt x="50387" y="1917"/>
                      <a:pt x="54483" y="8109"/>
                      <a:pt x="54864" y="14109"/>
                    </a:cubicBezTo>
                    <a:lnTo>
                      <a:pt x="54864" y="186036"/>
                    </a:lnTo>
                    <a:cubicBezTo>
                      <a:pt x="54293" y="189274"/>
                      <a:pt x="34290" y="223469"/>
                      <a:pt x="31242" y="227184"/>
                    </a:cubicBezTo>
                    <a:cubicBezTo>
                      <a:pt x="26670" y="232803"/>
                      <a:pt x="23527" y="227184"/>
                      <a:pt x="20860" y="223469"/>
                    </a:cubicBezTo>
                    <a:cubicBezTo>
                      <a:pt x="16859" y="217944"/>
                      <a:pt x="667" y="191370"/>
                      <a:pt x="0" y="186226"/>
                    </a:cubicBezTo>
                    <a:lnTo>
                      <a:pt x="0" y="12014"/>
                    </a:lnTo>
                    <a:cubicBezTo>
                      <a:pt x="95" y="7156"/>
                      <a:pt x="5048" y="1822"/>
                      <a:pt x="9525" y="774"/>
                    </a:cubicBezTo>
                    <a:close/>
                    <a:moveTo>
                      <a:pt x="45053" y="38779"/>
                    </a:moveTo>
                    <a:lnTo>
                      <a:pt x="45053" y="11919"/>
                    </a:lnTo>
                    <a:cubicBezTo>
                      <a:pt x="43720" y="10395"/>
                      <a:pt x="42101" y="9537"/>
                      <a:pt x="40100" y="9252"/>
                    </a:cubicBezTo>
                    <a:cubicBezTo>
                      <a:pt x="36005" y="8585"/>
                      <a:pt x="15716" y="8680"/>
                      <a:pt x="12478" y="10014"/>
                    </a:cubicBezTo>
                    <a:cubicBezTo>
                      <a:pt x="11621" y="10395"/>
                      <a:pt x="8954" y="12585"/>
                      <a:pt x="8954" y="13062"/>
                    </a:cubicBezTo>
                    <a:lnTo>
                      <a:pt x="8954" y="38779"/>
                    </a:lnTo>
                    <a:lnTo>
                      <a:pt x="45149" y="38779"/>
                    </a:lnTo>
                    <a:close/>
                    <a:moveTo>
                      <a:pt x="22003" y="48590"/>
                    </a:moveTo>
                    <a:lnTo>
                      <a:pt x="8858" y="48590"/>
                    </a:lnTo>
                    <a:lnTo>
                      <a:pt x="8858" y="180606"/>
                    </a:lnTo>
                    <a:cubicBezTo>
                      <a:pt x="12002" y="183845"/>
                      <a:pt x="17812" y="181654"/>
                      <a:pt x="22003" y="182226"/>
                    </a:cubicBezTo>
                    <a:lnTo>
                      <a:pt x="22003" y="48590"/>
                    </a:lnTo>
                    <a:close/>
                    <a:moveTo>
                      <a:pt x="45053" y="48590"/>
                    </a:moveTo>
                    <a:lnTo>
                      <a:pt x="31909" y="48590"/>
                    </a:lnTo>
                    <a:lnTo>
                      <a:pt x="31909" y="182226"/>
                    </a:lnTo>
                    <a:lnTo>
                      <a:pt x="45053" y="182226"/>
                    </a:lnTo>
                    <a:lnTo>
                      <a:pt x="45053" y="48590"/>
                    </a:lnTo>
                    <a:close/>
                    <a:moveTo>
                      <a:pt x="41720" y="190989"/>
                    </a:moveTo>
                    <a:lnTo>
                      <a:pt x="13240" y="190989"/>
                    </a:lnTo>
                    <a:lnTo>
                      <a:pt x="26384" y="215087"/>
                    </a:lnTo>
                    <a:lnTo>
                      <a:pt x="41720" y="190989"/>
                    </a:lnTo>
                    <a:close/>
                  </a:path>
                </a:pathLst>
              </a:custGeom>
              <a:solidFill>
                <a:srgbClr val="000000"/>
              </a:solidFill>
              <a:ln w="9525" cap="flat">
                <a:noFill/>
                <a:prstDash val="solid"/>
                <a:miter/>
              </a:ln>
            </p:spPr>
            <p:txBody>
              <a:bodyPr rtlCol="0" anchor="ctr"/>
              <a:lstStyle/>
              <a:p>
                <a:endParaRPr lang="fi-FI"/>
              </a:p>
            </p:txBody>
          </p:sp>
          <p:sp>
            <p:nvSpPr>
              <p:cNvPr id="67" name="Freeform: Shape 66">
                <a:extLst>
                  <a:ext uri="{FF2B5EF4-FFF2-40B4-BE49-F238E27FC236}">
                    <a16:creationId xmlns:a16="http://schemas.microsoft.com/office/drawing/2014/main" id="{D25F3F06-5708-1E3D-B285-931A35E144AE}"/>
                  </a:ext>
                </a:extLst>
              </p:cNvPr>
              <p:cNvSpPr/>
              <p:nvPr/>
            </p:nvSpPr>
            <p:spPr>
              <a:xfrm>
                <a:off x="2720198" y="3237630"/>
                <a:ext cx="45704" cy="45983"/>
              </a:xfrm>
              <a:custGeom>
                <a:avLst/>
                <a:gdLst>
                  <a:gd name="connsiteX0" fmla="*/ 7814 w 45704"/>
                  <a:gd name="connsiteY0" fmla="*/ 703 h 45983"/>
                  <a:gd name="connsiteX1" fmla="*/ 37056 w 45704"/>
                  <a:gd name="connsiteY1" fmla="*/ 513 h 45983"/>
                  <a:gd name="connsiteX2" fmla="*/ 45343 w 45704"/>
                  <a:gd name="connsiteY2" fmla="*/ 10895 h 45983"/>
                  <a:gd name="connsiteX3" fmla="*/ 44104 w 45704"/>
                  <a:gd name="connsiteY3" fmla="*/ 39279 h 45983"/>
                  <a:gd name="connsiteX4" fmla="*/ 13053 w 45704"/>
                  <a:gd name="connsiteY4" fmla="*/ 45471 h 45983"/>
                  <a:gd name="connsiteX5" fmla="*/ 385 w 45704"/>
                  <a:gd name="connsiteY5" fmla="*/ 35088 h 45983"/>
                  <a:gd name="connsiteX6" fmla="*/ 2575 w 45704"/>
                  <a:gd name="connsiteY6" fmla="*/ 4322 h 45983"/>
                  <a:gd name="connsiteX7" fmla="*/ 7719 w 45704"/>
                  <a:gd name="connsiteY7" fmla="*/ 703 h 45983"/>
                  <a:gd name="connsiteX8" fmla="*/ 35532 w 45704"/>
                  <a:gd name="connsiteY8" fmla="*/ 10323 h 45983"/>
                  <a:gd name="connsiteX9" fmla="*/ 10291 w 45704"/>
                  <a:gd name="connsiteY9" fmla="*/ 10323 h 45983"/>
                  <a:gd name="connsiteX10" fmla="*/ 10291 w 45704"/>
                  <a:gd name="connsiteY10" fmla="*/ 35564 h 45983"/>
                  <a:gd name="connsiteX11" fmla="*/ 35532 w 45704"/>
                  <a:gd name="connsiteY11" fmla="*/ 35564 h 45983"/>
                  <a:gd name="connsiteX12" fmla="*/ 35532 w 45704"/>
                  <a:gd name="connsiteY12" fmla="*/ 10323 h 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04" h="45983">
                    <a:moveTo>
                      <a:pt x="7814" y="703"/>
                    </a:moveTo>
                    <a:cubicBezTo>
                      <a:pt x="11910" y="-249"/>
                      <a:pt x="32674" y="-154"/>
                      <a:pt x="37056" y="513"/>
                    </a:cubicBezTo>
                    <a:cubicBezTo>
                      <a:pt x="42485" y="1370"/>
                      <a:pt x="44771" y="5847"/>
                      <a:pt x="45343" y="10895"/>
                    </a:cubicBezTo>
                    <a:cubicBezTo>
                      <a:pt x="45914" y="15943"/>
                      <a:pt x="46009" y="35469"/>
                      <a:pt x="44104" y="39279"/>
                    </a:cubicBezTo>
                    <a:cubicBezTo>
                      <a:pt x="40009" y="47280"/>
                      <a:pt x="21054" y="46232"/>
                      <a:pt x="13053" y="45471"/>
                    </a:cubicBezTo>
                    <a:cubicBezTo>
                      <a:pt x="6576" y="44804"/>
                      <a:pt x="1242" y="42137"/>
                      <a:pt x="385" y="35088"/>
                    </a:cubicBezTo>
                    <a:cubicBezTo>
                      <a:pt x="-282" y="29373"/>
                      <a:pt x="-377" y="8514"/>
                      <a:pt x="2575" y="4322"/>
                    </a:cubicBezTo>
                    <a:cubicBezTo>
                      <a:pt x="3623" y="2798"/>
                      <a:pt x="5909" y="1179"/>
                      <a:pt x="7719" y="703"/>
                    </a:cubicBezTo>
                    <a:close/>
                    <a:moveTo>
                      <a:pt x="35532" y="10323"/>
                    </a:moveTo>
                    <a:lnTo>
                      <a:pt x="10291" y="10323"/>
                    </a:lnTo>
                    <a:lnTo>
                      <a:pt x="10291" y="35564"/>
                    </a:lnTo>
                    <a:lnTo>
                      <a:pt x="35532" y="35564"/>
                    </a:lnTo>
                    <a:lnTo>
                      <a:pt x="35532" y="10323"/>
                    </a:lnTo>
                    <a:close/>
                  </a:path>
                </a:pathLst>
              </a:custGeom>
              <a:solidFill>
                <a:srgbClr val="000000"/>
              </a:solidFill>
              <a:ln w="9525" cap="flat">
                <a:noFill/>
                <a:prstDash val="solid"/>
                <a:miter/>
              </a:ln>
            </p:spPr>
            <p:txBody>
              <a:bodyPr rtlCol="0" anchor="ctr"/>
              <a:lstStyle/>
              <a:p>
                <a:endParaRPr lang="fi-FI"/>
              </a:p>
            </p:txBody>
          </p:sp>
          <p:sp>
            <p:nvSpPr>
              <p:cNvPr id="68" name="Freeform: Shape 67">
                <a:extLst>
                  <a:ext uri="{FF2B5EF4-FFF2-40B4-BE49-F238E27FC236}">
                    <a16:creationId xmlns:a16="http://schemas.microsoft.com/office/drawing/2014/main" id="{66F2F093-55C4-649D-BE2D-3BDA3A2C8942}"/>
                  </a:ext>
                </a:extLst>
              </p:cNvPr>
              <p:cNvSpPr/>
              <p:nvPr/>
            </p:nvSpPr>
            <p:spPr>
              <a:xfrm>
                <a:off x="2720269" y="3296732"/>
                <a:ext cx="45714" cy="44752"/>
              </a:xfrm>
              <a:custGeom>
                <a:avLst/>
                <a:gdLst>
                  <a:gd name="connsiteX0" fmla="*/ 6696 w 45714"/>
                  <a:gd name="connsiteY0" fmla="*/ 751 h 44752"/>
                  <a:gd name="connsiteX1" fmla="*/ 37176 w 45714"/>
                  <a:gd name="connsiteY1" fmla="*/ 465 h 44752"/>
                  <a:gd name="connsiteX2" fmla="*/ 45367 w 45714"/>
                  <a:gd name="connsiteY2" fmla="*/ 9799 h 44752"/>
                  <a:gd name="connsiteX3" fmla="*/ 44320 w 45714"/>
                  <a:gd name="connsiteY3" fmla="*/ 38374 h 44752"/>
                  <a:gd name="connsiteX4" fmla="*/ 34890 w 45714"/>
                  <a:gd name="connsiteY4" fmla="*/ 44280 h 44752"/>
                  <a:gd name="connsiteX5" fmla="*/ 3076 w 45714"/>
                  <a:gd name="connsiteY5" fmla="*/ 41041 h 44752"/>
                  <a:gd name="connsiteX6" fmla="*/ 409 w 45714"/>
                  <a:gd name="connsiteY6" fmla="*/ 9704 h 44752"/>
                  <a:gd name="connsiteX7" fmla="*/ 6696 w 45714"/>
                  <a:gd name="connsiteY7" fmla="*/ 655 h 44752"/>
                  <a:gd name="connsiteX8" fmla="*/ 35461 w 45714"/>
                  <a:gd name="connsiteY8" fmla="*/ 9323 h 44752"/>
                  <a:gd name="connsiteX9" fmla="*/ 10220 w 45714"/>
                  <a:gd name="connsiteY9" fmla="*/ 9323 h 44752"/>
                  <a:gd name="connsiteX10" fmla="*/ 10220 w 45714"/>
                  <a:gd name="connsiteY10" fmla="*/ 34564 h 44752"/>
                  <a:gd name="connsiteX11" fmla="*/ 35461 w 45714"/>
                  <a:gd name="connsiteY11" fmla="*/ 34564 h 44752"/>
                  <a:gd name="connsiteX12" fmla="*/ 35461 w 45714"/>
                  <a:gd name="connsiteY12" fmla="*/ 9323 h 4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14" h="44752">
                    <a:moveTo>
                      <a:pt x="6696" y="751"/>
                    </a:moveTo>
                    <a:cubicBezTo>
                      <a:pt x="11363" y="-297"/>
                      <a:pt x="31842" y="-107"/>
                      <a:pt x="37176" y="465"/>
                    </a:cubicBezTo>
                    <a:cubicBezTo>
                      <a:pt x="42510" y="1036"/>
                      <a:pt x="44796" y="4561"/>
                      <a:pt x="45367" y="9799"/>
                    </a:cubicBezTo>
                    <a:cubicBezTo>
                      <a:pt x="45939" y="15038"/>
                      <a:pt x="45939" y="34183"/>
                      <a:pt x="44320" y="38374"/>
                    </a:cubicBezTo>
                    <a:cubicBezTo>
                      <a:pt x="42700" y="42565"/>
                      <a:pt x="39176" y="43804"/>
                      <a:pt x="34890" y="44280"/>
                    </a:cubicBezTo>
                    <a:cubicBezTo>
                      <a:pt x="28508" y="45042"/>
                      <a:pt x="6982" y="45423"/>
                      <a:pt x="3076" y="41041"/>
                    </a:cubicBezTo>
                    <a:cubicBezTo>
                      <a:pt x="-543" y="37041"/>
                      <a:pt x="-257" y="15610"/>
                      <a:pt x="409" y="9704"/>
                    </a:cubicBezTo>
                    <a:cubicBezTo>
                      <a:pt x="886" y="5989"/>
                      <a:pt x="2695" y="1513"/>
                      <a:pt x="6696" y="655"/>
                    </a:cubicBezTo>
                    <a:close/>
                    <a:moveTo>
                      <a:pt x="35461" y="9323"/>
                    </a:moveTo>
                    <a:lnTo>
                      <a:pt x="10220" y="9323"/>
                    </a:lnTo>
                    <a:lnTo>
                      <a:pt x="10220" y="34564"/>
                    </a:lnTo>
                    <a:lnTo>
                      <a:pt x="35461" y="34564"/>
                    </a:lnTo>
                    <a:lnTo>
                      <a:pt x="35461" y="9323"/>
                    </a:lnTo>
                    <a:close/>
                  </a:path>
                </a:pathLst>
              </a:custGeom>
              <a:solidFill>
                <a:srgbClr val="000000"/>
              </a:solidFill>
              <a:ln w="9525" cap="flat">
                <a:noFill/>
                <a:prstDash val="solid"/>
                <a:miter/>
              </a:ln>
            </p:spPr>
            <p:txBody>
              <a:bodyPr rtlCol="0" anchor="ctr"/>
              <a:lstStyle/>
              <a:p>
                <a:endParaRPr lang="fi-FI"/>
              </a:p>
            </p:txBody>
          </p:sp>
          <p:sp>
            <p:nvSpPr>
              <p:cNvPr id="69" name="Freeform: Shape 68">
                <a:extLst>
                  <a:ext uri="{FF2B5EF4-FFF2-40B4-BE49-F238E27FC236}">
                    <a16:creationId xmlns:a16="http://schemas.microsoft.com/office/drawing/2014/main" id="{6DE7B154-900E-3770-73AE-0934153E97E7}"/>
                  </a:ext>
                </a:extLst>
              </p:cNvPr>
              <p:cNvSpPr/>
              <p:nvPr/>
            </p:nvSpPr>
            <p:spPr>
              <a:xfrm>
                <a:off x="2719988" y="3179622"/>
                <a:ext cx="45868" cy="44684"/>
              </a:xfrm>
              <a:custGeom>
                <a:avLst/>
                <a:gdLst>
                  <a:gd name="connsiteX0" fmla="*/ 8025 w 45868"/>
                  <a:gd name="connsiteY0" fmla="*/ 703 h 44684"/>
                  <a:gd name="connsiteX1" fmla="*/ 37267 w 45868"/>
                  <a:gd name="connsiteY1" fmla="*/ 512 h 44684"/>
                  <a:gd name="connsiteX2" fmla="*/ 45553 w 45868"/>
                  <a:gd name="connsiteY2" fmla="*/ 9752 h 44684"/>
                  <a:gd name="connsiteX3" fmla="*/ 44696 w 45868"/>
                  <a:gd name="connsiteY3" fmla="*/ 38517 h 44684"/>
                  <a:gd name="connsiteX4" fmla="*/ 36219 w 45868"/>
                  <a:gd name="connsiteY4" fmla="*/ 44327 h 44684"/>
                  <a:gd name="connsiteX5" fmla="*/ 6310 w 45868"/>
                  <a:gd name="connsiteY5" fmla="*/ 43470 h 44684"/>
                  <a:gd name="connsiteX6" fmla="*/ 500 w 45868"/>
                  <a:gd name="connsiteY6" fmla="*/ 34993 h 44684"/>
                  <a:gd name="connsiteX7" fmla="*/ 500 w 45868"/>
                  <a:gd name="connsiteY7" fmla="*/ 8704 h 44684"/>
                  <a:gd name="connsiteX8" fmla="*/ 7834 w 45868"/>
                  <a:gd name="connsiteY8" fmla="*/ 703 h 44684"/>
                  <a:gd name="connsiteX9" fmla="*/ 35743 w 45868"/>
                  <a:gd name="connsiteY9" fmla="*/ 9180 h 44684"/>
                  <a:gd name="connsiteX10" fmla="*/ 10501 w 45868"/>
                  <a:gd name="connsiteY10" fmla="*/ 9180 h 44684"/>
                  <a:gd name="connsiteX11" fmla="*/ 10501 w 45868"/>
                  <a:gd name="connsiteY11" fmla="*/ 35469 h 44684"/>
                  <a:gd name="connsiteX12" fmla="*/ 35743 w 45868"/>
                  <a:gd name="connsiteY12" fmla="*/ 35469 h 44684"/>
                  <a:gd name="connsiteX13" fmla="*/ 35743 w 45868"/>
                  <a:gd name="connsiteY13" fmla="*/ 9180 h 4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68" h="44684">
                    <a:moveTo>
                      <a:pt x="8025" y="703"/>
                    </a:moveTo>
                    <a:cubicBezTo>
                      <a:pt x="12121" y="-249"/>
                      <a:pt x="32885" y="-154"/>
                      <a:pt x="37267" y="512"/>
                    </a:cubicBezTo>
                    <a:cubicBezTo>
                      <a:pt x="41648" y="1179"/>
                      <a:pt x="45077" y="5180"/>
                      <a:pt x="45553" y="9752"/>
                    </a:cubicBezTo>
                    <a:cubicBezTo>
                      <a:pt x="46030" y="14324"/>
                      <a:pt x="46125" y="34993"/>
                      <a:pt x="44696" y="38517"/>
                    </a:cubicBezTo>
                    <a:cubicBezTo>
                      <a:pt x="43363" y="41756"/>
                      <a:pt x="39648" y="43947"/>
                      <a:pt x="36219" y="44327"/>
                    </a:cubicBezTo>
                    <a:cubicBezTo>
                      <a:pt x="31456" y="44899"/>
                      <a:pt x="9930" y="44899"/>
                      <a:pt x="6310" y="43470"/>
                    </a:cubicBezTo>
                    <a:cubicBezTo>
                      <a:pt x="3072" y="42137"/>
                      <a:pt x="881" y="38422"/>
                      <a:pt x="500" y="34993"/>
                    </a:cubicBezTo>
                    <a:cubicBezTo>
                      <a:pt x="-167" y="29659"/>
                      <a:pt x="-167" y="13848"/>
                      <a:pt x="500" y="8704"/>
                    </a:cubicBezTo>
                    <a:cubicBezTo>
                      <a:pt x="1072" y="5275"/>
                      <a:pt x="4405" y="1370"/>
                      <a:pt x="7834" y="703"/>
                    </a:cubicBezTo>
                    <a:close/>
                    <a:moveTo>
                      <a:pt x="35743" y="9180"/>
                    </a:moveTo>
                    <a:lnTo>
                      <a:pt x="10501" y="9180"/>
                    </a:lnTo>
                    <a:lnTo>
                      <a:pt x="10501" y="35469"/>
                    </a:lnTo>
                    <a:lnTo>
                      <a:pt x="35743" y="35469"/>
                    </a:lnTo>
                    <a:lnTo>
                      <a:pt x="35743" y="9180"/>
                    </a:lnTo>
                    <a:close/>
                  </a:path>
                </a:pathLst>
              </a:custGeom>
              <a:solidFill>
                <a:srgbClr val="000000"/>
              </a:solidFill>
              <a:ln w="9525" cap="flat">
                <a:noFill/>
                <a:prstDash val="solid"/>
                <a:miter/>
              </a:ln>
            </p:spPr>
            <p:txBody>
              <a:bodyPr rtlCol="0" anchor="ctr"/>
              <a:lstStyle/>
              <a:p>
                <a:endParaRPr lang="fi-FI"/>
              </a:p>
            </p:txBody>
          </p:sp>
          <p:sp>
            <p:nvSpPr>
              <p:cNvPr id="70" name="Freeform: Shape 69">
                <a:extLst>
                  <a:ext uri="{FF2B5EF4-FFF2-40B4-BE49-F238E27FC236}">
                    <a16:creationId xmlns:a16="http://schemas.microsoft.com/office/drawing/2014/main" id="{26D73B30-9111-6527-4211-CF04871BFC92}"/>
                  </a:ext>
                </a:extLst>
              </p:cNvPr>
              <p:cNvSpPr/>
              <p:nvPr/>
            </p:nvSpPr>
            <p:spPr>
              <a:xfrm>
                <a:off x="2776399" y="3244860"/>
                <a:ext cx="63563" cy="11831"/>
              </a:xfrm>
              <a:custGeom>
                <a:avLst/>
                <a:gdLst>
                  <a:gd name="connsiteX0" fmla="*/ 62294 w 63563"/>
                  <a:gd name="connsiteY0" fmla="*/ 2331 h 11831"/>
                  <a:gd name="connsiteX1" fmla="*/ 63151 w 63563"/>
                  <a:gd name="connsiteY1" fmla="*/ 7569 h 11831"/>
                  <a:gd name="connsiteX2" fmla="*/ 56579 w 63563"/>
                  <a:gd name="connsiteY2" fmla="*/ 10903 h 11831"/>
                  <a:gd name="connsiteX3" fmla="*/ 6096 w 63563"/>
                  <a:gd name="connsiteY3" fmla="*/ 10903 h 11831"/>
                  <a:gd name="connsiteX4" fmla="*/ 0 w 63563"/>
                  <a:gd name="connsiteY4" fmla="*/ 6998 h 11831"/>
                  <a:gd name="connsiteX5" fmla="*/ 1048 w 63563"/>
                  <a:gd name="connsiteY5" fmla="*/ 2521 h 11831"/>
                  <a:gd name="connsiteX6" fmla="*/ 4953 w 63563"/>
                  <a:gd name="connsiteY6" fmla="*/ 902 h 11831"/>
                  <a:gd name="connsiteX7" fmla="*/ 56579 w 63563"/>
                  <a:gd name="connsiteY7" fmla="*/ 902 h 11831"/>
                  <a:gd name="connsiteX8" fmla="*/ 62294 w 63563"/>
                  <a:gd name="connsiteY8" fmla="*/ 2331 h 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63" h="11831">
                    <a:moveTo>
                      <a:pt x="62294" y="2331"/>
                    </a:moveTo>
                    <a:cubicBezTo>
                      <a:pt x="63437" y="3378"/>
                      <a:pt x="64008" y="6045"/>
                      <a:pt x="63151" y="7569"/>
                    </a:cubicBezTo>
                    <a:cubicBezTo>
                      <a:pt x="61436" y="9760"/>
                      <a:pt x="59246" y="10617"/>
                      <a:pt x="56579" y="10903"/>
                    </a:cubicBezTo>
                    <a:cubicBezTo>
                      <a:pt x="46006" y="12141"/>
                      <a:pt x="16764" y="12141"/>
                      <a:pt x="6096" y="10903"/>
                    </a:cubicBezTo>
                    <a:cubicBezTo>
                      <a:pt x="3524" y="10617"/>
                      <a:pt x="476" y="10046"/>
                      <a:pt x="0" y="6998"/>
                    </a:cubicBezTo>
                    <a:lnTo>
                      <a:pt x="1048" y="2521"/>
                    </a:lnTo>
                    <a:cubicBezTo>
                      <a:pt x="2096" y="1188"/>
                      <a:pt x="3429" y="1092"/>
                      <a:pt x="4953" y="902"/>
                    </a:cubicBezTo>
                    <a:cubicBezTo>
                      <a:pt x="16097" y="-527"/>
                      <a:pt x="44863" y="-51"/>
                      <a:pt x="56579" y="902"/>
                    </a:cubicBezTo>
                    <a:cubicBezTo>
                      <a:pt x="58293" y="1092"/>
                      <a:pt x="61055" y="1092"/>
                      <a:pt x="62294" y="2331"/>
                    </a:cubicBezTo>
                    <a:close/>
                  </a:path>
                </a:pathLst>
              </a:custGeom>
              <a:solidFill>
                <a:srgbClr val="000000"/>
              </a:solidFill>
              <a:ln w="9525" cap="flat">
                <a:noFill/>
                <a:prstDash val="solid"/>
                <a:miter/>
              </a:ln>
            </p:spPr>
            <p:txBody>
              <a:bodyPr rtlCol="0" anchor="ctr"/>
              <a:lstStyle/>
              <a:p>
                <a:endParaRPr lang="fi-FI"/>
              </a:p>
            </p:txBody>
          </p:sp>
          <p:sp>
            <p:nvSpPr>
              <p:cNvPr id="71" name="Freeform: Shape 70">
                <a:extLst>
                  <a:ext uri="{FF2B5EF4-FFF2-40B4-BE49-F238E27FC236}">
                    <a16:creationId xmlns:a16="http://schemas.microsoft.com/office/drawing/2014/main" id="{19928BEA-BFD5-0AF6-3593-ABA1C945A7C3}"/>
                  </a:ext>
                </a:extLst>
              </p:cNvPr>
              <p:cNvSpPr/>
              <p:nvPr/>
            </p:nvSpPr>
            <p:spPr>
              <a:xfrm>
                <a:off x="2776492" y="3187755"/>
                <a:ext cx="63712" cy="8762"/>
              </a:xfrm>
              <a:custGeom>
                <a:avLst/>
                <a:gdLst>
                  <a:gd name="connsiteX0" fmla="*/ 2765 w 63712"/>
                  <a:gd name="connsiteY0" fmla="*/ 0 h 8762"/>
                  <a:gd name="connsiteX1" fmla="*/ 60868 w 63712"/>
                  <a:gd name="connsiteY1" fmla="*/ 0 h 8762"/>
                  <a:gd name="connsiteX2" fmla="*/ 63630 w 63712"/>
                  <a:gd name="connsiteY2" fmla="*/ 3905 h 8762"/>
                  <a:gd name="connsiteX3" fmla="*/ 60868 w 63712"/>
                  <a:gd name="connsiteY3" fmla="*/ 8763 h 8762"/>
                  <a:gd name="connsiteX4" fmla="*/ 2765 w 63712"/>
                  <a:gd name="connsiteY4" fmla="*/ 8763 h 8762"/>
                  <a:gd name="connsiteX5" fmla="*/ 3 w 63712"/>
                  <a:gd name="connsiteY5" fmla="*/ 4858 h 8762"/>
                  <a:gd name="connsiteX6" fmla="*/ 2765 w 63712"/>
                  <a:gd name="connsiteY6" fmla="*/ 0 h 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12" h="8762">
                    <a:moveTo>
                      <a:pt x="2765" y="0"/>
                    </a:moveTo>
                    <a:lnTo>
                      <a:pt x="60868" y="0"/>
                    </a:lnTo>
                    <a:cubicBezTo>
                      <a:pt x="61439" y="0"/>
                      <a:pt x="63725" y="2762"/>
                      <a:pt x="63630" y="3905"/>
                    </a:cubicBezTo>
                    <a:cubicBezTo>
                      <a:pt x="64201" y="5334"/>
                      <a:pt x="61630" y="8763"/>
                      <a:pt x="60868" y="8763"/>
                    </a:cubicBezTo>
                    <a:lnTo>
                      <a:pt x="2765" y="8763"/>
                    </a:lnTo>
                    <a:cubicBezTo>
                      <a:pt x="2194" y="8763"/>
                      <a:pt x="-92" y="6001"/>
                      <a:pt x="3" y="4858"/>
                    </a:cubicBezTo>
                    <a:lnTo>
                      <a:pt x="2765" y="0"/>
                    </a:lnTo>
                    <a:close/>
                  </a:path>
                </a:pathLst>
              </a:custGeom>
              <a:solidFill>
                <a:srgbClr val="000000"/>
              </a:solidFill>
              <a:ln w="9525" cap="flat">
                <a:noFill/>
                <a:prstDash val="solid"/>
                <a:miter/>
              </a:ln>
            </p:spPr>
            <p:txBody>
              <a:bodyPr rtlCol="0" anchor="ctr"/>
              <a:lstStyle/>
              <a:p>
                <a:endParaRPr lang="fi-FI"/>
              </a:p>
            </p:txBody>
          </p:sp>
          <p:sp>
            <p:nvSpPr>
              <p:cNvPr id="72" name="Freeform: Shape 71">
                <a:extLst>
                  <a:ext uri="{FF2B5EF4-FFF2-40B4-BE49-F238E27FC236}">
                    <a16:creationId xmlns:a16="http://schemas.microsoft.com/office/drawing/2014/main" id="{23B5E729-8DE4-A7A5-0D85-E907CEDCB163}"/>
                  </a:ext>
                </a:extLst>
              </p:cNvPr>
              <p:cNvSpPr/>
              <p:nvPr/>
            </p:nvSpPr>
            <p:spPr>
              <a:xfrm>
                <a:off x="2776590" y="3304912"/>
                <a:ext cx="63469" cy="9727"/>
              </a:xfrm>
              <a:custGeom>
                <a:avLst/>
                <a:gdLst>
                  <a:gd name="connsiteX0" fmla="*/ 60770 w 63469"/>
                  <a:gd name="connsiteY0" fmla="*/ 0 h 9727"/>
                  <a:gd name="connsiteX1" fmla="*/ 63341 w 63469"/>
                  <a:gd name="connsiteY1" fmla="*/ 4667 h 9727"/>
                  <a:gd name="connsiteX2" fmla="*/ 58484 w 63469"/>
                  <a:gd name="connsiteY2" fmla="*/ 8668 h 9727"/>
                  <a:gd name="connsiteX3" fmla="*/ 5906 w 63469"/>
                  <a:gd name="connsiteY3" fmla="*/ 8858 h 9727"/>
                  <a:gd name="connsiteX4" fmla="*/ 1048 w 63469"/>
                  <a:gd name="connsiteY4" fmla="*/ 0 h 9727"/>
                  <a:gd name="connsiteX5" fmla="*/ 60770 w 63469"/>
                  <a:gd name="connsiteY5" fmla="*/ 0 h 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69" h="9727">
                    <a:moveTo>
                      <a:pt x="60770" y="0"/>
                    </a:moveTo>
                    <a:cubicBezTo>
                      <a:pt x="61913" y="286"/>
                      <a:pt x="64008" y="3143"/>
                      <a:pt x="63341" y="4667"/>
                    </a:cubicBezTo>
                    <a:cubicBezTo>
                      <a:pt x="62770" y="7620"/>
                      <a:pt x="61341" y="8287"/>
                      <a:pt x="58484" y="8668"/>
                    </a:cubicBezTo>
                    <a:cubicBezTo>
                      <a:pt x="47720" y="10192"/>
                      <a:pt x="17050" y="9906"/>
                      <a:pt x="5906" y="8858"/>
                    </a:cubicBezTo>
                    <a:cubicBezTo>
                      <a:pt x="-476" y="8192"/>
                      <a:pt x="-952" y="6001"/>
                      <a:pt x="1048" y="0"/>
                    </a:cubicBezTo>
                    <a:lnTo>
                      <a:pt x="60770" y="0"/>
                    </a:lnTo>
                    <a:close/>
                  </a:path>
                </a:pathLst>
              </a:custGeom>
              <a:solidFill>
                <a:srgbClr val="000000"/>
              </a:solidFill>
              <a:ln w="9525" cap="flat">
                <a:noFill/>
                <a:prstDash val="solid"/>
                <a:miter/>
              </a:ln>
            </p:spPr>
            <p:txBody>
              <a:bodyPr rtlCol="0" anchor="ctr"/>
              <a:lstStyle/>
              <a:p>
                <a:endParaRPr lang="fi-FI"/>
              </a:p>
            </p:txBody>
          </p:sp>
          <p:sp>
            <p:nvSpPr>
              <p:cNvPr id="73" name="Freeform: Shape 72">
                <a:extLst>
                  <a:ext uri="{FF2B5EF4-FFF2-40B4-BE49-F238E27FC236}">
                    <a16:creationId xmlns:a16="http://schemas.microsoft.com/office/drawing/2014/main" id="{85966401-1D10-63D3-BA17-31D7D1348207}"/>
                  </a:ext>
                </a:extLst>
              </p:cNvPr>
              <p:cNvSpPr/>
              <p:nvPr/>
            </p:nvSpPr>
            <p:spPr>
              <a:xfrm>
                <a:off x="2776450" y="3323032"/>
                <a:ext cx="43809" cy="11075"/>
              </a:xfrm>
              <a:custGeom>
                <a:avLst/>
                <a:gdLst>
                  <a:gd name="connsiteX0" fmla="*/ 42527 w 43809"/>
                  <a:gd name="connsiteY0" fmla="*/ 9027 h 11075"/>
                  <a:gd name="connsiteX1" fmla="*/ 36812 w 43809"/>
                  <a:gd name="connsiteY1" fmla="*/ 10456 h 11075"/>
                  <a:gd name="connsiteX2" fmla="*/ 3950 w 43809"/>
                  <a:gd name="connsiteY2" fmla="*/ 10456 h 11075"/>
                  <a:gd name="connsiteX3" fmla="*/ 45 w 43809"/>
                  <a:gd name="connsiteY3" fmla="*/ 4455 h 11075"/>
                  <a:gd name="connsiteX4" fmla="*/ 5093 w 43809"/>
                  <a:gd name="connsiteY4" fmla="*/ 645 h 11075"/>
                  <a:gd name="connsiteX5" fmla="*/ 38907 w 43809"/>
                  <a:gd name="connsiteY5" fmla="*/ 645 h 11075"/>
                  <a:gd name="connsiteX6" fmla="*/ 42527 w 43809"/>
                  <a:gd name="connsiteY6" fmla="*/ 9122 h 1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09" h="11075">
                    <a:moveTo>
                      <a:pt x="42527" y="9027"/>
                    </a:moveTo>
                    <a:cubicBezTo>
                      <a:pt x="41288" y="10265"/>
                      <a:pt x="38526" y="10265"/>
                      <a:pt x="36812" y="10456"/>
                    </a:cubicBezTo>
                    <a:cubicBezTo>
                      <a:pt x="30239" y="11027"/>
                      <a:pt x="9665" y="11503"/>
                      <a:pt x="3950" y="10456"/>
                    </a:cubicBezTo>
                    <a:cubicBezTo>
                      <a:pt x="807" y="9884"/>
                      <a:pt x="-241" y="7503"/>
                      <a:pt x="45" y="4455"/>
                    </a:cubicBezTo>
                    <a:cubicBezTo>
                      <a:pt x="426" y="1883"/>
                      <a:pt x="2903" y="1026"/>
                      <a:pt x="5093" y="645"/>
                    </a:cubicBezTo>
                    <a:cubicBezTo>
                      <a:pt x="10142" y="-117"/>
                      <a:pt x="34240" y="-308"/>
                      <a:pt x="38907" y="645"/>
                    </a:cubicBezTo>
                    <a:cubicBezTo>
                      <a:pt x="42717" y="1407"/>
                      <a:pt x="45575" y="6074"/>
                      <a:pt x="42527" y="9122"/>
                    </a:cubicBezTo>
                    <a:close/>
                  </a:path>
                </a:pathLst>
              </a:custGeom>
              <a:solidFill>
                <a:srgbClr val="000000"/>
              </a:solidFill>
              <a:ln w="9525" cap="flat">
                <a:noFill/>
                <a:prstDash val="solid"/>
                <a:miter/>
              </a:ln>
            </p:spPr>
            <p:txBody>
              <a:bodyPr rtlCol="0" anchor="ctr"/>
              <a:lstStyle/>
              <a:p>
                <a:endParaRPr lang="fi-FI"/>
              </a:p>
            </p:txBody>
          </p:sp>
          <p:sp>
            <p:nvSpPr>
              <p:cNvPr id="74" name="Freeform: Shape 73">
                <a:extLst>
                  <a:ext uri="{FF2B5EF4-FFF2-40B4-BE49-F238E27FC236}">
                    <a16:creationId xmlns:a16="http://schemas.microsoft.com/office/drawing/2014/main" id="{C64B30BB-EF06-1685-17F6-F436C8E57B7E}"/>
                  </a:ext>
                </a:extLst>
              </p:cNvPr>
              <p:cNvSpPr/>
              <p:nvPr/>
            </p:nvSpPr>
            <p:spPr>
              <a:xfrm>
                <a:off x="2776354" y="3264923"/>
                <a:ext cx="43891" cy="11104"/>
              </a:xfrm>
              <a:custGeom>
                <a:avLst/>
                <a:gdLst>
                  <a:gd name="connsiteX0" fmla="*/ 42622 w 43891"/>
                  <a:gd name="connsiteY0" fmla="*/ 1984 h 11104"/>
                  <a:gd name="connsiteX1" fmla="*/ 43479 w 43891"/>
                  <a:gd name="connsiteY1" fmla="*/ 7223 h 11104"/>
                  <a:gd name="connsiteX2" fmla="*/ 37859 w 43891"/>
                  <a:gd name="connsiteY2" fmla="*/ 10461 h 11104"/>
                  <a:gd name="connsiteX3" fmla="*/ 5093 w 43891"/>
                  <a:gd name="connsiteY3" fmla="*/ 10461 h 11104"/>
                  <a:gd name="connsiteX4" fmla="*/ 45 w 43891"/>
                  <a:gd name="connsiteY4" fmla="*/ 6651 h 11104"/>
                  <a:gd name="connsiteX5" fmla="*/ 3950 w 43891"/>
                  <a:gd name="connsiteY5" fmla="*/ 651 h 11104"/>
                  <a:gd name="connsiteX6" fmla="*/ 36812 w 43891"/>
                  <a:gd name="connsiteY6" fmla="*/ 651 h 11104"/>
                  <a:gd name="connsiteX7" fmla="*/ 42527 w 43891"/>
                  <a:gd name="connsiteY7" fmla="*/ 2080 h 1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91" h="11104">
                    <a:moveTo>
                      <a:pt x="42622" y="1984"/>
                    </a:moveTo>
                    <a:cubicBezTo>
                      <a:pt x="43765" y="3032"/>
                      <a:pt x="44336" y="5699"/>
                      <a:pt x="43479" y="7223"/>
                    </a:cubicBezTo>
                    <a:cubicBezTo>
                      <a:pt x="42050" y="9033"/>
                      <a:pt x="40145" y="10080"/>
                      <a:pt x="37859" y="10461"/>
                    </a:cubicBezTo>
                    <a:cubicBezTo>
                      <a:pt x="32525" y="11319"/>
                      <a:pt x="10618" y="11319"/>
                      <a:pt x="5093" y="10461"/>
                    </a:cubicBezTo>
                    <a:cubicBezTo>
                      <a:pt x="2903" y="10080"/>
                      <a:pt x="331" y="9223"/>
                      <a:pt x="45" y="6651"/>
                    </a:cubicBezTo>
                    <a:cubicBezTo>
                      <a:pt x="-241" y="3604"/>
                      <a:pt x="807" y="1317"/>
                      <a:pt x="3950" y="651"/>
                    </a:cubicBezTo>
                    <a:cubicBezTo>
                      <a:pt x="9665" y="-397"/>
                      <a:pt x="30335" y="-16"/>
                      <a:pt x="36812" y="651"/>
                    </a:cubicBezTo>
                    <a:cubicBezTo>
                      <a:pt x="38526" y="841"/>
                      <a:pt x="41288" y="841"/>
                      <a:pt x="42527" y="2080"/>
                    </a:cubicBezTo>
                    <a:close/>
                  </a:path>
                </a:pathLst>
              </a:custGeom>
              <a:solidFill>
                <a:srgbClr val="000000"/>
              </a:solidFill>
              <a:ln w="9525" cap="flat">
                <a:noFill/>
                <a:prstDash val="solid"/>
                <a:miter/>
              </a:ln>
            </p:spPr>
            <p:txBody>
              <a:bodyPr rtlCol="0" anchor="ctr"/>
              <a:lstStyle/>
              <a:p>
                <a:endParaRPr lang="fi-FI"/>
              </a:p>
            </p:txBody>
          </p:sp>
          <p:sp>
            <p:nvSpPr>
              <p:cNvPr id="75" name="Freeform: Shape 74">
                <a:extLst>
                  <a:ext uri="{FF2B5EF4-FFF2-40B4-BE49-F238E27FC236}">
                    <a16:creationId xmlns:a16="http://schemas.microsoft.com/office/drawing/2014/main" id="{3531EA8A-68F8-D995-8035-E5270FD21DBB}"/>
                  </a:ext>
                </a:extLst>
              </p:cNvPr>
              <p:cNvSpPr/>
              <p:nvPr/>
            </p:nvSpPr>
            <p:spPr>
              <a:xfrm>
                <a:off x="2776492" y="3207472"/>
                <a:ext cx="43995" cy="8762"/>
              </a:xfrm>
              <a:custGeom>
                <a:avLst/>
                <a:gdLst>
                  <a:gd name="connsiteX0" fmla="*/ 2765 w 43995"/>
                  <a:gd name="connsiteY0" fmla="*/ 0 h 8762"/>
                  <a:gd name="connsiteX1" fmla="*/ 41151 w 43995"/>
                  <a:gd name="connsiteY1" fmla="*/ 0 h 8762"/>
                  <a:gd name="connsiteX2" fmla="*/ 43913 w 43995"/>
                  <a:gd name="connsiteY2" fmla="*/ 3905 h 8762"/>
                  <a:gd name="connsiteX3" fmla="*/ 41151 w 43995"/>
                  <a:gd name="connsiteY3" fmla="*/ 8763 h 8762"/>
                  <a:gd name="connsiteX4" fmla="*/ 2765 w 43995"/>
                  <a:gd name="connsiteY4" fmla="*/ 8763 h 8762"/>
                  <a:gd name="connsiteX5" fmla="*/ 3 w 43995"/>
                  <a:gd name="connsiteY5" fmla="*/ 4858 h 8762"/>
                  <a:gd name="connsiteX6" fmla="*/ 2765 w 43995"/>
                  <a:gd name="connsiteY6" fmla="*/ 0 h 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95" h="8762">
                    <a:moveTo>
                      <a:pt x="2765" y="0"/>
                    </a:moveTo>
                    <a:lnTo>
                      <a:pt x="41151" y="0"/>
                    </a:lnTo>
                    <a:cubicBezTo>
                      <a:pt x="41722" y="0"/>
                      <a:pt x="44008" y="2762"/>
                      <a:pt x="43913" y="3905"/>
                    </a:cubicBezTo>
                    <a:cubicBezTo>
                      <a:pt x="44485" y="5334"/>
                      <a:pt x="41913" y="8763"/>
                      <a:pt x="41151" y="8763"/>
                    </a:cubicBezTo>
                    <a:lnTo>
                      <a:pt x="2765" y="8763"/>
                    </a:lnTo>
                    <a:cubicBezTo>
                      <a:pt x="2194" y="8763"/>
                      <a:pt x="-92" y="6001"/>
                      <a:pt x="3" y="4858"/>
                    </a:cubicBezTo>
                    <a:lnTo>
                      <a:pt x="2765" y="0"/>
                    </a:lnTo>
                    <a:close/>
                  </a:path>
                </a:pathLst>
              </a:custGeom>
              <a:solidFill>
                <a:srgbClr val="000000"/>
              </a:solidFill>
              <a:ln w="9525" cap="flat">
                <a:noFill/>
                <a:prstDash val="solid"/>
                <a:miter/>
              </a:ln>
            </p:spPr>
            <p:txBody>
              <a:bodyPr rtlCol="0" anchor="ctr"/>
              <a:lstStyle/>
              <a:p>
                <a:endParaRPr lang="fi-FI"/>
              </a:p>
            </p:txBody>
          </p:sp>
          <p:sp>
            <p:nvSpPr>
              <p:cNvPr id="76" name="Freeform: Shape 75">
                <a:extLst>
                  <a:ext uri="{FF2B5EF4-FFF2-40B4-BE49-F238E27FC236}">
                    <a16:creationId xmlns:a16="http://schemas.microsoft.com/office/drawing/2014/main" id="{AD186D77-7AB9-6092-EF56-792F0149D7C5}"/>
                  </a:ext>
                </a:extLst>
              </p:cNvPr>
              <p:cNvSpPr/>
              <p:nvPr/>
            </p:nvSpPr>
            <p:spPr>
              <a:xfrm>
                <a:off x="2765566" y="3098017"/>
                <a:ext cx="28689" cy="29468"/>
              </a:xfrm>
              <a:custGeom>
                <a:avLst/>
                <a:gdLst>
                  <a:gd name="connsiteX0" fmla="*/ 12929 w 28689"/>
                  <a:gd name="connsiteY0" fmla="*/ 108 h 29468"/>
                  <a:gd name="connsiteX1" fmla="*/ 19978 w 28689"/>
                  <a:gd name="connsiteY1" fmla="*/ 28111 h 29468"/>
                  <a:gd name="connsiteX2" fmla="*/ 12929 w 28689"/>
                  <a:gd name="connsiteY2" fmla="*/ 108 h 29468"/>
                  <a:gd name="connsiteX3" fmla="*/ 18359 w 28689"/>
                  <a:gd name="connsiteY3" fmla="*/ 11157 h 29468"/>
                  <a:gd name="connsiteX4" fmla="*/ 10167 w 28689"/>
                  <a:gd name="connsiteY4" fmla="*/ 18301 h 29468"/>
                  <a:gd name="connsiteX5" fmla="*/ 18359 w 28689"/>
                  <a:gd name="connsiteY5" fmla="*/ 11157 h 2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89" h="29468">
                    <a:moveTo>
                      <a:pt x="12929" y="108"/>
                    </a:moveTo>
                    <a:cubicBezTo>
                      <a:pt x="29217" y="-1797"/>
                      <a:pt x="35027" y="22111"/>
                      <a:pt x="19978" y="28111"/>
                    </a:cubicBezTo>
                    <a:cubicBezTo>
                      <a:pt x="-1168" y="36589"/>
                      <a:pt x="-8597" y="2680"/>
                      <a:pt x="12929" y="108"/>
                    </a:cubicBezTo>
                    <a:close/>
                    <a:moveTo>
                      <a:pt x="18359" y="11157"/>
                    </a:moveTo>
                    <a:cubicBezTo>
                      <a:pt x="13787" y="6585"/>
                      <a:pt x="5595" y="13824"/>
                      <a:pt x="10167" y="18301"/>
                    </a:cubicBezTo>
                    <a:cubicBezTo>
                      <a:pt x="15406" y="23444"/>
                      <a:pt x="23026" y="15729"/>
                      <a:pt x="18359" y="11157"/>
                    </a:cubicBezTo>
                    <a:close/>
                  </a:path>
                </a:pathLst>
              </a:custGeom>
              <a:solidFill>
                <a:srgbClr val="000000"/>
              </a:solidFill>
              <a:ln w="9525" cap="flat">
                <a:noFill/>
                <a:prstDash val="solid"/>
                <a:miter/>
              </a:ln>
            </p:spPr>
            <p:txBody>
              <a:bodyPr rtlCol="0" anchor="ctr"/>
              <a:lstStyle/>
              <a:p>
                <a:endParaRPr lang="fi-FI"/>
              </a:p>
            </p:txBody>
          </p:sp>
        </p:grpSp>
      </p:grpSp>
      <p:grpSp>
        <p:nvGrpSpPr>
          <p:cNvPr id="15" name="Graphic 5">
            <a:extLst>
              <a:ext uri="{FF2B5EF4-FFF2-40B4-BE49-F238E27FC236}">
                <a16:creationId xmlns:a16="http://schemas.microsoft.com/office/drawing/2014/main" id="{A1BE68CA-23AA-8B0D-A1C2-516A91286A28}"/>
              </a:ext>
            </a:extLst>
          </p:cNvPr>
          <p:cNvGrpSpPr/>
          <p:nvPr/>
        </p:nvGrpSpPr>
        <p:grpSpPr>
          <a:xfrm>
            <a:off x="9419982" y="2285747"/>
            <a:ext cx="787833" cy="787833"/>
            <a:chOff x="7885229" y="1005673"/>
            <a:chExt cx="540067" cy="540067"/>
          </a:xfrm>
        </p:grpSpPr>
        <p:sp>
          <p:nvSpPr>
            <p:cNvPr id="16" name="Freeform: Shape 15">
              <a:extLst>
                <a:ext uri="{FF2B5EF4-FFF2-40B4-BE49-F238E27FC236}">
                  <a16:creationId xmlns:a16="http://schemas.microsoft.com/office/drawing/2014/main" id="{F53F78C2-729B-6A0D-66ED-CE529854FC37}"/>
                </a:ext>
              </a:extLst>
            </p:cNvPr>
            <p:cNvSpPr/>
            <p:nvPr/>
          </p:nvSpPr>
          <p:spPr>
            <a:xfrm>
              <a:off x="7885229" y="1005673"/>
              <a:ext cx="540067" cy="540067"/>
            </a:xfrm>
            <a:custGeom>
              <a:avLst/>
              <a:gdLst>
                <a:gd name="connsiteX0" fmla="*/ 540067 w 540067"/>
                <a:gd name="connsiteY0" fmla="*/ 270034 h 540067"/>
                <a:gd name="connsiteX1" fmla="*/ 270034 w 540067"/>
                <a:gd name="connsiteY1" fmla="*/ 540068 h 540067"/>
                <a:gd name="connsiteX2" fmla="*/ 0 w 540067"/>
                <a:gd name="connsiteY2" fmla="*/ 270034 h 540067"/>
                <a:gd name="connsiteX3" fmla="*/ 270034 w 540067"/>
                <a:gd name="connsiteY3" fmla="*/ 0 h 540067"/>
                <a:gd name="connsiteX4" fmla="*/ 540067 w 540067"/>
                <a:gd name="connsiteY4" fmla="*/ 270034 h 54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67" h="540067">
                  <a:moveTo>
                    <a:pt x="540067" y="270034"/>
                  </a:moveTo>
                  <a:cubicBezTo>
                    <a:pt x="540067" y="419169"/>
                    <a:pt x="419169" y="540068"/>
                    <a:pt x="270034" y="540068"/>
                  </a:cubicBezTo>
                  <a:cubicBezTo>
                    <a:pt x="120898" y="540068"/>
                    <a:pt x="0" y="419169"/>
                    <a:pt x="0" y="270034"/>
                  </a:cubicBezTo>
                  <a:cubicBezTo>
                    <a:pt x="0" y="120898"/>
                    <a:pt x="120899" y="0"/>
                    <a:pt x="270034" y="0"/>
                  </a:cubicBezTo>
                  <a:cubicBezTo>
                    <a:pt x="419169" y="0"/>
                    <a:pt x="540067" y="120898"/>
                    <a:pt x="540067" y="270034"/>
                  </a:cubicBezTo>
                  <a:close/>
                </a:path>
              </a:pathLst>
            </a:custGeom>
            <a:solidFill>
              <a:srgbClr val="E7E2D8"/>
            </a:solidFill>
            <a:ln w="38100" cap="flat">
              <a:solidFill>
                <a:srgbClr val="000000"/>
              </a:solidFill>
              <a:prstDash val="solid"/>
              <a:miter/>
            </a:ln>
          </p:spPr>
          <p:txBody>
            <a:bodyPr rtlCol="0" anchor="ctr"/>
            <a:lstStyle/>
            <a:p>
              <a:endParaRPr lang="fi-FI"/>
            </a:p>
          </p:txBody>
        </p:sp>
        <p:grpSp>
          <p:nvGrpSpPr>
            <p:cNvPr id="17" name="Graphic 5">
              <a:extLst>
                <a:ext uri="{FF2B5EF4-FFF2-40B4-BE49-F238E27FC236}">
                  <a16:creationId xmlns:a16="http://schemas.microsoft.com/office/drawing/2014/main" id="{0D82FD17-DD74-ABE1-1A35-CF1602AAF74F}"/>
                </a:ext>
              </a:extLst>
            </p:cNvPr>
            <p:cNvGrpSpPr/>
            <p:nvPr/>
          </p:nvGrpSpPr>
          <p:grpSpPr>
            <a:xfrm>
              <a:off x="7970519" y="1105661"/>
              <a:ext cx="350763" cy="339790"/>
              <a:chOff x="7970519" y="1105661"/>
              <a:chExt cx="350763" cy="339790"/>
            </a:xfrm>
            <a:solidFill>
              <a:srgbClr val="000000"/>
            </a:solidFill>
          </p:grpSpPr>
          <p:sp>
            <p:nvSpPr>
              <p:cNvPr id="18" name="Freeform: Shape 17">
                <a:extLst>
                  <a:ext uri="{FF2B5EF4-FFF2-40B4-BE49-F238E27FC236}">
                    <a16:creationId xmlns:a16="http://schemas.microsoft.com/office/drawing/2014/main" id="{ED3D082A-F8A1-E470-C5E6-C0B8A3D84C01}"/>
                  </a:ext>
                </a:extLst>
              </p:cNvPr>
              <p:cNvSpPr/>
              <p:nvPr/>
            </p:nvSpPr>
            <p:spPr>
              <a:xfrm>
                <a:off x="8041423" y="1341524"/>
                <a:ext cx="216899" cy="103927"/>
              </a:xfrm>
              <a:custGeom>
                <a:avLst/>
                <a:gdLst>
                  <a:gd name="connsiteX0" fmla="*/ 211184 w 216899"/>
                  <a:gd name="connsiteY0" fmla="*/ 191 h 103927"/>
                  <a:gd name="connsiteX1" fmla="*/ 193087 w 216899"/>
                  <a:gd name="connsiteY1" fmla="*/ 191 h 103927"/>
                  <a:gd name="connsiteX2" fmla="*/ 141747 w 216899"/>
                  <a:gd name="connsiteY2" fmla="*/ 8382 h 103927"/>
                  <a:gd name="connsiteX3" fmla="*/ 84692 w 216899"/>
                  <a:gd name="connsiteY3" fmla="*/ 15621 h 103927"/>
                  <a:gd name="connsiteX4" fmla="*/ 64690 w 216899"/>
                  <a:gd name="connsiteY4" fmla="*/ 34481 h 103927"/>
                  <a:gd name="connsiteX5" fmla="*/ 64690 w 216899"/>
                  <a:gd name="connsiteY5" fmla="*/ 35052 h 103927"/>
                  <a:gd name="connsiteX6" fmla="*/ 64690 w 216899"/>
                  <a:gd name="connsiteY6" fmla="*/ 36100 h 103927"/>
                  <a:gd name="connsiteX7" fmla="*/ 31733 w 216899"/>
                  <a:gd name="connsiteY7" fmla="*/ 23051 h 103927"/>
                  <a:gd name="connsiteX8" fmla="*/ 23732 w 216899"/>
                  <a:gd name="connsiteY8" fmla="*/ 21431 h 103927"/>
                  <a:gd name="connsiteX9" fmla="*/ 1634 w 216899"/>
                  <a:gd name="connsiteY9" fmla="*/ 36100 h 103927"/>
                  <a:gd name="connsiteX10" fmla="*/ 13731 w 216899"/>
                  <a:gd name="connsiteY10" fmla="*/ 65818 h 103927"/>
                  <a:gd name="connsiteX11" fmla="*/ 80311 w 216899"/>
                  <a:gd name="connsiteY11" fmla="*/ 96488 h 103927"/>
                  <a:gd name="connsiteX12" fmla="*/ 116601 w 216899"/>
                  <a:gd name="connsiteY12" fmla="*/ 103918 h 103927"/>
                  <a:gd name="connsiteX13" fmla="*/ 167560 w 216899"/>
                  <a:gd name="connsiteY13" fmla="*/ 93155 h 103927"/>
                  <a:gd name="connsiteX14" fmla="*/ 209280 w 216899"/>
                  <a:gd name="connsiteY14" fmla="*/ 85249 h 103927"/>
                  <a:gd name="connsiteX15" fmla="*/ 215375 w 216899"/>
                  <a:gd name="connsiteY15" fmla="*/ 79153 h 103927"/>
                  <a:gd name="connsiteX16" fmla="*/ 216899 w 216899"/>
                  <a:gd name="connsiteY16" fmla="*/ 6096 h 103927"/>
                  <a:gd name="connsiteX17" fmla="*/ 211184 w 216899"/>
                  <a:gd name="connsiteY17" fmla="*/ 0 h 103927"/>
                  <a:gd name="connsiteX18" fmla="*/ 203374 w 216899"/>
                  <a:gd name="connsiteY18" fmla="*/ 73343 h 103927"/>
                  <a:gd name="connsiteX19" fmla="*/ 162798 w 216899"/>
                  <a:gd name="connsiteY19" fmla="*/ 82106 h 103927"/>
                  <a:gd name="connsiteX20" fmla="*/ 85359 w 216899"/>
                  <a:gd name="connsiteY20" fmla="*/ 85630 h 103927"/>
                  <a:gd name="connsiteX21" fmla="*/ 18780 w 216899"/>
                  <a:gd name="connsiteY21" fmla="*/ 54959 h 103927"/>
                  <a:gd name="connsiteX22" fmla="*/ 12683 w 216899"/>
                  <a:gd name="connsiteY22" fmla="*/ 40767 h 103927"/>
                  <a:gd name="connsiteX23" fmla="*/ 23065 w 216899"/>
                  <a:gd name="connsiteY23" fmla="*/ 33719 h 103927"/>
                  <a:gd name="connsiteX24" fmla="*/ 23065 w 216899"/>
                  <a:gd name="connsiteY24" fmla="*/ 33719 h 103927"/>
                  <a:gd name="connsiteX25" fmla="*/ 26876 w 216899"/>
                  <a:gd name="connsiteY25" fmla="*/ 34481 h 103927"/>
                  <a:gd name="connsiteX26" fmla="*/ 74691 w 216899"/>
                  <a:gd name="connsiteY26" fmla="*/ 52959 h 103927"/>
                  <a:gd name="connsiteX27" fmla="*/ 83359 w 216899"/>
                  <a:gd name="connsiteY27" fmla="*/ 55150 h 103927"/>
                  <a:gd name="connsiteX28" fmla="*/ 113648 w 216899"/>
                  <a:gd name="connsiteY28" fmla="*/ 55817 h 103927"/>
                  <a:gd name="connsiteX29" fmla="*/ 119744 w 216899"/>
                  <a:gd name="connsiteY29" fmla="*/ 49721 h 103927"/>
                  <a:gd name="connsiteX30" fmla="*/ 113648 w 216899"/>
                  <a:gd name="connsiteY30" fmla="*/ 43625 h 103927"/>
                  <a:gd name="connsiteX31" fmla="*/ 84312 w 216899"/>
                  <a:gd name="connsiteY31" fmla="*/ 43053 h 103927"/>
                  <a:gd name="connsiteX32" fmla="*/ 80787 w 216899"/>
                  <a:gd name="connsiteY32" fmla="*/ 42291 h 103927"/>
                  <a:gd name="connsiteX33" fmla="*/ 80025 w 216899"/>
                  <a:gd name="connsiteY33" fmla="*/ 41815 h 103927"/>
                  <a:gd name="connsiteX34" fmla="*/ 76596 w 216899"/>
                  <a:gd name="connsiteY34" fmla="*/ 35052 h 103927"/>
                  <a:gd name="connsiteX35" fmla="*/ 83645 w 216899"/>
                  <a:gd name="connsiteY35" fmla="*/ 27432 h 103927"/>
                  <a:gd name="connsiteX36" fmla="*/ 84216 w 216899"/>
                  <a:gd name="connsiteY36" fmla="*/ 27432 h 103927"/>
                  <a:gd name="connsiteX37" fmla="*/ 145557 w 216899"/>
                  <a:gd name="connsiteY37" fmla="*/ 19431 h 103927"/>
                  <a:gd name="connsiteX38" fmla="*/ 192611 w 216899"/>
                  <a:gd name="connsiteY38" fmla="*/ 11906 h 103927"/>
                  <a:gd name="connsiteX39" fmla="*/ 204517 w 216899"/>
                  <a:gd name="connsiteY39" fmla="*/ 11906 h 103927"/>
                  <a:gd name="connsiteX40" fmla="*/ 203279 w 216899"/>
                  <a:gd name="connsiteY40" fmla="*/ 73343 h 10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6899" h="103927">
                    <a:moveTo>
                      <a:pt x="211184" y="191"/>
                    </a:moveTo>
                    <a:lnTo>
                      <a:pt x="193087" y="191"/>
                    </a:lnTo>
                    <a:cubicBezTo>
                      <a:pt x="175561" y="-190"/>
                      <a:pt x="158225" y="2572"/>
                      <a:pt x="141747" y="8382"/>
                    </a:cubicBezTo>
                    <a:cubicBezTo>
                      <a:pt x="123459" y="14573"/>
                      <a:pt x="104028" y="17050"/>
                      <a:pt x="84692" y="15621"/>
                    </a:cubicBezTo>
                    <a:cubicBezTo>
                      <a:pt x="73929" y="15335"/>
                      <a:pt x="65071" y="23813"/>
                      <a:pt x="64690" y="34481"/>
                    </a:cubicBezTo>
                    <a:cubicBezTo>
                      <a:pt x="64690" y="34671"/>
                      <a:pt x="64690" y="34862"/>
                      <a:pt x="64690" y="35052"/>
                    </a:cubicBezTo>
                    <a:lnTo>
                      <a:pt x="64690" y="36100"/>
                    </a:lnTo>
                    <a:lnTo>
                      <a:pt x="31733" y="23051"/>
                    </a:lnTo>
                    <a:cubicBezTo>
                      <a:pt x="29162" y="22003"/>
                      <a:pt x="26495" y="21527"/>
                      <a:pt x="23732" y="21431"/>
                    </a:cubicBezTo>
                    <a:cubicBezTo>
                      <a:pt x="14017" y="21336"/>
                      <a:pt x="5254" y="27146"/>
                      <a:pt x="1634" y="36100"/>
                    </a:cubicBezTo>
                    <a:cubicBezTo>
                      <a:pt x="-2938" y="47625"/>
                      <a:pt x="2396" y="60770"/>
                      <a:pt x="13731" y="65818"/>
                    </a:cubicBezTo>
                    <a:lnTo>
                      <a:pt x="80311" y="96488"/>
                    </a:lnTo>
                    <a:cubicBezTo>
                      <a:pt x="91741" y="101537"/>
                      <a:pt x="104123" y="104108"/>
                      <a:pt x="116601" y="103918"/>
                    </a:cubicBezTo>
                    <a:cubicBezTo>
                      <a:pt x="134127" y="103537"/>
                      <a:pt x="151367" y="99917"/>
                      <a:pt x="167560" y="93155"/>
                    </a:cubicBezTo>
                    <a:cubicBezTo>
                      <a:pt x="180799" y="87630"/>
                      <a:pt x="194992" y="84963"/>
                      <a:pt x="209280" y="85249"/>
                    </a:cubicBezTo>
                    <a:cubicBezTo>
                      <a:pt x="212613" y="85249"/>
                      <a:pt x="215375" y="82582"/>
                      <a:pt x="215375" y="79153"/>
                    </a:cubicBezTo>
                    <a:lnTo>
                      <a:pt x="216899" y="6096"/>
                    </a:lnTo>
                    <a:cubicBezTo>
                      <a:pt x="216899" y="2858"/>
                      <a:pt x="214328" y="191"/>
                      <a:pt x="211184" y="0"/>
                    </a:cubicBezTo>
                    <a:close/>
                    <a:moveTo>
                      <a:pt x="203374" y="73343"/>
                    </a:moveTo>
                    <a:cubicBezTo>
                      <a:pt x="189467" y="73819"/>
                      <a:pt x="175656" y="76772"/>
                      <a:pt x="162798" y="82106"/>
                    </a:cubicBezTo>
                    <a:cubicBezTo>
                      <a:pt x="145843" y="88868"/>
                      <a:pt x="113267" y="98298"/>
                      <a:pt x="85359" y="85630"/>
                    </a:cubicBezTo>
                    <a:lnTo>
                      <a:pt x="18780" y="54959"/>
                    </a:lnTo>
                    <a:cubicBezTo>
                      <a:pt x="13255" y="52578"/>
                      <a:pt x="10588" y="46292"/>
                      <a:pt x="12683" y="40767"/>
                    </a:cubicBezTo>
                    <a:cubicBezTo>
                      <a:pt x="14398" y="36481"/>
                      <a:pt x="18494" y="33719"/>
                      <a:pt x="23065" y="33719"/>
                    </a:cubicBezTo>
                    <a:lnTo>
                      <a:pt x="23065" y="33719"/>
                    </a:lnTo>
                    <a:cubicBezTo>
                      <a:pt x="24399" y="33719"/>
                      <a:pt x="25637" y="34004"/>
                      <a:pt x="26876" y="34481"/>
                    </a:cubicBezTo>
                    <a:lnTo>
                      <a:pt x="74691" y="52959"/>
                    </a:lnTo>
                    <a:cubicBezTo>
                      <a:pt x="77358" y="54293"/>
                      <a:pt x="80406" y="55055"/>
                      <a:pt x="83359" y="55150"/>
                    </a:cubicBezTo>
                    <a:lnTo>
                      <a:pt x="113648" y="55817"/>
                    </a:lnTo>
                    <a:cubicBezTo>
                      <a:pt x="116982" y="55817"/>
                      <a:pt x="119744" y="53150"/>
                      <a:pt x="119744" y="49721"/>
                    </a:cubicBezTo>
                    <a:cubicBezTo>
                      <a:pt x="119744" y="46292"/>
                      <a:pt x="117078" y="43625"/>
                      <a:pt x="113648" y="43625"/>
                    </a:cubicBezTo>
                    <a:lnTo>
                      <a:pt x="84312" y="43053"/>
                    </a:lnTo>
                    <a:cubicBezTo>
                      <a:pt x="83073" y="43053"/>
                      <a:pt x="81930" y="42767"/>
                      <a:pt x="80787" y="42291"/>
                    </a:cubicBezTo>
                    <a:lnTo>
                      <a:pt x="80025" y="41815"/>
                    </a:lnTo>
                    <a:cubicBezTo>
                      <a:pt x="77739" y="40291"/>
                      <a:pt x="76501" y="37719"/>
                      <a:pt x="76596" y="35052"/>
                    </a:cubicBezTo>
                    <a:cubicBezTo>
                      <a:pt x="76406" y="31052"/>
                      <a:pt x="79549" y="27623"/>
                      <a:pt x="83645" y="27432"/>
                    </a:cubicBezTo>
                    <a:cubicBezTo>
                      <a:pt x="83835" y="27432"/>
                      <a:pt x="84026" y="27432"/>
                      <a:pt x="84216" y="27432"/>
                    </a:cubicBezTo>
                    <a:cubicBezTo>
                      <a:pt x="104981" y="28861"/>
                      <a:pt x="125840" y="26194"/>
                      <a:pt x="145557" y="19431"/>
                    </a:cubicBezTo>
                    <a:cubicBezTo>
                      <a:pt x="160606" y="14097"/>
                      <a:pt x="176609" y="11621"/>
                      <a:pt x="192611" y="11906"/>
                    </a:cubicBezTo>
                    <a:lnTo>
                      <a:pt x="204517" y="11906"/>
                    </a:lnTo>
                    <a:lnTo>
                      <a:pt x="203279" y="73343"/>
                    </a:lnTo>
                    <a:close/>
                  </a:path>
                </a:pathLst>
              </a:custGeom>
              <a:solidFill>
                <a:srgbClr val="000000"/>
              </a:solidFill>
              <a:ln w="9525" cap="flat">
                <a:noFill/>
                <a:prstDash val="solid"/>
                <a:miter/>
              </a:ln>
            </p:spPr>
            <p:txBody>
              <a:bodyPr rtlCol="0" anchor="ctr"/>
              <a:lstStyle/>
              <a:p>
                <a:endParaRPr lang="fi-FI"/>
              </a:p>
            </p:txBody>
          </p:sp>
          <p:sp>
            <p:nvSpPr>
              <p:cNvPr id="19" name="Freeform: Shape 18">
                <a:extLst>
                  <a:ext uri="{FF2B5EF4-FFF2-40B4-BE49-F238E27FC236}">
                    <a16:creationId xmlns:a16="http://schemas.microsoft.com/office/drawing/2014/main" id="{FCFAAEBE-F0E9-1865-0368-FADFD570E685}"/>
                  </a:ext>
                </a:extLst>
              </p:cNvPr>
              <p:cNvSpPr/>
              <p:nvPr/>
            </p:nvSpPr>
            <p:spPr>
              <a:xfrm>
                <a:off x="7970519" y="1125934"/>
                <a:ext cx="166696" cy="203683"/>
              </a:xfrm>
              <a:custGeom>
                <a:avLst/>
                <a:gdLst>
                  <a:gd name="connsiteX0" fmla="*/ 79682 w 166696"/>
                  <a:gd name="connsiteY0" fmla="*/ 187015 h 203683"/>
                  <a:gd name="connsiteX1" fmla="*/ 103209 w 166696"/>
                  <a:gd name="connsiteY1" fmla="*/ 140628 h 203683"/>
                  <a:gd name="connsiteX2" fmla="*/ 130832 w 166696"/>
                  <a:gd name="connsiteY2" fmla="*/ 90241 h 203683"/>
                  <a:gd name="connsiteX3" fmla="*/ 127402 w 166696"/>
                  <a:gd name="connsiteY3" fmla="*/ 62999 h 203683"/>
                  <a:gd name="connsiteX4" fmla="*/ 126926 w 166696"/>
                  <a:gd name="connsiteY4" fmla="*/ 62619 h 203683"/>
                  <a:gd name="connsiteX5" fmla="*/ 126164 w 166696"/>
                  <a:gd name="connsiteY5" fmla="*/ 62047 h 203683"/>
                  <a:gd name="connsiteX6" fmla="*/ 155787 w 166696"/>
                  <a:gd name="connsiteY6" fmla="*/ 42902 h 203683"/>
                  <a:gd name="connsiteX7" fmla="*/ 161883 w 166696"/>
                  <a:gd name="connsiteY7" fmla="*/ 37377 h 203683"/>
                  <a:gd name="connsiteX8" fmla="*/ 157692 w 166696"/>
                  <a:gd name="connsiteY8" fmla="*/ 4802 h 203683"/>
                  <a:gd name="connsiteX9" fmla="*/ 131879 w 166696"/>
                  <a:gd name="connsiteY9" fmla="*/ 3087 h 203683"/>
                  <a:gd name="connsiteX10" fmla="*/ 67871 w 166696"/>
                  <a:gd name="connsiteY10" fmla="*/ 38996 h 203683"/>
                  <a:gd name="connsiteX11" fmla="*/ 19485 w 166696"/>
                  <a:gd name="connsiteY11" fmla="*/ 111577 h 203683"/>
                  <a:gd name="connsiteX12" fmla="*/ 1196 w 166696"/>
                  <a:gd name="connsiteY12" fmla="*/ 149868 h 203683"/>
                  <a:gd name="connsiteX13" fmla="*/ 2434 w 166696"/>
                  <a:gd name="connsiteY13" fmla="*/ 158345 h 203683"/>
                  <a:gd name="connsiteX14" fmla="*/ 2434 w 166696"/>
                  <a:gd name="connsiteY14" fmla="*/ 158345 h 203683"/>
                  <a:gd name="connsiteX15" fmla="*/ 60537 w 166696"/>
                  <a:gd name="connsiteY15" fmla="*/ 202446 h 203683"/>
                  <a:gd name="connsiteX16" fmla="*/ 68919 w 166696"/>
                  <a:gd name="connsiteY16" fmla="*/ 201398 h 203683"/>
                  <a:gd name="connsiteX17" fmla="*/ 74634 w 166696"/>
                  <a:gd name="connsiteY17" fmla="*/ 193873 h 203683"/>
                  <a:gd name="connsiteX18" fmla="*/ 79873 w 166696"/>
                  <a:gd name="connsiteY18" fmla="*/ 187015 h 203683"/>
                  <a:gd name="connsiteX19" fmla="*/ 64728 w 166696"/>
                  <a:gd name="connsiteY19" fmla="*/ 186539 h 203683"/>
                  <a:gd name="connsiteX20" fmla="*/ 62823 w 166696"/>
                  <a:gd name="connsiteY20" fmla="*/ 189110 h 203683"/>
                  <a:gd name="connsiteX21" fmla="*/ 14436 w 166696"/>
                  <a:gd name="connsiteY21" fmla="*/ 152154 h 203683"/>
                  <a:gd name="connsiteX22" fmla="*/ 31200 w 166696"/>
                  <a:gd name="connsiteY22" fmla="*/ 114244 h 203683"/>
                  <a:gd name="connsiteX23" fmla="*/ 73587 w 166696"/>
                  <a:gd name="connsiteY23" fmla="*/ 49474 h 203683"/>
                  <a:gd name="connsiteX24" fmla="*/ 137594 w 166696"/>
                  <a:gd name="connsiteY24" fmla="*/ 13565 h 203683"/>
                  <a:gd name="connsiteX25" fmla="*/ 152453 w 166696"/>
                  <a:gd name="connsiteY25" fmla="*/ 17279 h 203683"/>
                  <a:gd name="connsiteX26" fmla="*/ 151977 w 166696"/>
                  <a:gd name="connsiteY26" fmla="*/ 30043 h 203683"/>
                  <a:gd name="connsiteX27" fmla="*/ 149120 w 166696"/>
                  <a:gd name="connsiteY27" fmla="*/ 32615 h 203683"/>
                  <a:gd name="connsiteX28" fmla="*/ 106067 w 166696"/>
                  <a:gd name="connsiteY28" fmla="*/ 60428 h 203683"/>
                  <a:gd name="connsiteX29" fmla="*/ 99209 w 166696"/>
                  <a:gd name="connsiteY29" fmla="*/ 66524 h 203683"/>
                  <a:gd name="connsiteX30" fmla="*/ 81016 w 166696"/>
                  <a:gd name="connsiteY30" fmla="*/ 90717 h 203683"/>
                  <a:gd name="connsiteX31" fmla="*/ 80540 w 166696"/>
                  <a:gd name="connsiteY31" fmla="*/ 99290 h 203683"/>
                  <a:gd name="connsiteX32" fmla="*/ 89112 w 166696"/>
                  <a:gd name="connsiteY32" fmla="*/ 99766 h 203683"/>
                  <a:gd name="connsiteX33" fmla="*/ 90636 w 166696"/>
                  <a:gd name="connsiteY33" fmla="*/ 97575 h 203683"/>
                  <a:gd name="connsiteX34" fmla="*/ 108829 w 166696"/>
                  <a:gd name="connsiteY34" fmla="*/ 73763 h 203683"/>
                  <a:gd name="connsiteX35" fmla="*/ 111591 w 166696"/>
                  <a:gd name="connsiteY35" fmla="*/ 71382 h 203683"/>
                  <a:gd name="connsiteX36" fmla="*/ 112163 w 166696"/>
                  <a:gd name="connsiteY36" fmla="*/ 71096 h 203683"/>
                  <a:gd name="connsiteX37" fmla="*/ 119687 w 166696"/>
                  <a:gd name="connsiteY37" fmla="*/ 72334 h 203683"/>
                  <a:gd name="connsiteX38" fmla="*/ 121783 w 166696"/>
                  <a:gd name="connsiteY38" fmla="*/ 82526 h 203683"/>
                  <a:gd name="connsiteX39" fmla="*/ 121402 w 166696"/>
                  <a:gd name="connsiteY39" fmla="*/ 83002 h 203683"/>
                  <a:gd name="connsiteX40" fmla="*/ 91779 w 166696"/>
                  <a:gd name="connsiteY40" fmla="*/ 137485 h 203683"/>
                  <a:gd name="connsiteX41" fmla="*/ 70252 w 166696"/>
                  <a:gd name="connsiteY41" fmla="*/ 179871 h 203683"/>
                  <a:gd name="connsiteX42" fmla="*/ 64918 w 166696"/>
                  <a:gd name="connsiteY42" fmla="*/ 186729 h 2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6696" h="203683">
                    <a:moveTo>
                      <a:pt x="79682" y="187015"/>
                    </a:moveTo>
                    <a:cubicBezTo>
                      <a:pt x="90255" y="173108"/>
                      <a:pt x="98256" y="157392"/>
                      <a:pt x="103209" y="140628"/>
                    </a:cubicBezTo>
                    <a:cubicBezTo>
                      <a:pt x="108924" y="122150"/>
                      <a:pt x="118354" y="105005"/>
                      <a:pt x="130832" y="90241"/>
                    </a:cubicBezTo>
                    <a:cubicBezTo>
                      <a:pt x="137404" y="81764"/>
                      <a:pt x="135880" y="69572"/>
                      <a:pt x="127402" y="62999"/>
                    </a:cubicBezTo>
                    <a:cubicBezTo>
                      <a:pt x="127212" y="62904"/>
                      <a:pt x="127117" y="62809"/>
                      <a:pt x="126926" y="62619"/>
                    </a:cubicBezTo>
                    <a:lnTo>
                      <a:pt x="126164" y="62047"/>
                    </a:lnTo>
                    <a:lnTo>
                      <a:pt x="155787" y="42902"/>
                    </a:lnTo>
                    <a:cubicBezTo>
                      <a:pt x="158169" y="41473"/>
                      <a:pt x="160168" y="39568"/>
                      <a:pt x="161883" y="37377"/>
                    </a:cubicBezTo>
                    <a:cubicBezTo>
                      <a:pt x="169693" y="27185"/>
                      <a:pt x="167788" y="12612"/>
                      <a:pt x="157692" y="4802"/>
                    </a:cubicBezTo>
                    <a:cubicBezTo>
                      <a:pt x="150263" y="-913"/>
                      <a:pt x="140071" y="-1580"/>
                      <a:pt x="131879" y="3087"/>
                    </a:cubicBezTo>
                    <a:lnTo>
                      <a:pt x="67871" y="38996"/>
                    </a:lnTo>
                    <a:cubicBezTo>
                      <a:pt x="38820" y="55475"/>
                      <a:pt x="25485" y="87383"/>
                      <a:pt x="19485" y="111577"/>
                    </a:cubicBezTo>
                    <a:cubicBezTo>
                      <a:pt x="16151" y="125483"/>
                      <a:pt x="9960" y="138533"/>
                      <a:pt x="1196" y="149868"/>
                    </a:cubicBezTo>
                    <a:cubicBezTo>
                      <a:pt x="-804" y="152534"/>
                      <a:pt x="-232" y="156345"/>
                      <a:pt x="2434" y="158345"/>
                    </a:cubicBezTo>
                    <a:lnTo>
                      <a:pt x="2434" y="158345"/>
                    </a:lnTo>
                    <a:lnTo>
                      <a:pt x="60537" y="202446"/>
                    </a:lnTo>
                    <a:cubicBezTo>
                      <a:pt x="63109" y="204446"/>
                      <a:pt x="66919" y="203970"/>
                      <a:pt x="68919" y="201398"/>
                    </a:cubicBezTo>
                    <a:lnTo>
                      <a:pt x="74634" y="193873"/>
                    </a:lnTo>
                    <a:lnTo>
                      <a:pt x="79873" y="187015"/>
                    </a:lnTo>
                    <a:close/>
                    <a:moveTo>
                      <a:pt x="64728" y="186539"/>
                    </a:moveTo>
                    <a:lnTo>
                      <a:pt x="62823" y="189110"/>
                    </a:lnTo>
                    <a:lnTo>
                      <a:pt x="14436" y="152154"/>
                    </a:lnTo>
                    <a:cubicBezTo>
                      <a:pt x="22247" y="140628"/>
                      <a:pt x="27961" y="127770"/>
                      <a:pt x="31200" y="114244"/>
                    </a:cubicBezTo>
                    <a:cubicBezTo>
                      <a:pt x="35677" y="96527"/>
                      <a:pt x="47202" y="64619"/>
                      <a:pt x="73587" y="49474"/>
                    </a:cubicBezTo>
                    <a:lnTo>
                      <a:pt x="137594" y="13565"/>
                    </a:lnTo>
                    <a:cubicBezTo>
                      <a:pt x="142738" y="10707"/>
                      <a:pt x="149215" y="12326"/>
                      <a:pt x="152453" y="17279"/>
                    </a:cubicBezTo>
                    <a:cubicBezTo>
                      <a:pt x="154930" y="21185"/>
                      <a:pt x="154739" y="26328"/>
                      <a:pt x="151977" y="30043"/>
                    </a:cubicBezTo>
                    <a:cubicBezTo>
                      <a:pt x="151215" y="31091"/>
                      <a:pt x="150167" y="31948"/>
                      <a:pt x="149120" y="32615"/>
                    </a:cubicBezTo>
                    <a:lnTo>
                      <a:pt x="106067" y="60428"/>
                    </a:lnTo>
                    <a:cubicBezTo>
                      <a:pt x="103400" y="61952"/>
                      <a:pt x="101019" y="64047"/>
                      <a:pt x="99209" y="66524"/>
                    </a:cubicBezTo>
                    <a:lnTo>
                      <a:pt x="81016" y="90717"/>
                    </a:lnTo>
                    <a:cubicBezTo>
                      <a:pt x="78539" y="92908"/>
                      <a:pt x="78349" y="96813"/>
                      <a:pt x="80540" y="99290"/>
                    </a:cubicBezTo>
                    <a:cubicBezTo>
                      <a:pt x="82730" y="101766"/>
                      <a:pt x="86636" y="101957"/>
                      <a:pt x="89112" y="99766"/>
                    </a:cubicBezTo>
                    <a:cubicBezTo>
                      <a:pt x="89779" y="99195"/>
                      <a:pt x="90351" y="98432"/>
                      <a:pt x="90636" y="97575"/>
                    </a:cubicBezTo>
                    <a:lnTo>
                      <a:pt x="108829" y="73763"/>
                    </a:lnTo>
                    <a:cubicBezTo>
                      <a:pt x="109591" y="72810"/>
                      <a:pt x="110544" y="71953"/>
                      <a:pt x="111591" y="71382"/>
                    </a:cubicBezTo>
                    <a:lnTo>
                      <a:pt x="112163" y="71096"/>
                    </a:lnTo>
                    <a:cubicBezTo>
                      <a:pt x="114735" y="70143"/>
                      <a:pt x="117497" y="70620"/>
                      <a:pt x="119687" y="72334"/>
                    </a:cubicBezTo>
                    <a:cubicBezTo>
                      <a:pt x="123021" y="74525"/>
                      <a:pt x="123974" y="79097"/>
                      <a:pt x="121783" y="82526"/>
                    </a:cubicBezTo>
                    <a:cubicBezTo>
                      <a:pt x="121688" y="82716"/>
                      <a:pt x="121592" y="82907"/>
                      <a:pt x="121402" y="83002"/>
                    </a:cubicBezTo>
                    <a:cubicBezTo>
                      <a:pt x="107972" y="99004"/>
                      <a:pt x="97971" y="117482"/>
                      <a:pt x="91779" y="137485"/>
                    </a:cubicBezTo>
                    <a:cubicBezTo>
                      <a:pt x="87207" y="152820"/>
                      <a:pt x="79873" y="167108"/>
                      <a:pt x="70252" y="179871"/>
                    </a:cubicBezTo>
                    <a:cubicBezTo>
                      <a:pt x="69776" y="180252"/>
                      <a:pt x="67395" y="183586"/>
                      <a:pt x="64918" y="186729"/>
                    </a:cubicBezTo>
                    <a:close/>
                  </a:path>
                </a:pathLst>
              </a:custGeom>
              <a:solidFill>
                <a:srgbClr val="000000"/>
              </a:solidFill>
              <a:ln w="9525" cap="flat">
                <a:noFill/>
                <a:prstDash val="solid"/>
                <a:miter/>
              </a:ln>
            </p:spPr>
            <p:txBody>
              <a:bodyPr rtlCol="0" anchor="ctr"/>
              <a:lstStyle/>
              <a:p>
                <a:endParaRPr lang="fi-FI"/>
              </a:p>
            </p:txBody>
          </p:sp>
          <p:sp>
            <p:nvSpPr>
              <p:cNvPr id="20" name="Freeform: Shape 19">
                <a:extLst>
                  <a:ext uri="{FF2B5EF4-FFF2-40B4-BE49-F238E27FC236}">
                    <a16:creationId xmlns:a16="http://schemas.microsoft.com/office/drawing/2014/main" id="{C56BFAD3-4979-49ED-761B-4B557F53EF69}"/>
                  </a:ext>
                </a:extLst>
              </p:cNvPr>
              <p:cNvSpPr/>
              <p:nvPr/>
            </p:nvSpPr>
            <p:spPr>
              <a:xfrm>
                <a:off x="8174898" y="1105661"/>
                <a:ext cx="146384" cy="211288"/>
              </a:xfrm>
              <a:custGeom>
                <a:avLst/>
                <a:gdLst>
                  <a:gd name="connsiteX0" fmla="*/ 144765 w 146384"/>
                  <a:gd name="connsiteY0" fmla="*/ 114705 h 211288"/>
                  <a:gd name="connsiteX1" fmla="*/ 103617 w 146384"/>
                  <a:gd name="connsiteY1" fmla="*/ 37838 h 211288"/>
                  <a:gd name="connsiteX2" fmla="*/ 78186 w 146384"/>
                  <a:gd name="connsiteY2" fmla="*/ 3739 h 211288"/>
                  <a:gd name="connsiteX3" fmla="*/ 74756 w 146384"/>
                  <a:gd name="connsiteY3" fmla="*/ 500 h 211288"/>
                  <a:gd name="connsiteX4" fmla="*/ 70089 w 146384"/>
                  <a:gd name="connsiteY4" fmla="*/ 500 h 211288"/>
                  <a:gd name="connsiteX5" fmla="*/ 3509 w 146384"/>
                  <a:gd name="connsiteY5" fmla="*/ 31171 h 211288"/>
                  <a:gd name="connsiteX6" fmla="*/ 461 w 146384"/>
                  <a:gd name="connsiteY6" fmla="*/ 38981 h 211288"/>
                  <a:gd name="connsiteX7" fmla="*/ 4652 w 146384"/>
                  <a:gd name="connsiteY7" fmla="*/ 48030 h 211288"/>
                  <a:gd name="connsiteX8" fmla="*/ 7987 w 146384"/>
                  <a:gd name="connsiteY8" fmla="*/ 55364 h 211288"/>
                  <a:gd name="connsiteX9" fmla="*/ 38276 w 146384"/>
                  <a:gd name="connsiteY9" fmla="*/ 97750 h 211288"/>
                  <a:gd name="connsiteX10" fmla="*/ 69804 w 146384"/>
                  <a:gd name="connsiteY10" fmla="*/ 145756 h 211288"/>
                  <a:gd name="connsiteX11" fmla="*/ 95616 w 146384"/>
                  <a:gd name="connsiteY11" fmla="*/ 155377 h 211288"/>
                  <a:gd name="connsiteX12" fmla="*/ 96093 w 146384"/>
                  <a:gd name="connsiteY12" fmla="*/ 155186 h 211288"/>
                  <a:gd name="connsiteX13" fmla="*/ 97045 w 146384"/>
                  <a:gd name="connsiteY13" fmla="*/ 154710 h 211288"/>
                  <a:gd name="connsiteX14" fmla="*/ 99998 w 146384"/>
                  <a:gd name="connsiteY14" fmla="*/ 189857 h 211288"/>
                  <a:gd name="connsiteX15" fmla="*/ 102093 w 146384"/>
                  <a:gd name="connsiteY15" fmla="*/ 197763 h 211288"/>
                  <a:gd name="connsiteX16" fmla="*/ 123239 w 146384"/>
                  <a:gd name="connsiteY16" fmla="*/ 211288 h 211288"/>
                  <a:gd name="connsiteX17" fmla="*/ 124953 w 146384"/>
                  <a:gd name="connsiteY17" fmla="*/ 211288 h 211288"/>
                  <a:gd name="connsiteX18" fmla="*/ 146384 w 146384"/>
                  <a:gd name="connsiteY18" fmla="*/ 188143 h 211288"/>
                  <a:gd name="connsiteX19" fmla="*/ 144765 w 146384"/>
                  <a:gd name="connsiteY19" fmla="*/ 114705 h 211288"/>
                  <a:gd name="connsiteX20" fmla="*/ 124001 w 146384"/>
                  <a:gd name="connsiteY20" fmla="*/ 199477 h 211288"/>
                  <a:gd name="connsiteX21" fmla="*/ 112952 w 146384"/>
                  <a:gd name="connsiteY21" fmla="*/ 193096 h 211288"/>
                  <a:gd name="connsiteX22" fmla="*/ 111999 w 146384"/>
                  <a:gd name="connsiteY22" fmla="*/ 189381 h 211288"/>
                  <a:gd name="connsiteX23" fmla="*/ 107713 w 146384"/>
                  <a:gd name="connsiteY23" fmla="*/ 138136 h 211288"/>
                  <a:gd name="connsiteX24" fmla="*/ 105808 w 146384"/>
                  <a:gd name="connsiteY24" fmla="*/ 129373 h 211288"/>
                  <a:gd name="connsiteX25" fmla="*/ 93140 w 146384"/>
                  <a:gd name="connsiteY25" fmla="*/ 102322 h 211288"/>
                  <a:gd name="connsiteX26" fmla="*/ 85139 w 146384"/>
                  <a:gd name="connsiteY26" fmla="*/ 99370 h 211288"/>
                  <a:gd name="connsiteX27" fmla="*/ 82186 w 146384"/>
                  <a:gd name="connsiteY27" fmla="*/ 107371 h 211288"/>
                  <a:gd name="connsiteX28" fmla="*/ 82186 w 146384"/>
                  <a:gd name="connsiteY28" fmla="*/ 107371 h 211288"/>
                  <a:gd name="connsiteX29" fmla="*/ 95235 w 146384"/>
                  <a:gd name="connsiteY29" fmla="*/ 134326 h 211288"/>
                  <a:gd name="connsiteX30" fmla="*/ 94854 w 146384"/>
                  <a:gd name="connsiteY30" fmla="*/ 134326 h 211288"/>
                  <a:gd name="connsiteX31" fmla="*/ 95616 w 146384"/>
                  <a:gd name="connsiteY31" fmla="*/ 137851 h 211288"/>
                  <a:gd name="connsiteX32" fmla="*/ 95616 w 146384"/>
                  <a:gd name="connsiteY32" fmla="*/ 138613 h 211288"/>
                  <a:gd name="connsiteX33" fmla="*/ 91044 w 146384"/>
                  <a:gd name="connsiteY33" fmla="*/ 144709 h 211288"/>
                  <a:gd name="connsiteX34" fmla="*/ 81138 w 146384"/>
                  <a:gd name="connsiteY34" fmla="*/ 141756 h 211288"/>
                  <a:gd name="connsiteX35" fmla="*/ 80852 w 146384"/>
                  <a:gd name="connsiteY35" fmla="*/ 141280 h 211288"/>
                  <a:gd name="connsiteX36" fmla="*/ 46753 w 146384"/>
                  <a:gd name="connsiteY36" fmla="*/ 89559 h 211288"/>
                  <a:gd name="connsiteX37" fmla="*/ 19321 w 146384"/>
                  <a:gd name="connsiteY37" fmla="*/ 50792 h 211288"/>
                  <a:gd name="connsiteX38" fmla="*/ 15892 w 146384"/>
                  <a:gd name="connsiteY38" fmla="*/ 43363 h 211288"/>
                  <a:gd name="connsiteX39" fmla="*/ 14273 w 146384"/>
                  <a:gd name="connsiteY39" fmla="*/ 39934 h 211288"/>
                  <a:gd name="connsiteX40" fmla="*/ 69804 w 146384"/>
                  <a:gd name="connsiteY40" fmla="*/ 14311 h 211288"/>
                  <a:gd name="connsiteX41" fmla="*/ 95426 w 146384"/>
                  <a:gd name="connsiteY41" fmla="*/ 46887 h 211288"/>
                  <a:gd name="connsiteX42" fmla="*/ 132478 w 146384"/>
                  <a:gd name="connsiteY42" fmla="*/ 114991 h 211288"/>
                  <a:gd name="connsiteX43" fmla="*/ 134193 w 146384"/>
                  <a:gd name="connsiteY43" fmla="*/ 188143 h 211288"/>
                  <a:gd name="connsiteX44" fmla="*/ 123906 w 146384"/>
                  <a:gd name="connsiteY44" fmla="*/ 199668 h 211288"/>
                  <a:gd name="connsiteX45" fmla="*/ 123906 w 146384"/>
                  <a:gd name="connsiteY45" fmla="*/ 199382 h 21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6384" h="211288">
                    <a:moveTo>
                      <a:pt x="144765" y="114705"/>
                    </a:moveTo>
                    <a:cubicBezTo>
                      <a:pt x="143813" y="81272"/>
                      <a:pt x="121905" y="54507"/>
                      <a:pt x="103617" y="37838"/>
                    </a:cubicBezTo>
                    <a:cubicBezTo>
                      <a:pt x="92854" y="28408"/>
                      <a:pt x="84187" y="16788"/>
                      <a:pt x="78186" y="3739"/>
                    </a:cubicBezTo>
                    <a:cubicBezTo>
                      <a:pt x="77519" y="2215"/>
                      <a:pt x="76281" y="1072"/>
                      <a:pt x="74756" y="500"/>
                    </a:cubicBezTo>
                    <a:cubicBezTo>
                      <a:pt x="73233" y="-167"/>
                      <a:pt x="71613" y="-167"/>
                      <a:pt x="70089" y="500"/>
                    </a:cubicBezTo>
                    <a:lnTo>
                      <a:pt x="3509" y="31171"/>
                    </a:lnTo>
                    <a:cubicBezTo>
                      <a:pt x="557" y="32504"/>
                      <a:pt x="-777" y="36028"/>
                      <a:pt x="461" y="38981"/>
                    </a:cubicBezTo>
                    <a:lnTo>
                      <a:pt x="4652" y="48030"/>
                    </a:lnTo>
                    <a:cubicBezTo>
                      <a:pt x="6272" y="51459"/>
                      <a:pt x="7701" y="54602"/>
                      <a:pt x="7987" y="55364"/>
                    </a:cubicBezTo>
                    <a:cubicBezTo>
                      <a:pt x="15416" y="71176"/>
                      <a:pt x="25703" y="85558"/>
                      <a:pt x="38276" y="97750"/>
                    </a:cubicBezTo>
                    <a:cubicBezTo>
                      <a:pt x="51897" y="111466"/>
                      <a:pt x="62565" y="127849"/>
                      <a:pt x="69804" y="145756"/>
                    </a:cubicBezTo>
                    <a:cubicBezTo>
                      <a:pt x="74280" y="155567"/>
                      <a:pt x="85806" y="159853"/>
                      <a:pt x="95616" y="155377"/>
                    </a:cubicBezTo>
                    <a:cubicBezTo>
                      <a:pt x="95807" y="155377"/>
                      <a:pt x="95902" y="155281"/>
                      <a:pt x="96093" y="155186"/>
                    </a:cubicBezTo>
                    <a:lnTo>
                      <a:pt x="97045" y="154710"/>
                    </a:lnTo>
                    <a:lnTo>
                      <a:pt x="99998" y="189857"/>
                    </a:lnTo>
                    <a:cubicBezTo>
                      <a:pt x="100188" y="192619"/>
                      <a:pt x="100950" y="195286"/>
                      <a:pt x="102093" y="197763"/>
                    </a:cubicBezTo>
                    <a:cubicBezTo>
                      <a:pt x="105903" y="205954"/>
                      <a:pt x="114190" y="211193"/>
                      <a:pt x="123239" y="211288"/>
                    </a:cubicBezTo>
                    <a:lnTo>
                      <a:pt x="124953" y="211288"/>
                    </a:lnTo>
                    <a:cubicBezTo>
                      <a:pt x="137050" y="210336"/>
                      <a:pt x="146384" y="200239"/>
                      <a:pt x="146384" y="188143"/>
                    </a:cubicBezTo>
                    <a:lnTo>
                      <a:pt x="144765" y="114705"/>
                    </a:lnTo>
                    <a:close/>
                    <a:moveTo>
                      <a:pt x="124001" y="199477"/>
                    </a:moveTo>
                    <a:cubicBezTo>
                      <a:pt x="119334" y="199858"/>
                      <a:pt x="114952" y="197287"/>
                      <a:pt x="112952" y="193096"/>
                    </a:cubicBezTo>
                    <a:cubicBezTo>
                      <a:pt x="112380" y="191953"/>
                      <a:pt x="112095" y="190619"/>
                      <a:pt x="111999" y="189381"/>
                    </a:cubicBezTo>
                    <a:lnTo>
                      <a:pt x="107713" y="138136"/>
                    </a:lnTo>
                    <a:cubicBezTo>
                      <a:pt x="107713" y="135088"/>
                      <a:pt x="107046" y="132136"/>
                      <a:pt x="105808" y="129373"/>
                    </a:cubicBezTo>
                    <a:lnTo>
                      <a:pt x="93140" y="102322"/>
                    </a:lnTo>
                    <a:cubicBezTo>
                      <a:pt x="91711" y="99274"/>
                      <a:pt x="88187" y="97941"/>
                      <a:pt x="85139" y="99370"/>
                    </a:cubicBezTo>
                    <a:cubicBezTo>
                      <a:pt x="82091" y="100798"/>
                      <a:pt x="80757" y="104323"/>
                      <a:pt x="82186" y="107371"/>
                    </a:cubicBezTo>
                    <a:cubicBezTo>
                      <a:pt x="82186" y="107371"/>
                      <a:pt x="82186" y="107371"/>
                      <a:pt x="82186" y="107371"/>
                    </a:cubicBezTo>
                    <a:cubicBezTo>
                      <a:pt x="89139" y="122420"/>
                      <a:pt x="92759" y="130326"/>
                      <a:pt x="95235" y="134326"/>
                    </a:cubicBezTo>
                    <a:lnTo>
                      <a:pt x="94854" y="134326"/>
                    </a:lnTo>
                    <a:cubicBezTo>
                      <a:pt x="95331" y="135469"/>
                      <a:pt x="95616" y="136612"/>
                      <a:pt x="95616" y="137851"/>
                    </a:cubicBezTo>
                    <a:lnTo>
                      <a:pt x="95616" y="138613"/>
                    </a:lnTo>
                    <a:cubicBezTo>
                      <a:pt x="95235" y="141280"/>
                      <a:pt x="93521" y="143566"/>
                      <a:pt x="91044" y="144709"/>
                    </a:cubicBezTo>
                    <a:cubicBezTo>
                      <a:pt x="87520" y="146614"/>
                      <a:pt x="83043" y="145280"/>
                      <a:pt x="81138" y="141756"/>
                    </a:cubicBezTo>
                    <a:cubicBezTo>
                      <a:pt x="81138" y="141565"/>
                      <a:pt x="80948" y="141470"/>
                      <a:pt x="80852" y="141280"/>
                    </a:cubicBezTo>
                    <a:cubicBezTo>
                      <a:pt x="73042" y="121944"/>
                      <a:pt x="61517" y="104323"/>
                      <a:pt x="46753" y="89559"/>
                    </a:cubicBezTo>
                    <a:cubicBezTo>
                      <a:pt x="35323" y="78415"/>
                      <a:pt x="25988" y="65270"/>
                      <a:pt x="19321" y="50792"/>
                    </a:cubicBezTo>
                    <a:lnTo>
                      <a:pt x="15892" y="43363"/>
                    </a:lnTo>
                    <a:lnTo>
                      <a:pt x="14273" y="39934"/>
                    </a:lnTo>
                    <a:lnTo>
                      <a:pt x="69804" y="14311"/>
                    </a:lnTo>
                    <a:cubicBezTo>
                      <a:pt x="76281" y="26694"/>
                      <a:pt x="84948" y="37743"/>
                      <a:pt x="95426" y="46887"/>
                    </a:cubicBezTo>
                    <a:cubicBezTo>
                      <a:pt x="108951" y="58984"/>
                      <a:pt x="131716" y="84320"/>
                      <a:pt x="132478" y="114991"/>
                    </a:cubicBezTo>
                    <a:lnTo>
                      <a:pt x="134193" y="188143"/>
                    </a:lnTo>
                    <a:cubicBezTo>
                      <a:pt x="134478" y="194143"/>
                      <a:pt x="129906" y="199192"/>
                      <a:pt x="123906" y="199668"/>
                    </a:cubicBezTo>
                    <a:lnTo>
                      <a:pt x="123906" y="199382"/>
                    </a:lnTo>
                    <a:close/>
                  </a:path>
                </a:pathLst>
              </a:custGeom>
              <a:solidFill>
                <a:srgbClr val="000000"/>
              </a:solidFill>
              <a:ln w="9525" cap="flat">
                <a:noFill/>
                <a:prstDash val="solid"/>
                <a:miter/>
              </a:ln>
            </p:spPr>
            <p:txBody>
              <a:bodyPr rtlCol="0" anchor="ctr"/>
              <a:lstStyle/>
              <a:p>
                <a:endParaRPr lang="fi-FI"/>
              </a:p>
            </p:txBody>
          </p:sp>
          <p:sp>
            <p:nvSpPr>
              <p:cNvPr id="21" name="Freeform: Shape 20">
                <a:extLst>
                  <a:ext uri="{FF2B5EF4-FFF2-40B4-BE49-F238E27FC236}">
                    <a16:creationId xmlns:a16="http://schemas.microsoft.com/office/drawing/2014/main" id="{5C9453FB-9913-C538-3DF2-258737C341AA}"/>
                  </a:ext>
                </a:extLst>
              </p:cNvPr>
              <p:cNvSpPr/>
              <p:nvPr/>
            </p:nvSpPr>
            <p:spPr>
              <a:xfrm>
                <a:off x="8103827" y="1229212"/>
                <a:ext cx="120408" cy="105167"/>
              </a:xfrm>
              <a:custGeom>
                <a:avLst/>
                <a:gdLst>
                  <a:gd name="connsiteX0" fmla="*/ 9620 w 120408"/>
                  <a:gd name="connsiteY0" fmla="*/ 57162 h 105167"/>
                  <a:gd name="connsiteX1" fmla="*/ 55817 w 120408"/>
                  <a:gd name="connsiteY1" fmla="*/ 103358 h 105167"/>
                  <a:gd name="connsiteX2" fmla="*/ 60103 w 120408"/>
                  <a:gd name="connsiteY2" fmla="*/ 105168 h 105167"/>
                  <a:gd name="connsiteX3" fmla="*/ 64389 w 120408"/>
                  <a:gd name="connsiteY3" fmla="*/ 103358 h 105167"/>
                  <a:gd name="connsiteX4" fmla="*/ 110586 w 120408"/>
                  <a:gd name="connsiteY4" fmla="*/ 57162 h 105167"/>
                  <a:gd name="connsiteX5" fmla="*/ 110586 w 120408"/>
                  <a:gd name="connsiteY5" fmla="*/ 9823 h 105167"/>
                  <a:gd name="connsiteX6" fmla="*/ 63246 w 120408"/>
                  <a:gd name="connsiteY6" fmla="*/ 9823 h 105167"/>
                  <a:gd name="connsiteX7" fmla="*/ 57150 w 120408"/>
                  <a:gd name="connsiteY7" fmla="*/ 9823 h 105167"/>
                  <a:gd name="connsiteX8" fmla="*/ 33528 w 120408"/>
                  <a:gd name="connsiteY8" fmla="*/ 12 h 105167"/>
                  <a:gd name="connsiteX9" fmla="*/ 33528 w 120408"/>
                  <a:gd name="connsiteY9" fmla="*/ 12 h 105167"/>
                  <a:gd name="connsiteX10" fmla="*/ 0 w 120408"/>
                  <a:gd name="connsiteY10" fmla="*/ 33540 h 105167"/>
                  <a:gd name="connsiteX11" fmla="*/ 9811 w 120408"/>
                  <a:gd name="connsiteY11" fmla="*/ 57162 h 105167"/>
                  <a:gd name="connsiteX12" fmla="*/ 9525 w 120408"/>
                  <a:gd name="connsiteY12" fmla="*/ 57162 h 105167"/>
                  <a:gd name="connsiteX13" fmla="*/ 18193 w 120408"/>
                  <a:gd name="connsiteY13" fmla="*/ 18395 h 105167"/>
                  <a:gd name="connsiteX14" fmla="*/ 33338 w 120408"/>
                  <a:gd name="connsiteY14" fmla="*/ 12299 h 105167"/>
                  <a:gd name="connsiteX15" fmla="*/ 33338 w 120408"/>
                  <a:gd name="connsiteY15" fmla="*/ 12299 h 105167"/>
                  <a:gd name="connsiteX16" fmla="*/ 48387 w 120408"/>
                  <a:gd name="connsiteY16" fmla="*/ 18395 h 105167"/>
                  <a:gd name="connsiteX17" fmla="*/ 71819 w 120408"/>
                  <a:gd name="connsiteY17" fmla="*/ 18395 h 105167"/>
                  <a:gd name="connsiteX18" fmla="*/ 71819 w 120408"/>
                  <a:gd name="connsiteY18" fmla="*/ 18395 h 105167"/>
                  <a:gd name="connsiteX19" fmla="*/ 102108 w 120408"/>
                  <a:gd name="connsiteY19" fmla="*/ 18395 h 105167"/>
                  <a:gd name="connsiteX20" fmla="*/ 102108 w 120408"/>
                  <a:gd name="connsiteY20" fmla="*/ 48685 h 105167"/>
                  <a:gd name="connsiteX21" fmla="*/ 60198 w 120408"/>
                  <a:gd name="connsiteY21" fmla="*/ 90595 h 105167"/>
                  <a:gd name="connsiteX22" fmla="*/ 18288 w 120408"/>
                  <a:gd name="connsiteY22" fmla="*/ 48685 h 105167"/>
                  <a:gd name="connsiteX23" fmla="*/ 18288 w 120408"/>
                  <a:gd name="connsiteY23" fmla="*/ 18586 h 105167"/>
                  <a:gd name="connsiteX24" fmla="*/ 18288 w 120408"/>
                  <a:gd name="connsiteY24" fmla="*/ 18586 h 10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408" h="105167">
                    <a:moveTo>
                      <a:pt x="9620" y="57162"/>
                    </a:moveTo>
                    <a:lnTo>
                      <a:pt x="55817" y="103358"/>
                    </a:lnTo>
                    <a:cubicBezTo>
                      <a:pt x="56960" y="104501"/>
                      <a:pt x="58484" y="105168"/>
                      <a:pt x="60103" y="105168"/>
                    </a:cubicBezTo>
                    <a:cubicBezTo>
                      <a:pt x="61722" y="105168"/>
                      <a:pt x="63246" y="104501"/>
                      <a:pt x="64389" y="103358"/>
                    </a:cubicBezTo>
                    <a:lnTo>
                      <a:pt x="110586" y="57162"/>
                    </a:lnTo>
                    <a:cubicBezTo>
                      <a:pt x="123635" y="44113"/>
                      <a:pt x="123730" y="22872"/>
                      <a:pt x="110586" y="9823"/>
                    </a:cubicBezTo>
                    <a:cubicBezTo>
                      <a:pt x="97536" y="-3227"/>
                      <a:pt x="76295" y="-3322"/>
                      <a:pt x="63246" y="9823"/>
                    </a:cubicBezTo>
                    <a:cubicBezTo>
                      <a:pt x="61532" y="11442"/>
                      <a:pt x="58864" y="11442"/>
                      <a:pt x="57150" y="9823"/>
                    </a:cubicBezTo>
                    <a:cubicBezTo>
                      <a:pt x="50864" y="3536"/>
                      <a:pt x="42386" y="12"/>
                      <a:pt x="33528" y="12"/>
                    </a:cubicBezTo>
                    <a:lnTo>
                      <a:pt x="33528" y="12"/>
                    </a:lnTo>
                    <a:cubicBezTo>
                      <a:pt x="15050" y="12"/>
                      <a:pt x="0" y="15061"/>
                      <a:pt x="0" y="33540"/>
                    </a:cubicBezTo>
                    <a:cubicBezTo>
                      <a:pt x="0" y="42398"/>
                      <a:pt x="3524" y="50875"/>
                      <a:pt x="9811" y="57162"/>
                    </a:cubicBezTo>
                    <a:lnTo>
                      <a:pt x="9525" y="57162"/>
                    </a:lnTo>
                    <a:close/>
                    <a:moveTo>
                      <a:pt x="18193" y="18395"/>
                    </a:moveTo>
                    <a:cubicBezTo>
                      <a:pt x="22193" y="14395"/>
                      <a:pt x="27718" y="12299"/>
                      <a:pt x="33338" y="12299"/>
                    </a:cubicBezTo>
                    <a:lnTo>
                      <a:pt x="33338" y="12299"/>
                    </a:lnTo>
                    <a:cubicBezTo>
                      <a:pt x="38958" y="12299"/>
                      <a:pt x="44387" y="14395"/>
                      <a:pt x="48387" y="18395"/>
                    </a:cubicBezTo>
                    <a:cubicBezTo>
                      <a:pt x="54864" y="24777"/>
                      <a:pt x="65342" y="24777"/>
                      <a:pt x="71819" y="18395"/>
                    </a:cubicBezTo>
                    <a:lnTo>
                      <a:pt x="71819" y="18395"/>
                    </a:lnTo>
                    <a:cubicBezTo>
                      <a:pt x="80201" y="10013"/>
                      <a:pt x="93726" y="10013"/>
                      <a:pt x="102108" y="18395"/>
                    </a:cubicBezTo>
                    <a:cubicBezTo>
                      <a:pt x="110490" y="26777"/>
                      <a:pt x="110490" y="40303"/>
                      <a:pt x="102108" y="48685"/>
                    </a:cubicBezTo>
                    <a:lnTo>
                      <a:pt x="60198" y="90595"/>
                    </a:lnTo>
                    <a:lnTo>
                      <a:pt x="18288" y="48685"/>
                    </a:lnTo>
                    <a:cubicBezTo>
                      <a:pt x="9906" y="40398"/>
                      <a:pt x="9906" y="26872"/>
                      <a:pt x="18288" y="18586"/>
                    </a:cubicBezTo>
                    <a:cubicBezTo>
                      <a:pt x="18288" y="18586"/>
                      <a:pt x="18288" y="18586"/>
                      <a:pt x="18288" y="18586"/>
                    </a:cubicBezTo>
                    <a:close/>
                  </a:path>
                </a:pathLst>
              </a:custGeom>
              <a:solidFill>
                <a:srgbClr val="000000"/>
              </a:solidFill>
              <a:ln w="9525" cap="flat">
                <a:noFill/>
                <a:prstDash val="solid"/>
                <a:miter/>
              </a:ln>
            </p:spPr>
            <p:txBody>
              <a:bodyPr rtlCol="0" anchor="ctr"/>
              <a:lstStyle/>
              <a:p>
                <a:endParaRPr lang="fi-FI"/>
              </a:p>
            </p:txBody>
          </p:sp>
        </p:grpSp>
      </p:grpSp>
      <p:sp>
        <p:nvSpPr>
          <p:cNvPr id="79" name="Alatunnisteen paikkamerkki 3">
            <a:extLst>
              <a:ext uri="{FF2B5EF4-FFF2-40B4-BE49-F238E27FC236}">
                <a16:creationId xmlns:a16="http://schemas.microsoft.com/office/drawing/2014/main" id="{67021DAF-83DE-99F6-1AE5-4D1069C39556}"/>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Tree>
    <p:extLst>
      <p:ext uri="{BB962C8B-B14F-4D97-AF65-F5344CB8AC3E}">
        <p14:creationId xmlns:p14="http://schemas.microsoft.com/office/powerpoint/2010/main" val="2763926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E0B50B62-2A96-3531-AC9E-56D6AE09B8F9}"/>
              </a:ext>
            </a:extLst>
          </p:cNvPr>
          <p:cNvPicPr>
            <a:picLocks noChangeAspect="1"/>
          </p:cNvPicPr>
          <p:nvPr/>
        </p:nvPicPr>
        <p:blipFill>
          <a:blip r:embed="rId2"/>
          <a:stretch>
            <a:fillRect/>
          </a:stretch>
        </p:blipFill>
        <p:spPr>
          <a:xfrm>
            <a:off x="4819293" y="636490"/>
            <a:ext cx="7363853" cy="6230219"/>
          </a:xfrm>
          <a:prstGeom prst="rect">
            <a:avLst/>
          </a:prstGeom>
        </p:spPr>
      </p:pic>
      <p:sp>
        <p:nvSpPr>
          <p:cNvPr id="8" name="Sisällön paikkamerkki 7">
            <a:extLst>
              <a:ext uri="{FF2B5EF4-FFF2-40B4-BE49-F238E27FC236}">
                <a16:creationId xmlns:a16="http://schemas.microsoft.com/office/drawing/2014/main" id="{D073966B-84A0-BCAB-9634-07EC1B952BD3}"/>
              </a:ext>
            </a:extLst>
          </p:cNvPr>
          <p:cNvSpPr>
            <a:spLocks noGrp="1"/>
          </p:cNvSpPr>
          <p:nvPr>
            <p:ph idx="1"/>
          </p:nvPr>
        </p:nvSpPr>
        <p:spPr>
          <a:xfrm>
            <a:off x="599022" y="2423537"/>
            <a:ext cx="4227937" cy="4074868"/>
          </a:xfrm>
        </p:spPr>
        <p:txBody>
          <a:bodyPr vert="horz" lIns="91440" tIns="45720" rIns="91440" bIns="45720" rtlCol="0" anchor="t">
            <a:normAutofit fontScale="85000" lnSpcReduction="10000"/>
          </a:bodyPr>
          <a:lstStyle/>
          <a:p>
            <a:r>
              <a:rPr lang="fi-FI" sz="1200" noProof="0">
                <a:latin typeface="Barlow"/>
              </a:rPr>
              <a:t>Vetovoimainen kaupunkiympäristö Veturitallien alueella syntyy yhdistelmästä historiallisia rakennuksia, mukavia kävelyreittejä, laadukkaita ulkotiloja sekä korkeatasoisia uudisrakennuksia. Tärkeässä roolissa </a:t>
            </a:r>
            <a:r>
              <a:rPr lang="fi-FI" sz="1200">
                <a:latin typeface="Barlow"/>
              </a:rPr>
              <a:t>ovat</a:t>
            </a:r>
            <a:r>
              <a:rPr lang="fi-FI" sz="1200" noProof="0">
                <a:latin typeface="Barlow"/>
              </a:rPr>
              <a:t> asuinrakennukset, kuten myös tasokkaat yritysten toimitilat ja -palvelut, joita alueelle kaavailtu rakentamisen volyymi mahdollistaa. Alueen tavoiteltu rakentamisen  tehokkuusluku on 1.0.</a:t>
            </a:r>
          </a:p>
          <a:p>
            <a:endParaRPr lang="fi-FI" sz="1200" noProof="0">
              <a:latin typeface="Barlow"/>
            </a:endParaRPr>
          </a:p>
          <a:p>
            <a:endParaRPr lang="fi-FI" sz="1200" noProof="0">
              <a:latin typeface="Barlow"/>
            </a:endParaRPr>
          </a:p>
          <a:p>
            <a:r>
              <a:rPr lang="fi-FI" sz="1200" noProof="0">
                <a:latin typeface="Barlow"/>
              </a:rPr>
              <a:t>DEFINE –</a:t>
            </a:r>
            <a:r>
              <a:rPr lang="fi-FI" sz="1200" noProof="0" err="1">
                <a:latin typeface="Barlow"/>
              </a:rPr>
              <a:t>yrityskiihdyttämön</a:t>
            </a:r>
            <a:r>
              <a:rPr lang="fi-FI" sz="1200" noProof="0">
                <a:latin typeface="Barlow"/>
              </a:rPr>
              <a:t> rinnalle suunniteltu </a:t>
            </a:r>
            <a:r>
              <a:rPr lang="fi-FI" sz="1200">
                <a:latin typeface="Barlow"/>
              </a:rPr>
              <a:t>Teknologia- ja tapahtumakeskus</a:t>
            </a:r>
            <a:r>
              <a:rPr lang="fi-FI" sz="1200" noProof="0">
                <a:latin typeface="Barlow"/>
              </a:rPr>
              <a:t> operoi Veturitallien alueella, ankkuritoimijana</a:t>
            </a:r>
            <a:r>
              <a:rPr lang="fi-FI" sz="1200">
                <a:latin typeface="Barlow"/>
              </a:rPr>
              <a:t>, palvellen alueen </a:t>
            </a:r>
            <a:r>
              <a:rPr lang="fi-FI" sz="1200" noProof="0">
                <a:latin typeface="Barlow"/>
              </a:rPr>
              <a:t>kehittymistä. </a:t>
            </a:r>
          </a:p>
          <a:p>
            <a:endParaRPr lang="fi-FI" sz="1200" noProof="0">
              <a:latin typeface="Barlow"/>
            </a:endParaRPr>
          </a:p>
          <a:p>
            <a:endParaRPr lang="fi-FI" sz="1200" noProof="0">
              <a:latin typeface="Barlow"/>
            </a:endParaRPr>
          </a:p>
          <a:p>
            <a:r>
              <a:rPr lang="fi-FI" sz="1200" noProof="0">
                <a:latin typeface="Barlow"/>
              </a:rPr>
              <a:t>Veturitallit yhdistyy  jatkossa kulkuväylin Peltosaareen ja </a:t>
            </a:r>
            <a:r>
              <a:rPr lang="fi-FI" sz="1200">
                <a:latin typeface="Barlow"/>
              </a:rPr>
              <a:t>Riihimäen rautatieasemaan. </a:t>
            </a:r>
            <a:endParaRPr lang="fi-FI" sz="1200" noProof="0">
              <a:latin typeface="Barlow"/>
            </a:endParaRPr>
          </a:p>
        </p:txBody>
      </p:sp>
      <p:sp>
        <p:nvSpPr>
          <p:cNvPr id="5" name="Alatunnisteen paikkamerkki 3">
            <a:extLst>
              <a:ext uri="{FF2B5EF4-FFF2-40B4-BE49-F238E27FC236}">
                <a16:creationId xmlns:a16="http://schemas.microsoft.com/office/drawing/2014/main" id="{D4523B6C-181B-275D-C75A-D35853D85D80}"/>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4" name="Sisällön paikkamerkki 7">
            <a:extLst>
              <a:ext uri="{FF2B5EF4-FFF2-40B4-BE49-F238E27FC236}">
                <a16:creationId xmlns:a16="http://schemas.microsoft.com/office/drawing/2014/main" id="{98ED2013-7B49-49A8-A21C-17BFB9D102C7}"/>
              </a:ext>
            </a:extLst>
          </p:cNvPr>
          <p:cNvSpPr txBox="1">
            <a:spLocks/>
          </p:cNvSpPr>
          <p:nvPr/>
        </p:nvSpPr>
        <p:spPr>
          <a:xfrm>
            <a:off x="8285311" y="4452912"/>
            <a:ext cx="564049" cy="296803"/>
          </a:xfrm>
          <a:prstGeom prst="rect">
            <a:avLst/>
          </a:prstGeom>
        </p:spPr>
        <p:txBody>
          <a:bodyPr vert="horz" lIns="91440" tIns="45720" rIns="91440" bIns="45720" rtlCol="0">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800">
                <a:latin typeface="Barlow" panose="00000500000000000000" pitchFamily="2" charset="0"/>
              </a:rPr>
              <a:t>DEFINE</a:t>
            </a:r>
          </a:p>
          <a:p>
            <a:endParaRPr lang="fi-FI" sz="800">
              <a:latin typeface="Barlow" panose="00000500000000000000" pitchFamily="2" charset="0"/>
            </a:endParaRPr>
          </a:p>
        </p:txBody>
      </p:sp>
      <p:sp>
        <p:nvSpPr>
          <p:cNvPr id="6" name="Sisällön paikkamerkki 7">
            <a:extLst>
              <a:ext uri="{FF2B5EF4-FFF2-40B4-BE49-F238E27FC236}">
                <a16:creationId xmlns:a16="http://schemas.microsoft.com/office/drawing/2014/main" id="{D05B0EF5-F9B3-6746-3A19-BE13CA2CDB3D}"/>
              </a:ext>
            </a:extLst>
          </p:cNvPr>
          <p:cNvSpPr txBox="1">
            <a:spLocks/>
          </p:cNvSpPr>
          <p:nvPr/>
        </p:nvSpPr>
        <p:spPr>
          <a:xfrm>
            <a:off x="8151961" y="3474720"/>
            <a:ext cx="1041128" cy="315853"/>
          </a:xfrm>
          <a:prstGeom prst="rect">
            <a:avLst/>
          </a:prstGeom>
        </p:spPr>
        <p:txBody>
          <a:bodyPr vert="horz" lIns="91440" tIns="45720" rIns="91440" bIns="45720" rtlCol="0" anchor="t">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i-FI" sz="800">
                <a:latin typeface="Barlow"/>
              </a:rPr>
              <a:t>Teknologia- ja tapahtumakeskus</a:t>
            </a:r>
            <a:endParaRPr lang="fi-FI" sz="800" err="1">
              <a:latin typeface="Barlow" panose="00000500000000000000" pitchFamily="2" charset="0"/>
            </a:endParaRPr>
          </a:p>
        </p:txBody>
      </p:sp>
      <p:sp>
        <p:nvSpPr>
          <p:cNvPr id="11" name="Otsikko 13">
            <a:extLst>
              <a:ext uri="{FF2B5EF4-FFF2-40B4-BE49-F238E27FC236}">
                <a16:creationId xmlns:a16="http://schemas.microsoft.com/office/drawing/2014/main" id="{D03FAFAE-A22A-87E5-BE31-EDE9E10C87A7}"/>
              </a:ext>
            </a:extLst>
          </p:cNvPr>
          <p:cNvSpPr>
            <a:spLocks noGrp="1"/>
          </p:cNvSpPr>
          <p:nvPr>
            <p:ph type="title"/>
          </p:nvPr>
        </p:nvSpPr>
        <p:spPr>
          <a:xfrm>
            <a:off x="595901" y="983456"/>
            <a:ext cx="5329886" cy="1325563"/>
          </a:xfrm>
        </p:spPr>
        <p:txBody>
          <a:bodyPr/>
          <a:lstStyle/>
          <a:p>
            <a:r>
              <a:rPr lang="fi-FI" noProof="0">
                <a:solidFill>
                  <a:srgbClr val="224117"/>
                </a:solidFill>
              </a:rPr>
              <a:t>Vetovoimainen kaupunkiympäristö</a:t>
            </a:r>
          </a:p>
        </p:txBody>
      </p:sp>
      <p:sp>
        <p:nvSpPr>
          <p:cNvPr id="7" name="Sisällön paikkamerkki 7">
            <a:extLst>
              <a:ext uri="{FF2B5EF4-FFF2-40B4-BE49-F238E27FC236}">
                <a16:creationId xmlns:a16="http://schemas.microsoft.com/office/drawing/2014/main" id="{56BE026E-D972-7C01-6718-E9E9E2BFDD38}"/>
              </a:ext>
            </a:extLst>
          </p:cNvPr>
          <p:cNvSpPr txBox="1">
            <a:spLocks/>
          </p:cNvSpPr>
          <p:nvPr/>
        </p:nvSpPr>
        <p:spPr>
          <a:xfrm>
            <a:off x="9367351" y="5590832"/>
            <a:ext cx="990769" cy="296803"/>
          </a:xfrm>
          <a:prstGeom prst="rect">
            <a:avLst/>
          </a:prstGeom>
        </p:spPr>
        <p:txBody>
          <a:bodyPr vert="horz" lIns="91440" tIns="45720" rIns="91440" bIns="45720" rtlCol="0">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800">
                <a:latin typeface="Barlow" panose="00000500000000000000" pitchFamily="2" charset="0"/>
              </a:rPr>
              <a:t>Rautatieasema</a:t>
            </a:r>
          </a:p>
          <a:p>
            <a:endParaRPr lang="fi-FI" sz="800">
              <a:latin typeface="Barlow" panose="00000500000000000000" pitchFamily="2" charset="0"/>
            </a:endParaRPr>
          </a:p>
        </p:txBody>
      </p:sp>
      <p:grpSp>
        <p:nvGrpSpPr>
          <p:cNvPr id="75" name="Ryhmä 74">
            <a:extLst>
              <a:ext uri="{FF2B5EF4-FFF2-40B4-BE49-F238E27FC236}">
                <a16:creationId xmlns:a16="http://schemas.microsoft.com/office/drawing/2014/main" id="{A82402DE-E074-EF8F-8B37-BC59E6176A70}"/>
              </a:ext>
            </a:extLst>
          </p:cNvPr>
          <p:cNvGrpSpPr/>
          <p:nvPr/>
        </p:nvGrpSpPr>
        <p:grpSpPr>
          <a:xfrm>
            <a:off x="596605" y="2662213"/>
            <a:ext cx="11415095" cy="2389534"/>
            <a:chOff x="596605" y="2662213"/>
            <a:chExt cx="11415095" cy="2389534"/>
          </a:xfrm>
        </p:grpSpPr>
        <p:sp>
          <p:nvSpPr>
            <p:cNvPr id="28" name="Sisällön paikkamerkki 7">
              <a:extLst>
                <a:ext uri="{FF2B5EF4-FFF2-40B4-BE49-F238E27FC236}">
                  <a16:creationId xmlns:a16="http://schemas.microsoft.com/office/drawing/2014/main" id="{9D64B763-FFD8-BCE2-8246-B59B2DAB07E4}"/>
                </a:ext>
              </a:extLst>
            </p:cNvPr>
            <p:cNvSpPr txBox="1">
              <a:spLocks/>
            </p:cNvSpPr>
            <p:nvPr/>
          </p:nvSpPr>
          <p:spPr>
            <a:xfrm>
              <a:off x="596605" y="3847388"/>
              <a:ext cx="3966685" cy="296803"/>
            </a:xfrm>
            <a:prstGeom prst="rect">
              <a:avLst/>
            </a:prstGeom>
          </p:spPr>
          <p:txBody>
            <a:bodyPr vert="horz" lIns="91440" tIns="45720" rIns="91440" bIns="45720" rtlCol="0" anchor="t">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1600" b="1">
                  <a:solidFill>
                    <a:schemeClr val="tx2">
                      <a:lumMod val="50000"/>
                      <a:lumOff val="50000"/>
                    </a:schemeClr>
                  </a:solidFill>
                  <a:latin typeface="Barlow"/>
                </a:rPr>
                <a:t>Kehitysalue 1: RIIHIMÄKI URBAN PARK</a:t>
              </a:r>
              <a:endParaRPr lang="fi-FI" sz="3600" b="1">
                <a:solidFill>
                  <a:schemeClr val="tx2">
                    <a:lumMod val="50000"/>
                    <a:lumOff val="50000"/>
                  </a:schemeClr>
                </a:solidFill>
              </a:endParaRPr>
            </a:p>
          </p:txBody>
        </p:sp>
        <p:grpSp>
          <p:nvGrpSpPr>
            <p:cNvPr id="72" name="Ryhmä 71">
              <a:extLst>
                <a:ext uri="{FF2B5EF4-FFF2-40B4-BE49-F238E27FC236}">
                  <a16:creationId xmlns:a16="http://schemas.microsoft.com/office/drawing/2014/main" id="{A9DB52BC-B878-06F6-B905-81E6ACD562EC}"/>
                </a:ext>
              </a:extLst>
            </p:cNvPr>
            <p:cNvGrpSpPr/>
            <p:nvPr/>
          </p:nvGrpSpPr>
          <p:grpSpPr>
            <a:xfrm>
              <a:off x="7176448" y="2662213"/>
              <a:ext cx="4835252" cy="2389534"/>
              <a:chOff x="7176448" y="2662213"/>
              <a:chExt cx="4835252" cy="2389534"/>
            </a:xfrm>
          </p:grpSpPr>
          <p:cxnSp>
            <p:nvCxnSpPr>
              <p:cNvPr id="12" name="Suora nuoliyhdysviiva 11">
                <a:extLst>
                  <a:ext uri="{FF2B5EF4-FFF2-40B4-BE49-F238E27FC236}">
                    <a16:creationId xmlns:a16="http://schemas.microsoft.com/office/drawing/2014/main" id="{EEE02726-6EEB-A7D8-104B-D8D75F81ECD2}"/>
                  </a:ext>
                </a:extLst>
              </p:cNvPr>
              <p:cNvCxnSpPr/>
              <p:nvPr/>
            </p:nvCxnSpPr>
            <p:spPr>
              <a:xfrm>
                <a:off x="9694718" y="2662213"/>
                <a:ext cx="1567587" cy="211788"/>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4" name="Suora nuoliyhdysviiva 13">
                <a:extLst>
                  <a:ext uri="{FF2B5EF4-FFF2-40B4-BE49-F238E27FC236}">
                    <a16:creationId xmlns:a16="http://schemas.microsoft.com/office/drawing/2014/main" id="{BB87059C-E420-FC11-BDAA-168820CBC4A7}"/>
                  </a:ext>
                </a:extLst>
              </p:cNvPr>
              <p:cNvCxnSpPr>
                <a:cxnSpLocks/>
              </p:cNvCxnSpPr>
              <p:nvPr/>
            </p:nvCxnSpPr>
            <p:spPr>
              <a:xfrm>
                <a:off x="11285646" y="2878956"/>
                <a:ext cx="726054" cy="378989"/>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6" name="Suora nuoliyhdysviiva 15">
                <a:extLst>
                  <a:ext uri="{FF2B5EF4-FFF2-40B4-BE49-F238E27FC236}">
                    <a16:creationId xmlns:a16="http://schemas.microsoft.com/office/drawing/2014/main" id="{D4473BB9-FACA-E967-7C41-D5E1B171E6B8}"/>
                  </a:ext>
                </a:extLst>
              </p:cNvPr>
              <p:cNvCxnSpPr>
                <a:cxnSpLocks/>
              </p:cNvCxnSpPr>
              <p:nvPr/>
            </p:nvCxnSpPr>
            <p:spPr>
              <a:xfrm flipV="1">
                <a:off x="11340931" y="3257946"/>
                <a:ext cx="609344" cy="246469"/>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Suora nuoliyhdysviiva 17">
                <a:extLst>
                  <a:ext uri="{FF2B5EF4-FFF2-40B4-BE49-F238E27FC236}">
                    <a16:creationId xmlns:a16="http://schemas.microsoft.com/office/drawing/2014/main" id="{B361BEC1-4502-8096-B7AE-2E3914C95DD8}"/>
                  </a:ext>
                </a:extLst>
              </p:cNvPr>
              <p:cNvCxnSpPr>
                <a:cxnSpLocks/>
              </p:cNvCxnSpPr>
              <p:nvPr/>
            </p:nvCxnSpPr>
            <p:spPr>
              <a:xfrm flipV="1">
                <a:off x="10812667" y="3518038"/>
                <a:ext cx="547919" cy="376514"/>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0" name="Suora nuoliyhdysviiva 19">
                <a:extLst>
                  <a:ext uri="{FF2B5EF4-FFF2-40B4-BE49-F238E27FC236}">
                    <a16:creationId xmlns:a16="http://schemas.microsoft.com/office/drawing/2014/main" id="{9E3A6F60-5B6D-6751-6B4A-F6374D9217DB}"/>
                  </a:ext>
                </a:extLst>
              </p:cNvPr>
              <p:cNvCxnSpPr>
                <a:cxnSpLocks/>
              </p:cNvCxnSpPr>
              <p:nvPr/>
            </p:nvCxnSpPr>
            <p:spPr>
              <a:xfrm flipV="1">
                <a:off x="8968664" y="3945333"/>
                <a:ext cx="1814518" cy="88889"/>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Suora nuoliyhdysviiva 21">
                <a:extLst>
                  <a:ext uri="{FF2B5EF4-FFF2-40B4-BE49-F238E27FC236}">
                    <a16:creationId xmlns:a16="http://schemas.microsoft.com/office/drawing/2014/main" id="{9AB2AB0C-06C6-1E8A-C701-7D44731637C7}"/>
                  </a:ext>
                </a:extLst>
              </p:cNvPr>
              <p:cNvCxnSpPr>
                <a:cxnSpLocks/>
              </p:cNvCxnSpPr>
              <p:nvPr/>
            </p:nvCxnSpPr>
            <p:spPr>
              <a:xfrm flipV="1">
                <a:off x="7513274" y="4035096"/>
                <a:ext cx="1455390" cy="599236"/>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4" name="Suora nuoliyhdysviiva 23">
                <a:extLst>
                  <a:ext uri="{FF2B5EF4-FFF2-40B4-BE49-F238E27FC236}">
                    <a16:creationId xmlns:a16="http://schemas.microsoft.com/office/drawing/2014/main" id="{6C8D5AE7-930F-28AB-8E2C-ED8F39056326}"/>
                  </a:ext>
                </a:extLst>
              </p:cNvPr>
              <p:cNvCxnSpPr>
                <a:cxnSpLocks/>
              </p:cNvCxnSpPr>
              <p:nvPr/>
            </p:nvCxnSpPr>
            <p:spPr>
              <a:xfrm flipH="1">
                <a:off x="7176539" y="2717946"/>
                <a:ext cx="2204907" cy="1409723"/>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6" name="Suora nuoliyhdysviiva 25">
                <a:extLst>
                  <a:ext uri="{FF2B5EF4-FFF2-40B4-BE49-F238E27FC236}">
                    <a16:creationId xmlns:a16="http://schemas.microsoft.com/office/drawing/2014/main" id="{B287FE6E-4984-4390-03A7-844452EC5750}"/>
                  </a:ext>
                </a:extLst>
              </p:cNvPr>
              <p:cNvCxnSpPr>
                <a:cxnSpLocks/>
              </p:cNvCxnSpPr>
              <p:nvPr/>
            </p:nvCxnSpPr>
            <p:spPr>
              <a:xfrm flipV="1">
                <a:off x="9363019" y="2669644"/>
                <a:ext cx="320642" cy="60688"/>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57" name="Suora nuoliyhdysviiva 56">
                <a:extLst>
                  <a:ext uri="{FF2B5EF4-FFF2-40B4-BE49-F238E27FC236}">
                    <a16:creationId xmlns:a16="http://schemas.microsoft.com/office/drawing/2014/main" id="{BF2982A7-53E9-135B-47A3-C152506D3F78}"/>
                  </a:ext>
                </a:extLst>
              </p:cNvPr>
              <p:cNvCxnSpPr>
                <a:cxnSpLocks/>
              </p:cNvCxnSpPr>
              <p:nvPr/>
            </p:nvCxnSpPr>
            <p:spPr>
              <a:xfrm>
                <a:off x="7176448" y="4175971"/>
                <a:ext cx="196242" cy="837350"/>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59" name="Suora nuoliyhdysviiva 58">
                <a:extLst>
                  <a:ext uri="{FF2B5EF4-FFF2-40B4-BE49-F238E27FC236}">
                    <a16:creationId xmlns:a16="http://schemas.microsoft.com/office/drawing/2014/main" id="{5B66AE59-2ADB-F57A-382A-0EA9FCADE8D5}"/>
                  </a:ext>
                </a:extLst>
              </p:cNvPr>
              <p:cNvCxnSpPr>
                <a:cxnSpLocks/>
              </p:cNvCxnSpPr>
              <p:nvPr/>
            </p:nvCxnSpPr>
            <p:spPr>
              <a:xfrm flipH="1">
                <a:off x="7372690" y="4722279"/>
                <a:ext cx="85859" cy="329468"/>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grpSp>
      </p:grpSp>
      <p:grpSp>
        <p:nvGrpSpPr>
          <p:cNvPr id="71" name="Ryhmä 70">
            <a:extLst>
              <a:ext uri="{FF2B5EF4-FFF2-40B4-BE49-F238E27FC236}">
                <a16:creationId xmlns:a16="http://schemas.microsoft.com/office/drawing/2014/main" id="{988AB4F8-ED14-9FBE-26F6-F587D186AD71}"/>
              </a:ext>
            </a:extLst>
          </p:cNvPr>
          <p:cNvGrpSpPr/>
          <p:nvPr/>
        </p:nvGrpSpPr>
        <p:grpSpPr>
          <a:xfrm>
            <a:off x="605314" y="3337740"/>
            <a:ext cx="11577832" cy="2627631"/>
            <a:chOff x="605314" y="3337740"/>
            <a:chExt cx="11577832" cy="2627631"/>
          </a:xfrm>
        </p:grpSpPr>
        <p:cxnSp>
          <p:nvCxnSpPr>
            <p:cNvPr id="21" name="Suora nuoliyhdysviiva 20">
              <a:extLst>
                <a:ext uri="{FF2B5EF4-FFF2-40B4-BE49-F238E27FC236}">
                  <a16:creationId xmlns:a16="http://schemas.microsoft.com/office/drawing/2014/main" id="{EDE97167-913A-5836-DDB6-0DA04AE55DB3}"/>
                </a:ext>
              </a:extLst>
            </p:cNvPr>
            <p:cNvCxnSpPr>
              <a:cxnSpLocks/>
            </p:cNvCxnSpPr>
            <p:nvPr/>
          </p:nvCxnSpPr>
          <p:spPr>
            <a:xfrm flipV="1">
              <a:off x="8968664" y="4075457"/>
              <a:ext cx="1844003" cy="70909"/>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3" name="Suora nuoliyhdysviiva 22">
              <a:extLst>
                <a:ext uri="{FF2B5EF4-FFF2-40B4-BE49-F238E27FC236}">
                  <a16:creationId xmlns:a16="http://schemas.microsoft.com/office/drawing/2014/main" id="{B3B3A234-6079-4A71-AE90-FDCB87514269}"/>
                </a:ext>
              </a:extLst>
            </p:cNvPr>
            <p:cNvCxnSpPr>
              <a:cxnSpLocks/>
            </p:cNvCxnSpPr>
            <p:nvPr/>
          </p:nvCxnSpPr>
          <p:spPr>
            <a:xfrm>
              <a:off x="12129075" y="3337740"/>
              <a:ext cx="54071" cy="761646"/>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5" name="Suora nuoliyhdysviiva 24">
              <a:extLst>
                <a:ext uri="{FF2B5EF4-FFF2-40B4-BE49-F238E27FC236}">
                  <a16:creationId xmlns:a16="http://schemas.microsoft.com/office/drawing/2014/main" id="{00D9B4B4-9C69-13E5-939E-EBC3BE50E94A}"/>
                </a:ext>
              </a:extLst>
            </p:cNvPr>
            <p:cNvCxnSpPr>
              <a:cxnSpLocks/>
            </p:cNvCxnSpPr>
            <p:nvPr/>
          </p:nvCxnSpPr>
          <p:spPr>
            <a:xfrm flipV="1">
              <a:off x="7540278" y="4478078"/>
              <a:ext cx="553192" cy="271637"/>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29" name="Suora nuoliyhdysviiva 28">
              <a:extLst>
                <a:ext uri="{FF2B5EF4-FFF2-40B4-BE49-F238E27FC236}">
                  <a16:creationId xmlns:a16="http://schemas.microsoft.com/office/drawing/2014/main" id="{B7F6330D-4EDA-7455-C860-0CCBE7ACED7D}"/>
                </a:ext>
              </a:extLst>
            </p:cNvPr>
            <p:cNvCxnSpPr>
              <a:cxnSpLocks/>
            </p:cNvCxnSpPr>
            <p:nvPr/>
          </p:nvCxnSpPr>
          <p:spPr>
            <a:xfrm flipV="1">
              <a:off x="8029303" y="4537469"/>
              <a:ext cx="2660918" cy="1390021"/>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30" name="Suora nuoliyhdysviiva 29">
              <a:extLst>
                <a:ext uri="{FF2B5EF4-FFF2-40B4-BE49-F238E27FC236}">
                  <a16:creationId xmlns:a16="http://schemas.microsoft.com/office/drawing/2014/main" id="{A4DB1882-8842-E7A6-C33D-35F5FED6EA67}"/>
                </a:ext>
              </a:extLst>
            </p:cNvPr>
            <p:cNvCxnSpPr>
              <a:cxnSpLocks/>
            </p:cNvCxnSpPr>
            <p:nvPr/>
          </p:nvCxnSpPr>
          <p:spPr>
            <a:xfrm flipV="1">
              <a:off x="8029303" y="4410802"/>
              <a:ext cx="436897" cy="91358"/>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31" name="Suora nuoliyhdysviiva 30">
              <a:extLst>
                <a:ext uri="{FF2B5EF4-FFF2-40B4-BE49-F238E27FC236}">
                  <a16:creationId xmlns:a16="http://schemas.microsoft.com/office/drawing/2014/main" id="{210FE3F3-BC0D-FF76-5DCC-E8C1D7655FD6}"/>
                </a:ext>
              </a:extLst>
            </p:cNvPr>
            <p:cNvCxnSpPr>
              <a:cxnSpLocks/>
            </p:cNvCxnSpPr>
            <p:nvPr/>
          </p:nvCxnSpPr>
          <p:spPr>
            <a:xfrm flipV="1">
              <a:off x="7487877" y="4722279"/>
              <a:ext cx="50794" cy="444851"/>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32" name="Suora nuoliyhdysviiva 31">
              <a:extLst>
                <a:ext uri="{FF2B5EF4-FFF2-40B4-BE49-F238E27FC236}">
                  <a16:creationId xmlns:a16="http://schemas.microsoft.com/office/drawing/2014/main" id="{284E38D9-7949-2E68-0EE9-AB3EE3C7A1FD}"/>
                </a:ext>
              </a:extLst>
            </p:cNvPr>
            <p:cNvCxnSpPr>
              <a:cxnSpLocks/>
            </p:cNvCxnSpPr>
            <p:nvPr/>
          </p:nvCxnSpPr>
          <p:spPr>
            <a:xfrm flipH="1" flipV="1">
              <a:off x="7487877" y="5262960"/>
              <a:ext cx="541426" cy="702411"/>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33" name="Suora nuoliyhdysviiva 32">
              <a:extLst>
                <a:ext uri="{FF2B5EF4-FFF2-40B4-BE49-F238E27FC236}">
                  <a16:creationId xmlns:a16="http://schemas.microsoft.com/office/drawing/2014/main" id="{D36A0A37-B7B0-9C2C-57FF-3F7EA68310F3}"/>
                </a:ext>
              </a:extLst>
            </p:cNvPr>
            <p:cNvCxnSpPr>
              <a:cxnSpLocks/>
            </p:cNvCxnSpPr>
            <p:nvPr/>
          </p:nvCxnSpPr>
          <p:spPr>
            <a:xfrm flipV="1">
              <a:off x="8466200" y="4155252"/>
              <a:ext cx="539458" cy="245014"/>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46" name="Suora nuoliyhdysviiva 45">
              <a:extLst>
                <a:ext uri="{FF2B5EF4-FFF2-40B4-BE49-F238E27FC236}">
                  <a16:creationId xmlns:a16="http://schemas.microsoft.com/office/drawing/2014/main" id="{E02CD4D5-BACF-0B6C-5E19-486F847E0A08}"/>
                </a:ext>
              </a:extLst>
            </p:cNvPr>
            <p:cNvCxnSpPr>
              <a:cxnSpLocks/>
            </p:cNvCxnSpPr>
            <p:nvPr/>
          </p:nvCxnSpPr>
          <p:spPr>
            <a:xfrm flipV="1">
              <a:off x="10727215" y="4049312"/>
              <a:ext cx="1428895" cy="527780"/>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50" name="Suora nuoliyhdysviiva 49">
              <a:extLst>
                <a:ext uri="{FF2B5EF4-FFF2-40B4-BE49-F238E27FC236}">
                  <a16:creationId xmlns:a16="http://schemas.microsoft.com/office/drawing/2014/main" id="{C82ABC20-8670-19FB-CECE-25583B871422}"/>
                </a:ext>
              </a:extLst>
            </p:cNvPr>
            <p:cNvCxnSpPr>
              <a:cxnSpLocks/>
            </p:cNvCxnSpPr>
            <p:nvPr/>
          </p:nvCxnSpPr>
          <p:spPr>
            <a:xfrm flipV="1">
              <a:off x="10798432" y="3632646"/>
              <a:ext cx="600033" cy="442811"/>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cxnSp>
          <p:nvCxnSpPr>
            <p:cNvPr id="65" name="Suora nuoliyhdysviiva 64">
              <a:extLst>
                <a:ext uri="{FF2B5EF4-FFF2-40B4-BE49-F238E27FC236}">
                  <a16:creationId xmlns:a16="http://schemas.microsoft.com/office/drawing/2014/main" id="{DB62EACC-DE44-0F73-2C03-7DD82AE96E5E}"/>
                </a:ext>
              </a:extLst>
            </p:cNvPr>
            <p:cNvCxnSpPr>
              <a:cxnSpLocks/>
            </p:cNvCxnSpPr>
            <p:nvPr/>
          </p:nvCxnSpPr>
          <p:spPr>
            <a:xfrm flipV="1">
              <a:off x="11419683" y="3337740"/>
              <a:ext cx="709392" cy="286024"/>
            </a:xfrm>
            <a:prstGeom prst="straightConnector1">
              <a:avLst/>
            </a:prstGeom>
            <a:ln w="57150">
              <a:solidFill>
                <a:srgbClr val="00B0F0"/>
              </a:solidFill>
              <a:prstDash val="sysDot"/>
            </a:ln>
          </p:spPr>
          <p:style>
            <a:lnRef idx="2">
              <a:schemeClr val="accent1"/>
            </a:lnRef>
            <a:fillRef idx="0">
              <a:schemeClr val="accent1"/>
            </a:fillRef>
            <a:effectRef idx="1">
              <a:schemeClr val="accent1"/>
            </a:effectRef>
            <a:fontRef idx="minor">
              <a:schemeClr val="tx1"/>
            </a:fontRef>
          </p:style>
        </p:cxnSp>
        <p:sp>
          <p:nvSpPr>
            <p:cNvPr id="68" name="Sisällön paikkamerkki 7">
              <a:extLst>
                <a:ext uri="{FF2B5EF4-FFF2-40B4-BE49-F238E27FC236}">
                  <a16:creationId xmlns:a16="http://schemas.microsoft.com/office/drawing/2014/main" id="{3668A1A7-9F2C-B7F0-CDB5-B3F43F078923}"/>
                </a:ext>
              </a:extLst>
            </p:cNvPr>
            <p:cNvSpPr txBox="1">
              <a:spLocks/>
            </p:cNvSpPr>
            <p:nvPr/>
          </p:nvSpPr>
          <p:spPr>
            <a:xfrm>
              <a:off x="605314" y="5215061"/>
              <a:ext cx="4227936" cy="296803"/>
            </a:xfrm>
            <a:prstGeom prst="rect">
              <a:avLst/>
            </a:prstGeom>
          </p:spPr>
          <p:txBody>
            <a:bodyPr vert="horz" lIns="91440" tIns="45720" rIns="91440" bIns="45720" rtlCol="0" anchor="t">
              <a:noAutofit/>
            </a:bodyPr>
            <a:lstStyle>
              <a:lvl1pPr marL="0" indent="0" algn="l" defTabSz="914400" rtl="0" eaLnBrk="1" latinLnBrk="0" hangingPunct="1">
                <a:lnSpc>
                  <a:spcPts val="1780"/>
                </a:lnSpc>
                <a:spcBef>
                  <a:spcPts val="600"/>
                </a:spcBef>
                <a:buFontTx/>
                <a:buNone/>
                <a:defRPr sz="1400" kern="1200">
                  <a:solidFill>
                    <a:schemeClr val="tx1"/>
                  </a:solidFill>
                  <a:latin typeface="Barlow Semi Condensed" pitchFamily="2" charset="77"/>
                  <a:ea typeface="+mn-ea"/>
                  <a:cs typeface="+mn-cs"/>
                </a:defRPr>
              </a:lvl1pPr>
              <a:lvl2pPr marL="184150" indent="-174625"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2pPr>
              <a:lvl3pPr marL="317500" indent="-1333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3pPr>
              <a:lvl4pPr marL="490538" indent="-173038"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4pPr>
              <a:lvl5pPr marL="674688" indent="-184150" algn="l" defTabSz="914400" rtl="0" eaLnBrk="1" latinLnBrk="0" hangingPunct="1">
                <a:lnSpc>
                  <a:spcPts val="1780"/>
                </a:lnSpc>
                <a:spcBef>
                  <a:spcPts val="600"/>
                </a:spcBef>
                <a:buFont typeface="Arial" panose="020B0604020202020204" pitchFamily="34" charset="0"/>
                <a:buChar char="•"/>
                <a:tabLst/>
                <a:defRPr sz="14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sz="1600" b="1">
                  <a:solidFill>
                    <a:srgbClr val="00B0F0"/>
                  </a:solidFill>
                  <a:latin typeface="Barlow"/>
                </a:rPr>
                <a:t>Kehitysalue 2: RIIHIMÄKI HIGH TECH CAMPUS</a:t>
              </a:r>
              <a:endParaRPr lang="fi-FI" sz="3600" b="1">
                <a:solidFill>
                  <a:srgbClr val="00B0F0"/>
                </a:solidFill>
              </a:endParaRPr>
            </a:p>
          </p:txBody>
        </p:sp>
      </p:grpSp>
      <p:sp>
        <p:nvSpPr>
          <p:cNvPr id="73" name="Tekstiruutu 72">
            <a:extLst>
              <a:ext uri="{FF2B5EF4-FFF2-40B4-BE49-F238E27FC236}">
                <a16:creationId xmlns:a16="http://schemas.microsoft.com/office/drawing/2014/main" id="{98B837BD-EE91-1854-DE5D-64838E4ACC35}"/>
              </a:ext>
            </a:extLst>
          </p:cNvPr>
          <p:cNvSpPr txBox="1"/>
          <p:nvPr/>
        </p:nvSpPr>
        <p:spPr>
          <a:xfrm rot="2349584">
            <a:off x="10169223" y="5156503"/>
            <a:ext cx="1090363" cy="215444"/>
          </a:xfrm>
          <a:prstGeom prst="rect">
            <a:avLst/>
          </a:prstGeom>
          <a:noFill/>
        </p:spPr>
        <p:txBody>
          <a:bodyPr wrap="none" rtlCol="0">
            <a:spAutoFit/>
          </a:bodyPr>
          <a:lstStyle/>
          <a:p>
            <a:r>
              <a:rPr lang="fi-FI" sz="800"/>
              <a:t>Yhteys Peltosaareen</a:t>
            </a:r>
          </a:p>
        </p:txBody>
      </p:sp>
    </p:spTree>
    <p:extLst>
      <p:ext uri="{BB962C8B-B14F-4D97-AF65-F5344CB8AC3E}">
        <p14:creationId xmlns:p14="http://schemas.microsoft.com/office/powerpoint/2010/main" val="170682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Kuva 213">
            <a:extLst>
              <a:ext uri="{FF2B5EF4-FFF2-40B4-BE49-F238E27FC236}">
                <a16:creationId xmlns:a16="http://schemas.microsoft.com/office/drawing/2014/main" id="{119143E4-5EC2-1CBD-40E8-C7B23A33A333}"/>
              </a:ext>
            </a:extLst>
          </p:cNvPr>
          <p:cNvPicPr>
            <a:picLocks noChangeAspect="1"/>
          </p:cNvPicPr>
          <p:nvPr/>
        </p:nvPicPr>
        <p:blipFill>
          <a:blip r:embed="rId2"/>
          <a:srcRect b="1644"/>
          <a:stretch/>
        </p:blipFill>
        <p:spPr>
          <a:xfrm>
            <a:off x="3862550" y="2543127"/>
            <a:ext cx="2421818" cy="1748924"/>
          </a:xfrm>
          <a:prstGeom prst="rect">
            <a:avLst/>
          </a:prstGeom>
        </p:spPr>
      </p:pic>
      <p:sp>
        <p:nvSpPr>
          <p:cNvPr id="32" name="Otsikko 31">
            <a:extLst>
              <a:ext uri="{FF2B5EF4-FFF2-40B4-BE49-F238E27FC236}">
                <a16:creationId xmlns:a16="http://schemas.microsoft.com/office/drawing/2014/main" id="{693F5B42-4392-CF24-FE00-7F2F2CB117EF}"/>
              </a:ext>
            </a:extLst>
          </p:cNvPr>
          <p:cNvSpPr>
            <a:spLocks noGrp="1"/>
          </p:cNvSpPr>
          <p:nvPr>
            <p:ph type="title"/>
          </p:nvPr>
        </p:nvSpPr>
        <p:spPr>
          <a:xfrm>
            <a:off x="595902" y="913784"/>
            <a:ext cx="5021126" cy="1325563"/>
          </a:xfrm>
        </p:spPr>
        <p:txBody>
          <a:bodyPr/>
          <a:lstStyle/>
          <a:p>
            <a:r>
              <a:rPr lang="fi-FI" noProof="0"/>
              <a:t>Vaiheittainen kasvu menestykseen</a:t>
            </a:r>
          </a:p>
        </p:txBody>
      </p:sp>
      <p:sp>
        <p:nvSpPr>
          <p:cNvPr id="33" name="Sisällön paikkamerkki 32">
            <a:extLst>
              <a:ext uri="{FF2B5EF4-FFF2-40B4-BE49-F238E27FC236}">
                <a16:creationId xmlns:a16="http://schemas.microsoft.com/office/drawing/2014/main" id="{045CE399-1B9D-82E7-D537-ABD122F267F8}"/>
              </a:ext>
            </a:extLst>
          </p:cNvPr>
          <p:cNvSpPr>
            <a:spLocks noGrp="1"/>
          </p:cNvSpPr>
          <p:nvPr>
            <p:ph idx="1"/>
          </p:nvPr>
        </p:nvSpPr>
        <p:spPr>
          <a:xfrm>
            <a:off x="5855155" y="835772"/>
            <a:ext cx="5009253" cy="1234063"/>
          </a:xfrm>
        </p:spPr>
        <p:txBody>
          <a:bodyPr/>
          <a:lstStyle/>
          <a:p>
            <a:r>
              <a:rPr lang="fi-FI" sz="1200" noProof="0">
                <a:latin typeface="Barlow" panose="00000500000000000000" pitchFamily="2" charset="0"/>
              </a:rPr>
              <a:t>Alue kehittyy vaiheittain. Ensimmäiset toiminnot ovat jo asettuneet alueelle. </a:t>
            </a:r>
            <a:r>
              <a:rPr lang="fi-FI" sz="1200">
                <a:latin typeface="Barlow" panose="00000500000000000000" pitchFamily="2" charset="0"/>
              </a:rPr>
              <a:t>Jatkossa m</a:t>
            </a:r>
            <a:r>
              <a:rPr lang="fi-FI" sz="1200" noProof="0" err="1">
                <a:latin typeface="Barlow" panose="00000500000000000000" pitchFamily="2" charset="0"/>
              </a:rPr>
              <a:t>erkittäviä</a:t>
            </a:r>
            <a:r>
              <a:rPr lang="fi-FI" sz="1200" noProof="0">
                <a:latin typeface="Barlow" panose="00000500000000000000" pitchFamily="2" charset="0"/>
              </a:rPr>
              <a:t> kehitystoimia ovat </a:t>
            </a:r>
            <a:r>
              <a:rPr lang="fi-FI" sz="1200">
                <a:latin typeface="Barlow" panose="00000500000000000000" pitchFamily="2" charset="0"/>
              </a:rPr>
              <a:t>kiinteistöjen</a:t>
            </a:r>
            <a:r>
              <a:rPr lang="fi-FI" sz="1200" noProof="0">
                <a:latin typeface="Barlow" panose="00000500000000000000" pitchFamily="2" charset="0"/>
              </a:rPr>
              <a:t> siirtyminen Kaupungin omistukseen</a:t>
            </a:r>
            <a:r>
              <a:rPr lang="fi-FI" sz="1200">
                <a:latin typeface="Barlow" panose="00000500000000000000" pitchFamily="2" charset="0"/>
              </a:rPr>
              <a:t> ja pidemmän aikavälin suunnitelma </a:t>
            </a:r>
            <a:r>
              <a:rPr lang="fi-FI" sz="1200" noProof="0">
                <a:latin typeface="Barlow" panose="00000500000000000000" pitchFamily="2" charset="0"/>
              </a:rPr>
              <a:t>raideinfrastruktuurin </a:t>
            </a:r>
            <a:r>
              <a:rPr lang="fi-FI" sz="1200" noProof="0" err="1">
                <a:latin typeface="Barlow" panose="00000500000000000000" pitchFamily="2" charset="0"/>
              </a:rPr>
              <a:t>siirttämiseksi</a:t>
            </a:r>
            <a:r>
              <a:rPr lang="fi-FI" sz="1200" noProof="0">
                <a:latin typeface="Barlow" panose="00000500000000000000" pitchFamily="2" charset="0"/>
              </a:rPr>
              <a:t> pois alueelta.</a:t>
            </a:r>
          </a:p>
        </p:txBody>
      </p:sp>
      <p:sp>
        <p:nvSpPr>
          <p:cNvPr id="17" name="Tekstin paikkamerkki 16">
            <a:extLst>
              <a:ext uri="{FF2B5EF4-FFF2-40B4-BE49-F238E27FC236}">
                <a16:creationId xmlns:a16="http://schemas.microsoft.com/office/drawing/2014/main" id="{BB64669D-6074-FB14-A75E-07DAD9CFA827}"/>
              </a:ext>
            </a:extLst>
          </p:cNvPr>
          <p:cNvSpPr>
            <a:spLocks noGrp="1"/>
          </p:cNvSpPr>
          <p:nvPr>
            <p:ph type="body" sz="quarter" idx="18"/>
          </p:nvPr>
        </p:nvSpPr>
        <p:spPr>
          <a:xfrm>
            <a:off x="595901" y="4370535"/>
            <a:ext cx="2879433" cy="1703823"/>
          </a:xfrm>
        </p:spPr>
        <p:txBody>
          <a:bodyPr/>
          <a:lstStyle/>
          <a:p>
            <a:r>
              <a:rPr lang="fi-FI" b="1" noProof="0">
                <a:latin typeface="Barlow" panose="00000500000000000000" pitchFamily="2" charset="0"/>
              </a:rPr>
              <a:t>Lähiajan kehitystoimet</a:t>
            </a:r>
            <a:r>
              <a:rPr lang="fi-FI" b="1">
                <a:latin typeface="Barlow" panose="00000500000000000000" pitchFamily="2" charset="0"/>
              </a:rPr>
              <a:t>:</a:t>
            </a:r>
          </a:p>
          <a:p>
            <a:br>
              <a:rPr lang="fi-FI" noProof="0">
                <a:latin typeface="Barlow" panose="00000500000000000000" pitchFamily="2" charset="0"/>
              </a:rPr>
            </a:br>
            <a:r>
              <a:rPr lang="fi-FI" noProof="0">
                <a:latin typeface="Barlow" panose="00000500000000000000" pitchFamily="2" charset="0"/>
              </a:rPr>
              <a:t>EKOSYSTEEMIN RAKENTAMINEN</a:t>
            </a:r>
          </a:p>
          <a:p>
            <a:pPr marL="171450" indent="-171450">
              <a:buFont typeface="Arial" panose="020B0604020202020204" pitchFamily="34" charset="0"/>
              <a:buChar char="•"/>
            </a:pPr>
            <a:r>
              <a:rPr lang="fi-FI" noProof="0" err="1">
                <a:latin typeface="Barlow" panose="00000500000000000000" pitchFamily="2" charset="0"/>
              </a:rPr>
              <a:t>Define</a:t>
            </a:r>
            <a:r>
              <a:rPr lang="fi-FI" noProof="0">
                <a:latin typeface="Barlow" panose="00000500000000000000" pitchFamily="2" charset="0"/>
              </a:rPr>
              <a:t> vaihe 1. Olemassa oleva yritystoiminta alueella.</a:t>
            </a:r>
          </a:p>
          <a:p>
            <a:pPr marL="171450" indent="-171450">
              <a:buFont typeface="Arial" panose="020B0604020202020204" pitchFamily="34" charset="0"/>
              <a:buChar char="•"/>
            </a:pPr>
            <a:r>
              <a:rPr lang="fi-FI" noProof="0">
                <a:latin typeface="Barlow" panose="00000500000000000000" pitchFamily="2" charset="0"/>
              </a:rPr>
              <a:t>Pop </a:t>
            </a:r>
            <a:r>
              <a:rPr lang="fi-FI" noProof="0" err="1">
                <a:latin typeface="Barlow" panose="00000500000000000000" pitchFamily="2" charset="0"/>
              </a:rPr>
              <a:t>up</a:t>
            </a:r>
            <a:r>
              <a:rPr lang="fi-FI" noProof="0">
                <a:latin typeface="Barlow" panose="00000500000000000000" pitchFamily="2" charset="0"/>
              </a:rPr>
              <a:t> –toiminta –  mm. ns. ”Urban Garden” -projekti</a:t>
            </a:r>
          </a:p>
          <a:p>
            <a:pPr marL="171450" indent="-171450">
              <a:buFont typeface="Arial" panose="020B0604020202020204" pitchFamily="34" charset="0"/>
              <a:buChar char="•"/>
            </a:pPr>
            <a:r>
              <a:rPr lang="fi-FI" noProof="0">
                <a:latin typeface="Barlow" panose="00000500000000000000" pitchFamily="2" charset="0"/>
              </a:rPr>
              <a:t>Oppilaitosyhteistyön valmistelu.</a:t>
            </a:r>
          </a:p>
          <a:p>
            <a:br>
              <a:rPr lang="fi-FI" noProof="0">
                <a:latin typeface="Barlow" panose="00000500000000000000" pitchFamily="2" charset="0"/>
              </a:rPr>
            </a:br>
            <a:r>
              <a:rPr lang="fi-FI" noProof="0">
                <a:latin typeface="Barlow" panose="00000500000000000000" pitchFamily="2" charset="0"/>
              </a:rPr>
              <a:t>TILAT JA FASILITEETIT</a:t>
            </a:r>
          </a:p>
          <a:p>
            <a:pPr marL="171450" indent="-171450">
              <a:buFont typeface="Arial" panose="020B0604020202020204" pitchFamily="34" charset="0"/>
              <a:buChar char="•"/>
            </a:pPr>
            <a:r>
              <a:rPr lang="fi-FI">
                <a:latin typeface="Barlow" panose="00000500000000000000" pitchFamily="2" charset="0"/>
              </a:rPr>
              <a:t>Pop </a:t>
            </a:r>
            <a:r>
              <a:rPr lang="fi-FI" err="1">
                <a:latin typeface="Barlow" panose="00000500000000000000" pitchFamily="2" charset="0"/>
              </a:rPr>
              <a:t>up</a:t>
            </a:r>
            <a:r>
              <a:rPr lang="fi-FI">
                <a:latin typeface="Barlow" panose="00000500000000000000" pitchFamily="2" charset="0"/>
              </a:rPr>
              <a:t> –ratkaisujen mahdollistaminen, mm. kontit.</a:t>
            </a:r>
            <a:endParaRPr lang="fi-FI" noProof="0">
              <a:latin typeface="Barlow" panose="00000500000000000000" pitchFamily="2" charset="0"/>
            </a:endParaRPr>
          </a:p>
          <a:p>
            <a:pPr marL="171450" indent="-171450">
              <a:buFont typeface="Arial" panose="020B0604020202020204" pitchFamily="34" charset="0"/>
              <a:buChar char="•"/>
            </a:pPr>
            <a:r>
              <a:rPr lang="fi-FI" u="sng" noProof="0">
                <a:latin typeface="Barlow" panose="00000500000000000000" pitchFamily="2" charset="0"/>
              </a:rPr>
              <a:t>Ulkoalueiden kehitys</a:t>
            </a:r>
            <a:r>
              <a:rPr lang="fi-FI" noProof="0">
                <a:latin typeface="Barlow" panose="00000500000000000000" pitchFamily="2" charset="0"/>
              </a:rPr>
              <a:t>: Läpikulun mahdollistaminen aluetta rajaavien aitojen osittaisella purkamisella.</a:t>
            </a:r>
          </a:p>
        </p:txBody>
      </p:sp>
      <p:sp>
        <p:nvSpPr>
          <p:cNvPr id="20" name="Tekstin paikkamerkki 19">
            <a:extLst>
              <a:ext uri="{FF2B5EF4-FFF2-40B4-BE49-F238E27FC236}">
                <a16:creationId xmlns:a16="http://schemas.microsoft.com/office/drawing/2014/main" id="{3D6602C5-5C49-82FC-4282-B54FBE657571}"/>
              </a:ext>
            </a:extLst>
          </p:cNvPr>
          <p:cNvSpPr>
            <a:spLocks noGrp="1"/>
          </p:cNvSpPr>
          <p:nvPr>
            <p:ph type="body" sz="quarter" idx="21"/>
          </p:nvPr>
        </p:nvSpPr>
        <p:spPr>
          <a:xfrm>
            <a:off x="620375" y="2222511"/>
            <a:ext cx="1736725" cy="340979"/>
          </a:xfrm>
        </p:spPr>
        <p:txBody>
          <a:bodyPr/>
          <a:lstStyle/>
          <a:p>
            <a:r>
              <a:rPr lang="fi-FI" noProof="0"/>
              <a:t>Vaihe 1:  1-2 vuotta</a:t>
            </a:r>
          </a:p>
        </p:txBody>
      </p:sp>
      <p:sp>
        <p:nvSpPr>
          <p:cNvPr id="21" name="Tekstin paikkamerkki 20">
            <a:extLst>
              <a:ext uri="{FF2B5EF4-FFF2-40B4-BE49-F238E27FC236}">
                <a16:creationId xmlns:a16="http://schemas.microsoft.com/office/drawing/2014/main" id="{25F8D45B-B31B-60AE-E663-1442A0F3764D}"/>
              </a:ext>
            </a:extLst>
          </p:cNvPr>
          <p:cNvSpPr>
            <a:spLocks noGrp="1"/>
          </p:cNvSpPr>
          <p:nvPr>
            <p:ph type="body" sz="quarter" idx="22"/>
          </p:nvPr>
        </p:nvSpPr>
        <p:spPr>
          <a:xfrm>
            <a:off x="3822700" y="2227377"/>
            <a:ext cx="1736725" cy="335767"/>
          </a:xfrm>
        </p:spPr>
        <p:txBody>
          <a:bodyPr/>
          <a:lstStyle/>
          <a:p>
            <a:r>
              <a:rPr lang="fi-FI" noProof="0"/>
              <a:t>Vaihe 2: 3-5 vuotta</a:t>
            </a:r>
          </a:p>
        </p:txBody>
      </p:sp>
      <p:sp>
        <p:nvSpPr>
          <p:cNvPr id="22" name="Tekstin paikkamerkki 21">
            <a:extLst>
              <a:ext uri="{FF2B5EF4-FFF2-40B4-BE49-F238E27FC236}">
                <a16:creationId xmlns:a16="http://schemas.microsoft.com/office/drawing/2014/main" id="{9F8A7282-5C12-E2B0-0352-D619E569BE26}"/>
              </a:ext>
            </a:extLst>
          </p:cNvPr>
          <p:cNvSpPr>
            <a:spLocks noGrp="1"/>
          </p:cNvSpPr>
          <p:nvPr>
            <p:ph type="body" sz="quarter" idx="23"/>
          </p:nvPr>
        </p:nvSpPr>
        <p:spPr>
          <a:xfrm>
            <a:off x="7025025" y="2212887"/>
            <a:ext cx="1736725" cy="303082"/>
          </a:xfrm>
        </p:spPr>
        <p:txBody>
          <a:bodyPr/>
          <a:lstStyle/>
          <a:p>
            <a:r>
              <a:rPr lang="fi-FI" noProof="0"/>
              <a:t>Vaihe 3: 6-10 vuotta</a:t>
            </a:r>
          </a:p>
          <a:p>
            <a:endParaRPr lang="fi-FI" noProof="0"/>
          </a:p>
        </p:txBody>
      </p:sp>
      <p:sp>
        <p:nvSpPr>
          <p:cNvPr id="38" name="Tekstin paikkamerkki 37">
            <a:extLst>
              <a:ext uri="{FF2B5EF4-FFF2-40B4-BE49-F238E27FC236}">
                <a16:creationId xmlns:a16="http://schemas.microsoft.com/office/drawing/2014/main" id="{BEDFE90B-EE6F-8B28-8EBE-D3F0C7007CB2}"/>
              </a:ext>
            </a:extLst>
          </p:cNvPr>
          <p:cNvSpPr>
            <a:spLocks noGrp="1"/>
          </p:cNvSpPr>
          <p:nvPr>
            <p:ph type="body" sz="quarter" idx="24"/>
          </p:nvPr>
        </p:nvSpPr>
        <p:spPr>
          <a:xfrm>
            <a:off x="3822700" y="4359189"/>
            <a:ext cx="3104515" cy="1819053"/>
          </a:xfrm>
        </p:spPr>
        <p:txBody>
          <a:bodyPr vert="horz" lIns="91440" tIns="45720" rIns="91440" bIns="45720" rtlCol="0" anchor="t">
            <a:noAutofit/>
          </a:bodyPr>
          <a:lstStyle/>
          <a:p>
            <a:r>
              <a:rPr lang="fi-FI" b="1" noProof="0">
                <a:latin typeface="Barlow"/>
              </a:rPr>
              <a:t>Keskipitkän aikajänteen kehitystoimet:</a:t>
            </a:r>
          </a:p>
          <a:p>
            <a:br>
              <a:rPr lang="fi-FI" noProof="0">
                <a:latin typeface="Barlow" panose="00000500000000000000" pitchFamily="2" charset="0"/>
              </a:rPr>
            </a:br>
            <a:r>
              <a:rPr lang="fi-FI" noProof="0">
                <a:latin typeface="Barlow"/>
              </a:rPr>
              <a:t>EKOSYSTEEMI TOIMINNASSA JA JATKUVASSA KASVUSSA</a:t>
            </a:r>
          </a:p>
          <a:p>
            <a:pPr marL="171450" indent="-171450">
              <a:buFont typeface="Arial" panose="020B0604020202020204" pitchFamily="34" charset="0"/>
              <a:buChar char="•"/>
            </a:pPr>
            <a:r>
              <a:rPr lang="fi-FI" noProof="0" err="1">
                <a:latin typeface="Barlow"/>
              </a:rPr>
              <a:t>Define</a:t>
            </a:r>
            <a:r>
              <a:rPr lang="fi-FI" noProof="0">
                <a:latin typeface="Barlow"/>
              </a:rPr>
              <a:t> toiminnan vakiintuminen ja kasvu.</a:t>
            </a:r>
          </a:p>
          <a:p>
            <a:pPr marL="171450" indent="-171450">
              <a:buFont typeface="Arial" panose="020B0604020202020204" pitchFamily="34" charset="0"/>
              <a:buChar char="•"/>
            </a:pPr>
            <a:r>
              <a:rPr lang="fi-FI" noProof="0">
                <a:latin typeface="Barlow"/>
              </a:rPr>
              <a:t>Kasvuyrityksiä ja palveluita alueelle.</a:t>
            </a:r>
          </a:p>
          <a:p>
            <a:pPr marL="171450" indent="-171450">
              <a:buFont typeface="Arial" panose="020B0604020202020204" pitchFamily="34" charset="0"/>
              <a:buChar char="•"/>
            </a:pPr>
            <a:r>
              <a:rPr lang="fi-FI">
                <a:latin typeface="Barlow"/>
              </a:rPr>
              <a:t>Aktiivinen o</a:t>
            </a:r>
            <a:r>
              <a:rPr lang="fi-FI" noProof="0" err="1">
                <a:latin typeface="Barlow"/>
              </a:rPr>
              <a:t>ppilaitosyhteistyö</a:t>
            </a:r>
            <a:r>
              <a:rPr lang="fi-FI" noProof="0">
                <a:latin typeface="Barlow"/>
              </a:rPr>
              <a:t>.</a:t>
            </a:r>
          </a:p>
          <a:p>
            <a:br>
              <a:rPr lang="fi-FI" noProof="0">
                <a:latin typeface="Barlow" panose="00000500000000000000" pitchFamily="2" charset="0"/>
              </a:rPr>
            </a:br>
            <a:r>
              <a:rPr lang="fi-FI" noProof="0">
                <a:latin typeface="Barlow"/>
              </a:rPr>
              <a:t>TILAT JA FASILITEETIT</a:t>
            </a:r>
          </a:p>
          <a:p>
            <a:pPr marL="171450" indent="-171450">
              <a:buFont typeface="Arial" panose="020B0604020202020204" pitchFamily="34" charset="0"/>
              <a:buChar char="•"/>
            </a:pPr>
            <a:r>
              <a:rPr lang="fi-FI" u="sng" noProof="0">
                <a:latin typeface="Barlow"/>
              </a:rPr>
              <a:t>Korjausrakentaminen</a:t>
            </a:r>
            <a:r>
              <a:rPr lang="fi-FI" noProof="0">
                <a:latin typeface="Barlow"/>
              </a:rPr>
              <a:t>: </a:t>
            </a:r>
            <a:r>
              <a:rPr lang="fi-FI" noProof="0" err="1">
                <a:latin typeface="Barlow"/>
              </a:rPr>
              <a:t>Define</a:t>
            </a:r>
            <a:r>
              <a:rPr lang="fi-FI" noProof="0">
                <a:latin typeface="Barlow"/>
              </a:rPr>
              <a:t> uusiin tiloihin, </a:t>
            </a:r>
            <a:r>
              <a:rPr lang="fi-FI">
                <a:latin typeface="Barlow"/>
              </a:rPr>
              <a:t>Teknologia- ja tapahtumakeskus</a:t>
            </a:r>
            <a:r>
              <a:rPr lang="fi-FI" noProof="0">
                <a:latin typeface="Barlow"/>
              </a:rPr>
              <a:t>, alueen muut olemassa olevat rakennukset. </a:t>
            </a:r>
          </a:p>
          <a:p>
            <a:pPr marL="171450" indent="-171450">
              <a:buFont typeface="Arial" panose="020B0604020202020204" pitchFamily="34" charset="0"/>
              <a:buChar char="•"/>
            </a:pPr>
            <a:r>
              <a:rPr lang="fi-FI" u="sng" noProof="0">
                <a:latin typeface="Barlow"/>
              </a:rPr>
              <a:t>Ulkoalueiden kehitys</a:t>
            </a:r>
            <a:r>
              <a:rPr lang="fi-FI" noProof="0">
                <a:latin typeface="Barlow"/>
              </a:rPr>
              <a:t>: kulkureitit, raideinfran siirto alueelta.</a:t>
            </a:r>
          </a:p>
          <a:p>
            <a:pPr marL="171450" indent="-171450">
              <a:buFont typeface="Arial" panose="020B0604020202020204" pitchFamily="34" charset="0"/>
              <a:buChar char="•"/>
            </a:pPr>
            <a:r>
              <a:rPr lang="fi-FI" u="sng">
                <a:latin typeface="Barlow"/>
              </a:rPr>
              <a:t>Uudisrakentaminen</a:t>
            </a:r>
            <a:r>
              <a:rPr lang="fi-FI">
                <a:latin typeface="Barlow"/>
              </a:rPr>
              <a:t>: Uudistoimitilojen ensimmäinen vaihe </a:t>
            </a:r>
            <a:r>
              <a:rPr lang="fi-FI" b="1">
                <a:latin typeface="Barlow"/>
              </a:rPr>
              <a:t>(A)</a:t>
            </a:r>
            <a:r>
              <a:rPr lang="fi-FI">
                <a:latin typeface="Barlow"/>
              </a:rPr>
              <a:t>.</a:t>
            </a:r>
          </a:p>
        </p:txBody>
      </p:sp>
      <p:sp>
        <p:nvSpPr>
          <p:cNvPr id="39" name="Tekstin paikkamerkki 38">
            <a:extLst>
              <a:ext uri="{FF2B5EF4-FFF2-40B4-BE49-F238E27FC236}">
                <a16:creationId xmlns:a16="http://schemas.microsoft.com/office/drawing/2014/main" id="{28FCE12E-00EE-5A81-A9C4-763E04DD5AF9}"/>
              </a:ext>
            </a:extLst>
          </p:cNvPr>
          <p:cNvSpPr>
            <a:spLocks noGrp="1"/>
          </p:cNvSpPr>
          <p:nvPr>
            <p:ph type="body" sz="quarter" idx="25"/>
          </p:nvPr>
        </p:nvSpPr>
        <p:spPr>
          <a:xfrm>
            <a:off x="7025025" y="4365455"/>
            <a:ext cx="3677809" cy="1812787"/>
          </a:xfrm>
        </p:spPr>
        <p:txBody>
          <a:bodyPr/>
          <a:lstStyle/>
          <a:p>
            <a:r>
              <a:rPr lang="fi-FI" b="1" noProof="0">
                <a:latin typeface="Barlow" panose="00000500000000000000" pitchFamily="2" charset="0"/>
              </a:rPr>
              <a:t>Pitkän tähtäimen kehitystoimet:</a:t>
            </a:r>
          </a:p>
          <a:p>
            <a:br>
              <a:rPr lang="fi-FI" noProof="0">
                <a:latin typeface="Barlow" panose="00000500000000000000" pitchFamily="2" charset="0"/>
              </a:rPr>
            </a:br>
            <a:r>
              <a:rPr lang="fi-FI" noProof="0">
                <a:latin typeface="Barlow" panose="00000500000000000000" pitchFamily="2" charset="0"/>
              </a:rPr>
              <a:t>EKOSYSTEEMI ON SAAVUTTANUT PYSYVÄN STATUKSEN JA TUNNETTUUDEN</a:t>
            </a:r>
          </a:p>
          <a:p>
            <a:pPr marL="171450" indent="-171450">
              <a:buFont typeface="Arial" panose="020B0604020202020204" pitchFamily="34" charset="0"/>
              <a:buChar char="•"/>
            </a:pPr>
            <a:r>
              <a:rPr lang="fi-FI" noProof="0" err="1">
                <a:latin typeface="Barlow" panose="00000500000000000000" pitchFamily="2" charset="0"/>
              </a:rPr>
              <a:t>Define</a:t>
            </a:r>
            <a:r>
              <a:rPr lang="fi-FI" noProof="0">
                <a:latin typeface="Barlow" panose="00000500000000000000" pitchFamily="2" charset="0"/>
              </a:rPr>
              <a:t> jatkuvassa kasvussa.</a:t>
            </a:r>
          </a:p>
          <a:p>
            <a:pPr marL="171450" indent="-171450">
              <a:buFont typeface="Arial" panose="020B0604020202020204" pitchFamily="34" charset="0"/>
              <a:buChar char="•"/>
            </a:pPr>
            <a:r>
              <a:rPr lang="fi-FI" noProof="0">
                <a:latin typeface="Barlow" panose="00000500000000000000" pitchFamily="2" charset="0"/>
              </a:rPr>
              <a:t>Suuret ankkuriyritykset muuttaneet alueelle.</a:t>
            </a:r>
          </a:p>
          <a:p>
            <a:pPr marL="171450" indent="-171450">
              <a:buFont typeface="Arial" panose="020B0604020202020204" pitchFamily="34" charset="0"/>
              <a:buChar char="•"/>
            </a:pPr>
            <a:r>
              <a:rPr lang="fi-FI" noProof="0">
                <a:latin typeface="Barlow" panose="00000500000000000000" pitchFamily="2" charset="0"/>
              </a:rPr>
              <a:t>Palvelurakenne valmis.</a:t>
            </a:r>
            <a:br>
              <a:rPr lang="fi-FI" noProof="0">
                <a:latin typeface="Barlow" panose="00000500000000000000" pitchFamily="2" charset="0"/>
              </a:rPr>
            </a:br>
            <a:endParaRPr lang="fi-FI" noProof="0">
              <a:latin typeface="Barlow" panose="00000500000000000000" pitchFamily="2" charset="0"/>
            </a:endParaRPr>
          </a:p>
          <a:p>
            <a:r>
              <a:rPr lang="fi-FI" noProof="0">
                <a:latin typeface="Barlow" panose="00000500000000000000" pitchFamily="2" charset="0"/>
              </a:rPr>
              <a:t>TILAT JA FASILITEETIT</a:t>
            </a:r>
          </a:p>
          <a:p>
            <a:pPr marL="171450" indent="-171450">
              <a:buFont typeface="Arial" panose="020B0604020202020204" pitchFamily="34" charset="0"/>
              <a:buChar char="•"/>
            </a:pPr>
            <a:r>
              <a:rPr lang="fi-FI" u="sng" noProof="0">
                <a:latin typeface="Barlow" panose="00000500000000000000" pitchFamily="2" charset="0"/>
              </a:rPr>
              <a:t>Ulkoalueiden kehitys</a:t>
            </a:r>
            <a:r>
              <a:rPr lang="fi-FI" noProof="0">
                <a:latin typeface="Barlow" panose="00000500000000000000" pitchFamily="2" charset="0"/>
              </a:rPr>
              <a:t>: </a:t>
            </a:r>
            <a:r>
              <a:rPr lang="fi-FI">
                <a:latin typeface="Barlow" panose="00000500000000000000" pitchFamily="2" charset="0"/>
              </a:rPr>
              <a:t>K</a:t>
            </a:r>
            <a:r>
              <a:rPr lang="fi-FI" noProof="0" err="1">
                <a:latin typeface="Barlow" panose="00000500000000000000" pitchFamily="2" charset="0"/>
              </a:rPr>
              <a:t>ulkureitti</a:t>
            </a:r>
            <a:r>
              <a:rPr lang="fi-FI" noProof="0">
                <a:latin typeface="Barlow" panose="00000500000000000000" pitchFamily="2" charset="0"/>
              </a:rPr>
              <a:t> rautatieasemalle ja Peltosaareen, sekä  lopulliset kevyen liikenteen reitit valmistuvat. </a:t>
            </a:r>
          </a:p>
          <a:p>
            <a:pPr marL="171450" indent="-171450">
              <a:buFont typeface="Arial" panose="020B0604020202020204" pitchFamily="34" charset="0"/>
              <a:buChar char="•"/>
            </a:pPr>
            <a:r>
              <a:rPr lang="fi-FI" u="sng" noProof="0">
                <a:latin typeface="Barlow" panose="00000500000000000000" pitchFamily="2" charset="0"/>
              </a:rPr>
              <a:t>Uudisrakentaminen</a:t>
            </a:r>
            <a:r>
              <a:rPr lang="fi-FI" noProof="0">
                <a:latin typeface="Barlow" panose="00000500000000000000" pitchFamily="2" charset="0"/>
              </a:rPr>
              <a:t>: </a:t>
            </a:r>
            <a:r>
              <a:rPr lang="fi-FI">
                <a:latin typeface="Barlow" panose="00000500000000000000" pitchFamily="2" charset="0"/>
              </a:rPr>
              <a:t>Uudistoimitilan seuraavat vaiheet </a:t>
            </a:r>
            <a:r>
              <a:rPr lang="fi-FI" b="1">
                <a:latin typeface="Barlow" panose="00000500000000000000" pitchFamily="2" charset="0"/>
              </a:rPr>
              <a:t>(B ja C)</a:t>
            </a:r>
            <a:r>
              <a:rPr lang="fi-FI">
                <a:latin typeface="Barlow" panose="00000500000000000000" pitchFamily="2" charset="0"/>
              </a:rPr>
              <a:t>; majoituksen ja asumisen hankkeet, </a:t>
            </a:r>
            <a:r>
              <a:rPr lang="fi-FI" noProof="0">
                <a:latin typeface="Barlow" panose="00000500000000000000" pitchFamily="2" charset="0"/>
              </a:rPr>
              <a:t>pysäköintilaitos.</a:t>
            </a:r>
            <a:endParaRPr lang="fi-FI" b="1" noProof="0">
              <a:latin typeface="Barlow" panose="00000500000000000000" pitchFamily="2" charset="0"/>
            </a:endParaRPr>
          </a:p>
        </p:txBody>
      </p:sp>
      <p:cxnSp>
        <p:nvCxnSpPr>
          <p:cNvPr id="41" name="Suora nuoliyhdysviiva 40">
            <a:extLst>
              <a:ext uri="{FF2B5EF4-FFF2-40B4-BE49-F238E27FC236}">
                <a16:creationId xmlns:a16="http://schemas.microsoft.com/office/drawing/2014/main" id="{F5FF5C0D-CE9A-4CC8-B74A-2AF514B65205}"/>
              </a:ext>
            </a:extLst>
          </p:cNvPr>
          <p:cNvCxnSpPr>
            <a:cxnSpLocks/>
          </p:cNvCxnSpPr>
          <p:nvPr/>
        </p:nvCxnSpPr>
        <p:spPr>
          <a:xfrm flipV="1">
            <a:off x="9473322" y="3419119"/>
            <a:ext cx="1733158" cy="1"/>
          </a:xfrm>
          <a:prstGeom prst="straightConnector1">
            <a:avLst/>
          </a:prstGeom>
          <a:ln w="254000">
            <a:solidFill>
              <a:schemeClr val="tx2"/>
            </a:solidFill>
            <a:tailEnd type="triangle"/>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661B8869-C72D-03C2-CC87-47D78FB394A7}"/>
              </a:ext>
            </a:extLst>
          </p:cNvPr>
          <p:cNvCxnSpPr>
            <a:cxnSpLocks/>
          </p:cNvCxnSpPr>
          <p:nvPr/>
        </p:nvCxnSpPr>
        <p:spPr>
          <a:xfrm>
            <a:off x="6903720" y="2364428"/>
            <a:ext cx="0" cy="442390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67C9A8E-E7BC-4DC1-A6F6-91B69DB9A07B}"/>
              </a:ext>
            </a:extLst>
          </p:cNvPr>
          <p:cNvCxnSpPr>
            <a:cxnSpLocks/>
          </p:cNvCxnSpPr>
          <p:nvPr/>
        </p:nvCxnSpPr>
        <p:spPr>
          <a:xfrm>
            <a:off x="3596640" y="2393000"/>
            <a:ext cx="0" cy="4395328"/>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7" name="Alatunnisteen paikkamerkki 3">
            <a:extLst>
              <a:ext uri="{FF2B5EF4-FFF2-40B4-BE49-F238E27FC236}">
                <a16:creationId xmlns:a16="http://schemas.microsoft.com/office/drawing/2014/main" id="{34328D7E-A0AE-FDA6-8DCE-0C338669A94A}"/>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cxnSp>
        <p:nvCxnSpPr>
          <p:cNvPr id="3" name="Suora nuoliyhdysviiva 40">
            <a:extLst>
              <a:ext uri="{FF2B5EF4-FFF2-40B4-BE49-F238E27FC236}">
                <a16:creationId xmlns:a16="http://schemas.microsoft.com/office/drawing/2014/main" id="{573C38B8-5B36-1F35-6610-E9B936151795}"/>
              </a:ext>
            </a:extLst>
          </p:cNvPr>
          <p:cNvCxnSpPr>
            <a:cxnSpLocks/>
          </p:cNvCxnSpPr>
          <p:nvPr/>
        </p:nvCxnSpPr>
        <p:spPr>
          <a:xfrm>
            <a:off x="6223116" y="3419120"/>
            <a:ext cx="896876" cy="0"/>
          </a:xfrm>
          <a:prstGeom prst="straightConnector1">
            <a:avLst/>
          </a:prstGeom>
          <a:ln w="254000">
            <a:solidFill>
              <a:schemeClr val="tx2"/>
            </a:solidFill>
            <a:tailEnd type="none"/>
          </a:ln>
        </p:spPr>
        <p:style>
          <a:lnRef idx="2">
            <a:schemeClr val="dk1"/>
          </a:lnRef>
          <a:fillRef idx="0">
            <a:schemeClr val="dk1"/>
          </a:fillRef>
          <a:effectRef idx="1">
            <a:schemeClr val="dk1"/>
          </a:effectRef>
          <a:fontRef idx="minor">
            <a:schemeClr val="tx1"/>
          </a:fontRef>
        </p:style>
      </p:cxnSp>
      <p:cxnSp>
        <p:nvCxnSpPr>
          <p:cNvPr id="7" name="Suora nuoliyhdysviiva 40">
            <a:extLst>
              <a:ext uri="{FF2B5EF4-FFF2-40B4-BE49-F238E27FC236}">
                <a16:creationId xmlns:a16="http://schemas.microsoft.com/office/drawing/2014/main" id="{314C004C-56CC-C0BE-BA64-2DDC74ECF317}"/>
              </a:ext>
            </a:extLst>
          </p:cNvPr>
          <p:cNvCxnSpPr>
            <a:cxnSpLocks/>
          </p:cNvCxnSpPr>
          <p:nvPr/>
        </p:nvCxnSpPr>
        <p:spPr>
          <a:xfrm flipV="1">
            <a:off x="3034474" y="3419119"/>
            <a:ext cx="834038" cy="1304"/>
          </a:xfrm>
          <a:prstGeom prst="straightConnector1">
            <a:avLst/>
          </a:prstGeom>
          <a:ln w="254000">
            <a:solidFill>
              <a:schemeClr val="tx2"/>
            </a:solidFill>
            <a:tailEnd type="none"/>
          </a:ln>
        </p:spPr>
        <p:style>
          <a:lnRef idx="2">
            <a:schemeClr val="dk1"/>
          </a:lnRef>
          <a:fillRef idx="0">
            <a:schemeClr val="dk1"/>
          </a:fillRef>
          <a:effectRef idx="1">
            <a:schemeClr val="dk1"/>
          </a:effectRef>
          <a:fontRef idx="minor">
            <a:schemeClr val="tx1"/>
          </a:fontRef>
        </p:style>
      </p:cxnSp>
      <p:sp>
        <p:nvSpPr>
          <p:cNvPr id="31" name="Tekstin paikkamerkki 16">
            <a:extLst>
              <a:ext uri="{FF2B5EF4-FFF2-40B4-BE49-F238E27FC236}">
                <a16:creationId xmlns:a16="http://schemas.microsoft.com/office/drawing/2014/main" id="{F7A2F903-2E59-4478-3E82-6E232C56061C}"/>
              </a:ext>
            </a:extLst>
          </p:cNvPr>
          <p:cNvSpPr txBox="1">
            <a:spLocks/>
          </p:cNvSpPr>
          <p:nvPr/>
        </p:nvSpPr>
        <p:spPr>
          <a:xfrm>
            <a:off x="595902" y="6284334"/>
            <a:ext cx="2842308" cy="3933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00"/>
              </a:spcBef>
              <a:spcAft>
                <a:spcPts val="0"/>
              </a:spcAft>
              <a:buFontTx/>
              <a:buNone/>
              <a:defRPr sz="800" kern="1200">
                <a:solidFill>
                  <a:schemeClr val="tx1"/>
                </a:solidFill>
                <a:latin typeface="Barlow Semi Condensed" pitchFamily="2" charset="77"/>
                <a:ea typeface="+mn-ea"/>
                <a:cs typeface="+mn-cs"/>
              </a:defRPr>
            </a:lvl1pPr>
            <a:lvl2pPr marL="93663" indent="-84138"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2pPr>
            <a:lvl3pPr marL="177800" indent="-84138"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3pPr>
            <a:lvl4pPr marL="271463" indent="-93663"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4pPr>
            <a:lvl5pPr marL="403225" indent="-131763"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Barlow" panose="00000500000000000000" pitchFamily="2" charset="0"/>
              </a:rPr>
              <a:t>Toiminnan nopea käynnistäminen rakentaa identiteettiä ja aluebrändiä kehitystyön alusta alkaen.</a:t>
            </a:r>
          </a:p>
          <a:p>
            <a:endParaRPr lang="fi-FI">
              <a:latin typeface="Barlow" panose="00000500000000000000" pitchFamily="2" charset="0"/>
            </a:endParaRPr>
          </a:p>
          <a:p>
            <a:endParaRPr lang="fi-FI">
              <a:latin typeface="Barlow" panose="00000500000000000000" pitchFamily="2" charset="0"/>
            </a:endParaRPr>
          </a:p>
        </p:txBody>
      </p:sp>
      <p:sp>
        <p:nvSpPr>
          <p:cNvPr id="34" name="Tekstin paikkamerkki 37">
            <a:extLst>
              <a:ext uri="{FF2B5EF4-FFF2-40B4-BE49-F238E27FC236}">
                <a16:creationId xmlns:a16="http://schemas.microsoft.com/office/drawing/2014/main" id="{282B89AB-BC32-22E9-A7AF-C1D9531F4843}"/>
              </a:ext>
            </a:extLst>
          </p:cNvPr>
          <p:cNvSpPr txBox="1">
            <a:spLocks/>
          </p:cNvSpPr>
          <p:nvPr/>
        </p:nvSpPr>
        <p:spPr>
          <a:xfrm>
            <a:off x="3822700" y="6284334"/>
            <a:ext cx="3104515" cy="41135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00"/>
              </a:spcBef>
              <a:spcAft>
                <a:spcPts val="0"/>
              </a:spcAft>
              <a:buFontTx/>
              <a:buNone/>
              <a:defRPr sz="800" kern="1200">
                <a:solidFill>
                  <a:schemeClr val="tx1"/>
                </a:solidFill>
                <a:latin typeface="Barlow Semi Condensed" pitchFamily="2" charset="77"/>
                <a:ea typeface="+mn-ea"/>
                <a:cs typeface="+mn-cs"/>
              </a:defRPr>
            </a:lvl1pPr>
            <a:lvl2pPr marL="93663" indent="-84138"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2pPr>
            <a:lvl3pPr marL="177800" indent="-84138"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3pPr>
            <a:lvl4pPr marL="271463" indent="-93663"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4pPr>
            <a:lvl5pPr marL="403225" indent="-131763"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Barlow" panose="00000500000000000000" pitchFamily="2" charset="0"/>
              </a:rPr>
              <a:t>Keskipitkän aikavälin kehitystoimet vakiinnuttavat alueen palvelut ja TKI -toiminnan.</a:t>
            </a:r>
          </a:p>
        </p:txBody>
      </p:sp>
      <p:sp>
        <p:nvSpPr>
          <p:cNvPr id="35" name="Tekstin paikkamerkki 38">
            <a:extLst>
              <a:ext uri="{FF2B5EF4-FFF2-40B4-BE49-F238E27FC236}">
                <a16:creationId xmlns:a16="http://schemas.microsoft.com/office/drawing/2014/main" id="{586507F2-83B1-D748-4A89-373E044FAF08}"/>
              </a:ext>
            </a:extLst>
          </p:cNvPr>
          <p:cNvSpPr txBox="1">
            <a:spLocks/>
          </p:cNvSpPr>
          <p:nvPr/>
        </p:nvSpPr>
        <p:spPr>
          <a:xfrm>
            <a:off x="7025025" y="6284334"/>
            <a:ext cx="4777095" cy="35007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00"/>
              </a:spcBef>
              <a:spcAft>
                <a:spcPts val="0"/>
              </a:spcAft>
              <a:buFontTx/>
              <a:buNone/>
              <a:defRPr sz="800" kern="1200">
                <a:solidFill>
                  <a:schemeClr val="tx1"/>
                </a:solidFill>
                <a:latin typeface="Barlow Semi Condensed" pitchFamily="2" charset="77"/>
                <a:ea typeface="+mn-ea"/>
                <a:cs typeface="+mn-cs"/>
              </a:defRPr>
            </a:lvl1pPr>
            <a:lvl2pPr marL="93663" indent="-84138"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2pPr>
            <a:lvl3pPr marL="177800" indent="-84138"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3pPr>
            <a:lvl4pPr marL="271463" indent="-93663"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4pPr>
            <a:lvl5pPr marL="403225" indent="-131763" algn="l" defTabSz="914400" rtl="0" eaLnBrk="1" latinLnBrk="0" hangingPunct="1">
              <a:lnSpc>
                <a:spcPct val="100000"/>
              </a:lnSpc>
              <a:spcBef>
                <a:spcPts val="200"/>
              </a:spcBef>
              <a:spcAft>
                <a:spcPts val="0"/>
              </a:spcAft>
              <a:buFont typeface="Arial" panose="020B0604020202020204" pitchFamily="34" charset="0"/>
              <a:buChar char="•"/>
              <a:tabLst/>
              <a:defRPr sz="800" kern="1200">
                <a:solidFill>
                  <a:schemeClr val="tx1"/>
                </a:solidFill>
                <a:latin typeface="Barlow Semi Condense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Barlow" panose="00000500000000000000" pitchFamily="2" charset="0"/>
              </a:rPr>
              <a:t>Pitkän aikavälin toimenpiteillä saavutetaan alueelle asetetut lopulliset tavoitteet.</a:t>
            </a:r>
          </a:p>
          <a:p>
            <a:r>
              <a:rPr lang="fi-FI" b="1">
                <a:latin typeface="Barlow" panose="00000500000000000000" pitchFamily="2" charset="0"/>
              </a:rPr>
              <a:t>Alueelle tavoiteltu tehokkuusluku: 1.0  (- alueen </a:t>
            </a:r>
            <a:r>
              <a:rPr lang="fi-FI" b="1" err="1">
                <a:latin typeface="Barlow" panose="00000500000000000000" pitchFamily="2" charset="0"/>
              </a:rPr>
              <a:t>laajuus:kerrosneliöt</a:t>
            </a:r>
            <a:r>
              <a:rPr lang="fi-FI" b="1">
                <a:latin typeface="Barlow" panose="00000500000000000000" pitchFamily="2" charset="0"/>
              </a:rPr>
              <a:t> = 1:1 )</a:t>
            </a:r>
          </a:p>
        </p:txBody>
      </p:sp>
      <p:grpSp>
        <p:nvGrpSpPr>
          <p:cNvPr id="291" name="Ryhmä 290">
            <a:extLst>
              <a:ext uri="{FF2B5EF4-FFF2-40B4-BE49-F238E27FC236}">
                <a16:creationId xmlns:a16="http://schemas.microsoft.com/office/drawing/2014/main" id="{B2D1FC7C-1C6B-C155-92BA-A11A741D60AE}"/>
              </a:ext>
            </a:extLst>
          </p:cNvPr>
          <p:cNvGrpSpPr/>
          <p:nvPr/>
        </p:nvGrpSpPr>
        <p:grpSpPr>
          <a:xfrm>
            <a:off x="670143" y="2539777"/>
            <a:ext cx="2414991" cy="1749048"/>
            <a:chOff x="670143" y="2609449"/>
            <a:chExt cx="2414991" cy="1749048"/>
          </a:xfrm>
        </p:grpSpPr>
        <p:pic>
          <p:nvPicPr>
            <p:cNvPr id="236" name="Kuva 235">
              <a:extLst>
                <a:ext uri="{FF2B5EF4-FFF2-40B4-BE49-F238E27FC236}">
                  <a16:creationId xmlns:a16="http://schemas.microsoft.com/office/drawing/2014/main" id="{EBF21B38-7121-CDB2-50D3-8D458DB43292}"/>
                </a:ext>
              </a:extLst>
            </p:cNvPr>
            <p:cNvPicPr>
              <a:picLocks noChangeAspect="1"/>
            </p:cNvPicPr>
            <p:nvPr/>
          </p:nvPicPr>
          <p:blipFill>
            <a:blip r:embed="rId3"/>
            <a:stretch>
              <a:fillRect/>
            </a:stretch>
          </p:blipFill>
          <p:spPr>
            <a:xfrm>
              <a:off x="670143" y="2609449"/>
              <a:ext cx="2380115" cy="1749048"/>
            </a:xfrm>
            <a:prstGeom prst="rect">
              <a:avLst/>
            </a:prstGeom>
          </p:spPr>
        </p:pic>
        <p:cxnSp>
          <p:nvCxnSpPr>
            <p:cNvPr id="237" name="Suora yhdysviiva 236">
              <a:extLst>
                <a:ext uri="{FF2B5EF4-FFF2-40B4-BE49-F238E27FC236}">
                  <a16:creationId xmlns:a16="http://schemas.microsoft.com/office/drawing/2014/main" id="{9B8A9307-2576-F7A8-F9A1-DF55567381D4}"/>
                </a:ext>
              </a:extLst>
            </p:cNvPr>
            <p:cNvCxnSpPr>
              <a:cxnSpLocks/>
            </p:cNvCxnSpPr>
            <p:nvPr/>
          </p:nvCxnSpPr>
          <p:spPr>
            <a:xfrm flipH="1" flipV="1">
              <a:off x="2601702" y="3259131"/>
              <a:ext cx="27541" cy="251477"/>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38" name="Suora yhdysviiva 237">
              <a:extLst>
                <a:ext uri="{FF2B5EF4-FFF2-40B4-BE49-F238E27FC236}">
                  <a16:creationId xmlns:a16="http://schemas.microsoft.com/office/drawing/2014/main" id="{8D938330-50C0-0305-4E68-91C2EBC9C27A}"/>
                </a:ext>
              </a:extLst>
            </p:cNvPr>
            <p:cNvCxnSpPr>
              <a:cxnSpLocks/>
            </p:cNvCxnSpPr>
            <p:nvPr/>
          </p:nvCxnSpPr>
          <p:spPr>
            <a:xfrm flipH="1">
              <a:off x="2606537" y="3054596"/>
              <a:ext cx="379176" cy="192337"/>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39" name="Suora yhdysviiva 238">
              <a:extLst>
                <a:ext uri="{FF2B5EF4-FFF2-40B4-BE49-F238E27FC236}">
                  <a16:creationId xmlns:a16="http://schemas.microsoft.com/office/drawing/2014/main" id="{E9A7D253-46B6-25E7-6E5E-145A996C1489}"/>
                </a:ext>
              </a:extLst>
            </p:cNvPr>
            <p:cNvCxnSpPr>
              <a:cxnSpLocks/>
            </p:cNvCxnSpPr>
            <p:nvPr/>
          </p:nvCxnSpPr>
          <p:spPr>
            <a:xfrm flipH="1">
              <a:off x="2645029" y="3357620"/>
              <a:ext cx="341714" cy="154757"/>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40" name="Suora yhdysviiva 239">
              <a:extLst>
                <a:ext uri="{FF2B5EF4-FFF2-40B4-BE49-F238E27FC236}">
                  <a16:creationId xmlns:a16="http://schemas.microsoft.com/office/drawing/2014/main" id="{E50CB5C7-2BD4-E1F9-9F04-87883D559F7A}"/>
                </a:ext>
              </a:extLst>
            </p:cNvPr>
            <p:cNvCxnSpPr>
              <a:cxnSpLocks/>
            </p:cNvCxnSpPr>
            <p:nvPr/>
          </p:nvCxnSpPr>
          <p:spPr>
            <a:xfrm flipV="1">
              <a:off x="2997727" y="3054596"/>
              <a:ext cx="0" cy="292445"/>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46" name="Suora yhdysviiva 245">
              <a:extLst>
                <a:ext uri="{FF2B5EF4-FFF2-40B4-BE49-F238E27FC236}">
                  <a16:creationId xmlns:a16="http://schemas.microsoft.com/office/drawing/2014/main" id="{E7973E2A-40F9-1EAB-396B-F70E3BCFAF4D}"/>
                </a:ext>
              </a:extLst>
            </p:cNvPr>
            <p:cNvCxnSpPr>
              <a:cxnSpLocks/>
            </p:cNvCxnSpPr>
            <p:nvPr/>
          </p:nvCxnSpPr>
          <p:spPr>
            <a:xfrm flipH="1">
              <a:off x="769289" y="3278664"/>
              <a:ext cx="1816627" cy="366083"/>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47" name="Suora yhdysviiva 246">
              <a:extLst>
                <a:ext uri="{FF2B5EF4-FFF2-40B4-BE49-F238E27FC236}">
                  <a16:creationId xmlns:a16="http://schemas.microsoft.com/office/drawing/2014/main" id="{9EDEEA25-566D-EFEE-04C0-BEB0FF22DB1B}"/>
                </a:ext>
              </a:extLst>
            </p:cNvPr>
            <p:cNvCxnSpPr>
              <a:cxnSpLocks/>
            </p:cNvCxnSpPr>
            <p:nvPr/>
          </p:nvCxnSpPr>
          <p:spPr>
            <a:xfrm flipH="1" flipV="1">
              <a:off x="2578570" y="3281252"/>
              <a:ext cx="28098" cy="247499"/>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48" name="Suora yhdysviiva 247">
              <a:extLst>
                <a:ext uri="{FF2B5EF4-FFF2-40B4-BE49-F238E27FC236}">
                  <a16:creationId xmlns:a16="http://schemas.microsoft.com/office/drawing/2014/main" id="{F8FB010C-26AC-CFFD-CE4B-F6DCA5277FD1}"/>
                </a:ext>
              </a:extLst>
            </p:cNvPr>
            <p:cNvCxnSpPr>
              <a:cxnSpLocks/>
            </p:cNvCxnSpPr>
            <p:nvPr/>
          </p:nvCxnSpPr>
          <p:spPr>
            <a:xfrm flipH="1">
              <a:off x="1151221" y="3537731"/>
              <a:ext cx="1444791" cy="748080"/>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49" name="Suora yhdysviiva 248">
              <a:extLst>
                <a:ext uri="{FF2B5EF4-FFF2-40B4-BE49-F238E27FC236}">
                  <a16:creationId xmlns:a16="http://schemas.microsoft.com/office/drawing/2014/main" id="{C7D916C0-0928-A434-33C4-3D9F5C3EFDAD}"/>
                </a:ext>
              </a:extLst>
            </p:cNvPr>
            <p:cNvCxnSpPr>
              <a:cxnSpLocks/>
            </p:cNvCxnSpPr>
            <p:nvPr/>
          </p:nvCxnSpPr>
          <p:spPr>
            <a:xfrm flipH="1" flipV="1">
              <a:off x="820549" y="3926142"/>
              <a:ext cx="314886" cy="381144"/>
            </a:xfrm>
            <a:prstGeom prst="line">
              <a:avLst/>
            </a:prstGeom>
            <a:ln w="3175">
              <a:prstDash val="lgDash"/>
            </a:ln>
          </p:spPr>
          <p:style>
            <a:lnRef idx="2">
              <a:schemeClr val="dk1"/>
            </a:lnRef>
            <a:fillRef idx="0">
              <a:schemeClr val="dk1"/>
            </a:fillRef>
            <a:effectRef idx="1">
              <a:schemeClr val="dk1"/>
            </a:effectRef>
            <a:fontRef idx="minor">
              <a:schemeClr val="tx1"/>
            </a:fontRef>
          </p:style>
        </p:cxnSp>
        <p:sp>
          <p:nvSpPr>
            <p:cNvPr id="251" name="Tekstiruutu 250">
              <a:extLst>
                <a:ext uri="{FF2B5EF4-FFF2-40B4-BE49-F238E27FC236}">
                  <a16:creationId xmlns:a16="http://schemas.microsoft.com/office/drawing/2014/main" id="{CD07B322-1494-0D1A-5DFB-A62DA92AEE34}"/>
                </a:ext>
              </a:extLst>
            </p:cNvPr>
            <p:cNvSpPr txBox="1"/>
            <p:nvPr/>
          </p:nvSpPr>
          <p:spPr>
            <a:xfrm>
              <a:off x="1775666" y="3032756"/>
              <a:ext cx="917239" cy="184666"/>
            </a:xfrm>
            <a:prstGeom prst="rect">
              <a:avLst/>
            </a:prstGeom>
            <a:noFill/>
          </p:spPr>
          <p:txBody>
            <a:bodyPr wrap="none" rtlCol="0">
              <a:spAutoFit/>
            </a:bodyPr>
            <a:lstStyle/>
            <a:p>
              <a:r>
                <a:rPr lang="fi-FI" sz="600" b="1">
                  <a:solidFill>
                    <a:schemeClr val="tx2">
                      <a:lumMod val="75000"/>
                      <a:lumOff val="25000"/>
                    </a:schemeClr>
                  </a:solidFill>
                </a:rPr>
                <a:t>Riihimäki Urban Park</a:t>
              </a:r>
            </a:p>
          </p:txBody>
        </p:sp>
        <p:sp>
          <p:nvSpPr>
            <p:cNvPr id="252" name="Tekstiruutu 251">
              <a:extLst>
                <a:ext uri="{FF2B5EF4-FFF2-40B4-BE49-F238E27FC236}">
                  <a16:creationId xmlns:a16="http://schemas.microsoft.com/office/drawing/2014/main" id="{13F60E6F-8944-49AE-A3F0-90B59275C81B}"/>
                </a:ext>
              </a:extLst>
            </p:cNvPr>
            <p:cNvSpPr txBox="1"/>
            <p:nvPr/>
          </p:nvSpPr>
          <p:spPr>
            <a:xfrm>
              <a:off x="2550079" y="3168691"/>
              <a:ext cx="535055" cy="276999"/>
            </a:xfrm>
            <a:prstGeom prst="rect">
              <a:avLst/>
            </a:prstGeom>
            <a:noFill/>
          </p:spPr>
          <p:txBody>
            <a:bodyPr wrap="square" rtlCol="0">
              <a:spAutoFit/>
            </a:bodyPr>
            <a:lstStyle/>
            <a:p>
              <a:r>
                <a:rPr lang="fi-FI" sz="600" b="1">
                  <a:solidFill>
                    <a:schemeClr val="accent6">
                      <a:lumMod val="50000"/>
                    </a:schemeClr>
                  </a:solidFill>
                </a:rPr>
                <a:t>Paikoitus</a:t>
              </a:r>
              <a:br>
                <a:rPr lang="fi-FI" sz="600" b="1">
                  <a:solidFill>
                    <a:schemeClr val="accent6">
                      <a:lumMod val="50000"/>
                    </a:schemeClr>
                  </a:solidFill>
                </a:rPr>
              </a:br>
              <a:r>
                <a:rPr lang="fi-FI" sz="600" b="1">
                  <a:solidFill>
                    <a:schemeClr val="accent6">
                      <a:lumMod val="50000"/>
                    </a:schemeClr>
                  </a:solidFill>
                </a:rPr>
                <a:t>ja huolto</a:t>
              </a:r>
            </a:p>
          </p:txBody>
        </p:sp>
        <p:cxnSp>
          <p:nvCxnSpPr>
            <p:cNvPr id="253" name="Suora yhdysviiva 252">
              <a:extLst>
                <a:ext uri="{FF2B5EF4-FFF2-40B4-BE49-F238E27FC236}">
                  <a16:creationId xmlns:a16="http://schemas.microsoft.com/office/drawing/2014/main" id="{95017A8F-3EA2-BE32-932F-FC6E6947FCEA}"/>
                </a:ext>
              </a:extLst>
            </p:cNvPr>
            <p:cNvCxnSpPr>
              <a:cxnSpLocks/>
            </p:cNvCxnSpPr>
            <p:nvPr/>
          </p:nvCxnSpPr>
          <p:spPr>
            <a:xfrm flipH="1" flipV="1">
              <a:off x="785075" y="3621107"/>
              <a:ext cx="30841" cy="297194"/>
            </a:xfrm>
            <a:prstGeom prst="line">
              <a:avLst/>
            </a:prstGeom>
            <a:ln w="3175">
              <a:prstDash val="lgDash"/>
            </a:ln>
          </p:spPr>
          <p:style>
            <a:lnRef idx="2">
              <a:schemeClr val="dk1"/>
            </a:lnRef>
            <a:fillRef idx="0">
              <a:schemeClr val="dk1"/>
            </a:fillRef>
            <a:effectRef idx="1">
              <a:schemeClr val="dk1"/>
            </a:effectRef>
            <a:fontRef idx="minor">
              <a:schemeClr val="tx1"/>
            </a:fontRef>
          </p:style>
        </p:cxnSp>
        <p:sp>
          <p:nvSpPr>
            <p:cNvPr id="254" name="Tekstiruutu 253">
              <a:extLst>
                <a:ext uri="{FF2B5EF4-FFF2-40B4-BE49-F238E27FC236}">
                  <a16:creationId xmlns:a16="http://schemas.microsoft.com/office/drawing/2014/main" id="{E6875FEE-0692-6F7E-D0E4-333C652D6D1C}"/>
                </a:ext>
              </a:extLst>
            </p:cNvPr>
            <p:cNvSpPr txBox="1"/>
            <p:nvPr/>
          </p:nvSpPr>
          <p:spPr>
            <a:xfrm>
              <a:off x="1698086" y="3378316"/>
              <a:ext cx="841897" cy="369332"/>
            </a:xfrm>
            <a:prstGeom prst="rect">
              <a:avLst/>
            </a:prstGeom>
            <a:noFill/>
          </p:spPr>
          <p:txBody>
            <a:bodyPr wrap="none" rtlCol="0">
              <a:spAutoFit/>
            </a:bodyPr>
            <a:lstStyle/>
            <a:p>
              <a:pPr algn="ctr"/>
              <a:r>
                <a:rPr lang="fi-FI" sz="600" b="1">
                  <a:solidFill>
                    <a:srgbClr val="0070C0"/>
                  </a:solidFill>
                </a:rPr>
                <a:t>Riihimäki </a:t>
              </a:r>
              <a:br>
                <a:rPr lang="fi-FI" sz="600" b="1">
                  <a:solidFill>
                    <a:srgbClr val="0070C0"/>
                  </a:solidFill>
                </a:rPr>
              </a:br>
              <a:r>
                <a:rPr lang="fi-FI" sz="600" b="1" err="1">
                  <a:solidFill>
                    <a:srgbClr val="0070C0"/>
                  </a:solidFill>
                </a:rPr>
                <a:t>High</a:t>
              </a:r>
              <a:r>
                <a:rPr lang="fi-FI" sz="600" b="1">
                  <a:solidFill>
                    <a:srgbClr val="0070C0"/>
                  </a:solidFill>
                </a:rPr>
                <a:t> Tech Campus</a:t>
              </a:r>
            </a:p>
            <a:p>
              <a:pPr algn="ctr"/>
              <a:r>
                <a:rPr lang="fi-FI" sz="600" b="1">
                  <a:solidFill>
                    <a:srgbClr val="0070C0"/>
                  </a:solidFill>
                </a:rPr>
                <a:t>&amp; </a:t>
              </a:r>
              <a:r>
                <a:rPr lang="fi-FI" sz="600" b="1" err="1">
                  <a:solidFill>
                    <a:srgbClr val="0070C0"/>
                  </a:solidFill>
                </a:rPr>
                <a:t>Test</a:t>
              </a:r>
              <a:r>
                <a:rPr lang="fi-FI" sz="600" b="1">
                  <a:solidFill>
                    <a:srgbClr val="0070C0"/>
                  </a:solidFill>
                </a:rPr>
                <a:t> Bed</a:t>
              </a:r>
            </a:p>
          </p:txBody>
        </p:sp>
      </p:grpSp>
      <p:cxnSp>
        <p:nvCxnSpPr>
          <p:cNvPr id="265" name="Suora yhdysviiva 264">
            <a:extLst>
              <a:ext uri="{FF2B5EF4-FFF2-40B4-BE49-F238E27FC236}">
                <a16:creationId xmlns:a16="http://schemas.microsoft.com/office/drawing/2014/main" id="{0148E0AE-263E-BA0B-C2B8-4E63BA871893}"/>
              </a:ext>
            </a:extLst>
          </p:cNvPr>
          <p:cNvCxnSpPr>
            <a:cxnSpLocks/>
          </p:cNvCxnSpPr>
          <p:nvPr/>
        </p:nvCxnSpPr>
        <p:spPr>
          <a:xfrm flipH="1" flipV="1">
            <a:off x="5808047" y="3183550"/>
            <a:ext cx="27541" cy="251477"/>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66" name="Suora yhdysviiva 265">
            <a:extLst>
              <a:ext uri="{FF2B5EF4-FFF2-40B4-BE49-F238E27FC236}">
                <a16:creationId xmlns:a16="http://schemas.microsoft.com/office/drawing/2014/main" id="{C2948EFB-F970-4508-2D4E-C51B058AFCE3}"/>
              </a:ext>
            </a:extLst>
          </p:cNvPr>
          <p:cNvCxnSpPr>
            <a:cxnSpLocks/>
          </p:cNvCxnSpPr>
          <p:nvPr/>
        </p:nvCxnSpPr>
        <p:spPr>
          <a:xfrm flipH="1">
            <a:off x="5812882" y="2979015"/>
            <a:ext cx="379176" cy="192337"/>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67" name="Suora yhdysviiva 266">
            <a:extLst>
              <a:ext uri="{FF2B5EF4-FFF2-40B4-BE49-F238E27FC236}">
                <a16:creationId xmlns:a16="http://schemas.microsoft.com/office/drawing/2014/main" id="{1A784A6A-F082-182F-C957-DD223FAC437E}"/>
              </a:ext>
            </a:extLst>
          </p:cNvPr>
          <p:cNvCxnSpPr>
            <a:cxnSpLocks/>
          </p:cNvCxnSpPr>
          <p:nvPr/>
        </p:nvCxnSpPr>
        <p:spPr>
          <a:xfrm flipH="1">
            <a:off x="5851374" y="3282039"/>
            <a:ext cx="341714" cy="154757"/>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68" name="Suora yhdysviiva 267">
            <a:extLst>
              <a:ext uri="{FF2B5EF4-FFF2-40B4-BE49-F238E27FC236}">
                <a16:creationId xmlns:a16="http://schemas.microsoft.com/office/drawing/2014/main" id="{C5BF68CB-674E-A9AA-2255-E8B0CD31DFC6}"/>
              </a:ext>
            </a:extLst>
          </p:cNvPr>
          <p:cNvCxnSpPr>
            <a:cxnSpLocks/>
          </p:cNvCxnSpPr>
          <p:nvPr/>
        </p:nvCxnSpPr>
        <p:spPr>
          <a:xfrm flipV="1">
            <a:off x="6204072" y="2979015"/>
            <a:ext cx="0" cy="292445"/>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69" name="Suora yhdysviiva 268">
            <a:extLst>
              <a:ext uri="{FF2B5EF4-FFF2-40B4-BE49-F238E27FC236}">
                <a16:creationId xmlns:a16="http://schemas.microsoft.com/office/drawing/2014/main" id="{051A5DF2-54B8-A3CF-9C91-B7A6326444E5}"/>
              </a:ext>
            </a:extLst>
          </p:cNvPr>
          <p:cNvCxnSpPr>
            <a:cxnSpLocks/>
          </p:cNvCxnSpPr>
          <p:nvPr/>
        </p:nvCxnSpPr>
        <p:spPr>
          <a:xfrm flipH="1" flipV="1">
            <a:off x="3960190" y="3390987"/>
            <a:ext cx="32149" cy="163340"/>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70" name="Suora yhdysviiva 269">
            <a:extLst>
              <a:ext uri="{FF2B5EF4-FFF2-40B4-BE49-F238E27FC236}">
                <a16:creationId xmlns:a16="http://schemas.microsoft.com/office/drawing/2014/main" id="{BD077EED-2CC0-4C42-7F52-0741DF8CCB5C}"/>
              </a:ext>
            </a:extLst>
          </p:cNvPr>
          <p:cNvCxnSpPr>
            <a:cxnSpLocks/>
          </p:cNvCxnSpPr>
          <p:nvPr/>
        </p:nvCxnSpPr>
        <p:spPr>
          <a:xfrm flipH="1" flipV="1">
            <a:off x="5043410" y="2687210"/>
            <a:ext cx="758967" cy="78068"/>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71" name="Suora yhdysviiva 270">
            <a:extLst>
              <a:ext uri="{FF2B5EF4-FFF2-40B4-BE49-F238E27FC236}">
                <a16:creationId xmlns:a16="http://schemas.microsoft.com/office/drawing/2014/main" id="{15D87C51-397C-7122-0189-67D12CE1113B}"/>
              </a:ext>
            </a:extLst>
          </p:cNvPr>
          <p:cNvCxnSpPr>
            <a:cxnSpLocks/>
          </p:cNvCxnSpPr>
          <p:nvPr/>
        </p:nvCxnSpPr>
        <p:spPr>
          <a:xfrm flipH="1">
            <a:off x="3999882" y="3175660"/>
            <a:ext cx="1741098" cy="364223"/>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72" name="Suora yhdysviiva 271">
            <a:extLst>
              <a:ext uri="{FF2B5EF4-FFF2-40B4-BE49-F238E27FC236}">
                <a16:creationId xmlns:a16="http://schemas.microsoft.com/office/drawing/2014/main" id="{9B525F97-7181-8D32-3E29-0499FB8DC995}"/>
              </a:ext>
            </a:extLst>
          </p:cNvPr>
          <p:cNvCxnSpPr>
            <a:cxnSpLocks/>
          </p:cNvCxnSpPr>
          <p:nvPr/>
        </p:nvCxnSpPr>
        <p:spPr>
          <a:xfrm flipV="1">
            <a:off x="5703699" y="2951266"/>
            <a:ext cx="466250" cy="232284"/>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73" name="Suora yhdysviiva 272">
            <a:extLst>
              <a:ext uri="{FF2B5EF4-FFF2-40B4-BE49-F238E27FC236}">
                <a16:creationId xmlns:a16="http://schemas.microsoft.com/office/drawing/2014/main" id="{59E7C57B-24C2-EC71-C06B-024D451A7701}"/>
              </a:ext>
            </a:extLst>
          </p:cNvPr>
          <p:cNvCxnSpPr>
            <a:cxnSpLocks/>
          </p:cNvCxnSpPr>
          <p:nvPr/>
        </p:nvCxnSpPr>
        <p:spPr>
          <a:xfrm flipH="1" flipV="1">
            <a:off x="5796515" y="2766036"/>
            <a:ext cx="383530" cy="191139"/>
          </a:xfrm>
          <a:prstGeom prst="line">
            <a:avLst/>
          </a:prstGeom>
          <a:ln w="3175">
            <a:prstDash val="lgDash"/>
          </a:ln>
        </p:spPr>
        <p:style>
          <a:lnRef idx="2">
            <a:schemeClr val="dk1"/>
          </a:lnRef>
          <a:fillRef idx="0">
            <a:schemeClr val="dk1"/>
          </a:fillRef>
          <a:effectRef idx="1">
            <a:schemeClr val="dk1"/>
          </a:effectRef>
          <a:fontRef idx="minor">
            <a:schemeClr val="tx1"/>
          </a:fontRef>
        </p:style>
      </p:cxnSp>
      <p:cxnSp>
        <p:nvCxnSpPr>
          <p:cNvPr id="278" name="Suora yhdysviiva 277">
            <a:extLst>
              <a:ext uri="{FF2B5EF4-FFF2-40B4-BE49-F238E27FC236}">
                <a16:creationId xmlns:a16="http://schemas.microsoft.com/office/drawing/2014/main" id="{59501148-87D4-697B-3E94-F840111B4706}"/>
              </a:ext>
            </a:extLst>
          </p:cNvPr>
          <p:cNvCxnSpPr>
            <a:cxnSpLocks/>
          </p:cNvCxnSpPr>
          <p:nvPr/>
        </p:nvCxnSpPr>
        <p:spPr>
          <a:xfrm flipH="1">
            <a:off x="3955762" y="2692521"/>
            <a:ext cx="1071170" cy="684748"/>
          </a:xfrm>
          <a:prstGeom prst="line">
            <a:avLst/>
          </a:prstGeom>
          <a:ln w="3175">
            <a:prstDash val="lgDash"/>
          </a:ln>
        </p:spPr>
        <p:style>
          <a:lnRef idx="2">
            <a:schemeClr val="dk1"/>
          </a:lnRef>
          <a:fillRef idx="0">
            <a:schemeClr val="dk1"/>
          </a:fillRef>
          <a:effectRef idx="1">
            <a:schemeClr val="dk1"/>
          </a:effectRef>
          <a:fontRef idx="minor">
            <a:schemeClr val="tx1"/>
          </a:fontRef>
        </p:style>
      </p:cxnSp>
      <p:sp>
        <p:nvSpPr>
          <p:cNvPr id="279" name="Tekstiruutu 278">
            <a:extLst>
              <a:ext uri="{FF2B5EF4-FFF2-40B4-BE49-F238E27FC236}">
                <a16:creationId xmlns:a16="http://schemas.microsoft.com/office/drawing/2014/main" id="{CEA7C6FF-0E8D-49BA-E3FE-E3D6675483BE}"/>
              </a:ext>
            </a:extLst>
          </p:cNvPr>
          <p:cNvSpPr txBox="1"/>
          <p:nvPr/>
        </p:nvSpPr>
        <p:spPr>
          <a:xfrm>
            <a:off x="5017867" y="2975103"/>
            <a:ext cx="917239" cy="184666"/>
          </a:xfrm>
          <a:prstGeom prst="rect">
            <a:avLst/>
          </a:prstGeom>
          <a:noFill/>
        </p:spPr>
        <p:txBody>
          <a:bodyPr wrap="none" rtlCol="0">
            <a:spAutoFit/>
          </a:bodyPr>
          <a:lstStyle/>
          <a:p>
            <a:r>
              <a:rPr lang="fi-FI" sz="600" b="1">
                <a:solidFill>
                  <a:schemeClr val="tx2">
                    <a:lumMod val="75000"/>
                    <a:lumOff val="25000"/>
                  </a:schemeClr>
                </a:solidFill>
              </a:rPr>
              <a:t>Riihimäki Urban Park</a:t>
            </a:r>
          </a:p>
        </p:txBody>
      </p:sp>
      <p:sp>
        <p:nvSpPr>
          <p:cNvPr id="280" name="Tekstiruutu 279">
            <a:extLst>
              <a:ext uri="{FF2B5EF4-FFF2-40B4-BE49-F238E27FC236}">
                <a16:creationId xmlns:a16="http://schemas.microsoft.com/office/drawing/2014/main" id="{1F1D138A-6DC2-CA91-9D04-96158B954870}"/>
              </a:ext>
            </a:extLst>
          </p:cNvPr>
          <p:cNvSpPr txBox="1"/>
          <p:nvPr/>
        </p:nvSpPr>
        <p:spPr>
          <a:xfrm>
            <a:off x="5756424" y="3093110"/>
            <a:ext cx="535055" cy="276999"/>
          </a:xfrm>
          <a:prstGeom prst="rect">
            <a:avLst/>
          </a:prstGeom>
          <a:noFill/>
        </p:spPr>
        <p:txBody>
          <a:bodyPr wrap="square" rtlCol="0">
            <a:spAutoFit/>
          </a:bodyPr>
          <a:lstStyle/>
          <a:p>
            <a:r>
              <a:rPr lang="fi-FI" sz="600" b="1">
                <a:solidFill>
                  <a:schemeClr val="accent6">
                    <a:lumMod val="50000"/>
                  </a:schemeClr>
                </a:solidFill>
              </a:rPr>
              <a:t>Paikoitus</a:t>
            </a:r>
            <a:br>
              <a:rPr lang="fi-FI" sz="600" b="1">
                <a:solidFill>
                  <a:schemeClr val="accent6">
                    <a:lumMod val="50000"/>
                  </a:schemeClr>
                </a:solidFill>
              </a:rPr>
            </a:br>
            <a:r>
              <a:rPr lang="fi-FI" sz="600" b="1">
                <a:solidFill>
                  <a:schemeClr val="accent6">
                    <a:lumMod val="50000"/>
                  </a:schemeClr>
                </a:solidFill>
              </a:rPr>
              <a:t>ja huolto</a:t>
            </a:r>
          </a:p>
        </p:txBody>
      </p:sp>
      <p:sp>
        <p:nvSpPr>
          <p:cNvPr id="282" name="Tekstiruutu 281">
            <a:extLst>
              <a:ext uri="{FF2B5EF4-FFF2-40B4-BE49-F238E27FC236}">
                <a16:creationId xmlns:a16="http://schemas.microsoft.com/office/drawing/2014/main" id="{34D0E856-29AF-6AC6-99ED-1DFC49E5654F}"/>
              </a:ext>
            </a:extLst>
          </p:cNvPr>
          <p:cNvSpPr txBox="1"/>
          <p:nvPr/>
        </p:nvSpPr>
        <p:spPr>
          <a:xfrm>
            <a:off x="4956102" y="3265861"/>
            <a:ext cx="841897" cy="369332"/>
          </a:xfrm>
          <a:prstGeom prst="rect">
            <a:avLst/>
          </a:prstGeom>
          <a:noFill/>
        </p:spPr>
        <p:txBody>
          <a:bodyPr wrap="none" rtlCol="0">
            <a:spAutoFit/>
          </a:bodyPr>
          <a:lstStyle/>
          <a:p>
            <a:pPr algn="ctr"/>
            <a:r>
              <a:rPr lang="fi-FI" sz="600" b="1">
                <a:solidFill>
                  <a:srgbClr val="0070C0"/>
                </a:solidFill>
              </a:rPr>
              <a:t>Riihimäki </a:t>
            </a:r>
            <a:br>
              <a:rPr lang="fi-FI" sz="600" b="1">
                <a:solidFill>
                  <a:srgbClr val="0070C0"/>
                </a:solidFill>
              </a:rPr>
            </a:br>
            <a:r>
              <a:rPr lang="fi-FI" sz="600" b="1" err="1">
                <a:solidFill>
                  <a:srgbClr val="0070C0"/>
                </a:solidFill>
              </a:rPr>
              <a:t>High</a:t>
            </a:r>
            <a:r>
              <a:rPr lang="fi-FI" sz="600" b="1">
                <a:solidFill>
                  <a:srgbClr val="0070C0"/>
                </a:solidFill>
              </a:rPr>
              <a:t> Tech Campus</a:t>
            </a:r>
          </a:p>
          <a:p>
            <a:pPr algn="ctr"/>
            <a:r>
              <a:rPr lang="fi-FI" sz="600" b="1">
                <a:solidFill>
                  <a:srgbClr val="0070C0"/>
                </a:solidFill>
              </a:rPr>
              <a:t>&amp; </a:t>
            </a:r>
            <a:r>
              <a:rPr lang="fi-FI" sz="600" b="1" err="1">
                <a:solidFill>
                  <a:srgbClr val="0070C0"/>
                </a:solidFill>
              </a:rPr>
              <a:t>Test</a:t>
            </a:r>
            <a:r>
              <a:rPr lang="fi-FI" sz="600" b="1">
                <a:solidFill>
                  <a:srgbClr val="0070C0"/>
                </a:solidFill>
              </a:rPr>
              <a:t> Bed</a:t>
            </a:r>
          </a:p>
        </p:txBody>
      </p:sp>
      <p:pic>
        <p:nvPicPr>
          <p:cNvPr id="284" name="Kuva 283">
            <a:extLst>
              <a:ext uri="{FF2B5EF4-FFF2-40B4-BE49-F238E27FC236}">
                <a16:creationId xmlns:a16="http://schemas.microsoft.com/office/drawing/2014/main" id="{FB88A79E-00A8-1FE6-F72F-A5AA27B0D6A8}"/>
              </a:ext>
            </a:extLst>
          </p:cNvPr>
          <p:cNvPicPr>
            <a:picLocks noChangeAspect="1"/>
          </p:cNvPicPr>
          <p:nvPr/>
        </p:nvPicPr>
        <p:blipFill>
          <a:blip r:embed="rId4"/>
          <a:stretch>
            <a:fillRect/>
          </a:stretch>
        </p:blipFill>
        <p:spPr>
          <a:xfrm>
            <a:off x="7073359" y="2539777"/>
            <a:ext cx="2388047" cy="1758938"/>
          </a:xfrm>
          <a:prstGeom prst="rect">
            <a:avLst/>
          </a:prstGeom>
        </p:spPr>
      </p:pic>
      <p:sp>
        <p:nvSpPr>
          <p:cNvPr id="285" name="Tekstiruutu 284">
            <a:extLst>
              <a:ext uri="{FF2B5EF4-FFF2-40B4-BE49-F238E27FC236}">
                <a16:creationId xmlns:a16="http://schemas.microsoft.com/office/drawing/2014/main" id="{354C30B3-C5A1-613E-3435-6482B3C01007}"/>
              </a:ext>
            </a:extLst>
          </p:cNvPr>
          <p:cNvSpPr txBox="1"/>
          <p:nvPr/>
        </p:nvSpPr>
        <p:spPr>
          <a:xfrm>
            <a:off x="8185945" y="2963084"/>
            <a:ext cx="917239" cy="184666"/>
          </a:xfrm>
          <a:prstGeom prst="rect">
            <a:avLst/>
          </a:prstGeom>
          <a:noFill/>
        </p:spPr>
        <p:txBody>
          <a:bodyPr wrap="none" rtlCol="0">
            <a:spAutoFit/>
          </a:bodyPr>
          <a:lstStyle/>
          <a:p>
            <a:r>
              <a:rPr lang="fi-FI" sz="600" b="1">
                <a:solidFill>
                  <a:schemeClr val="bg1"/>
                </a:solidFill>
              </a:rPr>
              <a:t>Riihimäki Urban Park</a:t>
            </a:r>
          </a:p>
        </p:txBody>
      </p:sp>
      <p:sp>
        <p:nvSpPr>
          <p:cNvPr id="286" name="Tekstiruutu 285">
            <a:extLst>
              <a:ext uri="{FF2B5EF4-FFF2-40B4-BE49-F238E27FC236}">
                <a16:creationId xmlns:a16="http://schemas.microsoft.com/office/drawing/2014/main" id="{7921DB2E-AEDF-6715-C618-29DE4073121B}"/>
              </a:ext>
            </a:extLst>
          </p:cNvPr>
          <p:cNvSpPr txBox="1"/>
          <p:nvPr/>
        </p:nvSpPr>
        <p:spPr>
          <a:xfrm>
            <a:off x="9027526" y="3079100"/>
            <a:ext cx="535055" cy="276999"/>
          </a:xfrm>
          <a:prstGeom prst="rect">
            <a:avLst/>
          </a:prstGeom>
          <a:noFill/>
        </p:spPr>
        <p:txBody>
          <a:bodyPr wrap="square" rtlCol="0">
            <a:spAutoFit/>
          </a:bodyPr>
          <a:lstStyle/>
          <a:p>
            <a:r>
              <a:rPr lang="fi-FI" sz="600" b="1">
                <a:solidFill>
                  <a:schemeClr val="bg1"/>
                </a:solidFill>
              </a:rPr>
              <a:t>Paikoitus</a:t>
            </a:r>
            <a:br>
              <a:rPr lang="fi-FI" sz="600" b="1">
                <a:solidFill>
                  <a:schemeClr val="bg1"/>
                </a:solidFill>
              </a:rPr>
            </a:br>
            <a:r>
              <a:rPr lang="fi-FI" sz="600" b="1">
                <a:solidFill>
                  <a:schemeClr val="bg1"/>
                </a:solidFill>
              </a:rPr>
              <a:t>ja huolto</a:t>
            </a:r>
          </a:p>
        </p:txBody>
      </p:sp>
      <p:sp>
        <p:nvSpPr>
          <p:cNvPr id="287" name="Tekstiruutu 286">
            <a:extLst>
              <a:ext uri="{FF2B5EF4-FFF2-40B4-BE49-F238E27FC236}">
                <a16:creationId xmlns:a16="http://schemas.microsoft.com/office/drawing/2014/main" id="{6A378D2E-35CD-12A8-F548-7550F08FA15C}"/>
              </a:ext>
            </a:extLst>
          </p:cNvPr>
          <p:cNvSpPr txBox="1"/>
          <p:nvPr/>
        </p:nvSpPr>
        <p:spPr>
          <a:xfrm>
            <a:off x="7732233" y="3357656"/>
            <a:ext cx="841897" cy="369332"/>
          </a:xfrm>
          <a:prstGeom prst="rect">
            <a:avLst/>
          </a:prstGeom>
          <a:noFill/>
        </p:spPr>
        <p:txBody>
          <a:bodyPr wrap="none" rtlCol="0">
            <a:spAutoFit/>
          </a:bodyPr>
          <a:lstStyle/>
          <a:p>
            <a:pPr algn="ctr"/>
            <a:r>
              <a:rPr lang="fi-FI" sz="600" b="1">
                <a:solidFill>
                  <a:schemeClr val="bg1"/>
                </a:solidFill>
              </a:rPr>
              <a:t>Riihimäki </a:t>
            </a:r>
            <a:br>
              <a:rPr lang="fi-FI" sz="600" b="1">
                <a:solidFill>
                  <a:schemeClr val="bg1"/>
                </a:solidFill>
              </a:rPr>
            </a:br>
            <a:r>
              <a:rPr lang="fi-FI" sz="600" b="1" err="1">
                <a:solidFill>
                  <a:schemeClr val="bg1"/>
                </a:solidFill>
              </a:rPr>
              <a:t>High</a:t>
            </a:r>
            <a:r>
              <a:rPr lang="fi-FI" sz="600" b="1">
                <a:solidFill>
                  <a:schemeClr val="bg1"/>
                </a:solidFill>
              </a:rPr>
              <a:t> Tech Campus</a:t>
            </a:r>
          </a:p>
          <a:p>
            <a:pPr algn="ctr"/>
            <a:r>
              <a:rPr lang="fi-FI" sz="600" b="1">
                <a:solidFill>
                  <a:schemeClr val="bg1"/>
                </a:solidFill>
              </a:rPr>
              <a:t>&amp; </a:t>
            </a:r>
            <a:r>
              <a:rPr lang="fi-FI" sz="600" b="1" err="1">
                <a:solidFill>
                  <a:schemeClr val="bg1"/>
                </a:solidFill>
              </a:rPr>
              <a:t>Test</a:t>
            </a:r>
            <a:r>
              <a:rPr lang="fi-FI" sz="600" b="1">
                <a:solidFill>
                  <a:schemeClr val="bg1"/>
                </a:solidFill>
              </a:rPr>
              <a:t> Bed</a:t>
            </a:r>
          </a:p>
        </p:txBody>
      </p:sp>
      <p:sp>
        <p:nvSpPr>
          <p:cNvPr id="288" name="Tekstiruutu 287">
            <a:extLst>
              <a:ext uri="{FF2B5EF4-FFF2-40B4-BE49-F238E27FC236}">
                <a16:creationId xmlns:a16="http://schemas.microsoft.com/office/drawing/2014/main" id="{F906CABD-68B8-8893-C492-8781AEC58C7A}"/>
              </a:ext>
            </a:extLst>
          </p:cNvPr>
          <p:cNvSpPr txBox="1"/>
          <p:nvPr/>
        </p:nvSpPr>
        <p:spPr>
          <a:xfrm>
            <a:off x="4925720" y="3423305"/>
            <a:ext cx="352725" cy="307777"/>
          </a:xfrm>
          <a:prstGeom prst="rect">
            <a:avLst/>
          </a:prstGeom>
          <a:noFill/>
        </p:spPr>
        <p:txBody>
          <a:bodyPr wrap="none" rtlCol="0">
            <a:spAutoFit/>
          </a:bodyPr>
          <a:lstStyle/>
          <a:p>
            <a:r>
              <a:rPr lang="fi-FI" sz="1400" b="1"/>
              <a:t>A.</a:t>
            </a:r>
          </a:p>
        </p:txBody>
      </p:sp>
      <p:sp>
        <p:nvSpPr>
          <p:cNvPr id="289" name="Tekstiruutu 288">
            <a:extLst>
              <a:ext uri="{FF2B5EF4-FFF2-40B4-BE49-F238E27FC236}">
                <a16:creationId xmlns:a16="http://schemas.microsoft.com/office/drawing/2014/main" id="{2DDF15B9-E1CE-9187-31B4-B36B24FBD4E0}"/>
              </a:ext>
            </a:extLst>
          </p:cNvPr>
          <p:cNvSpPr txBox="1"/>
          <p:nvPr/>
        </p:nvSpPr>
        <p:spPr>
          <a:xfrm>
            <a:off x="8784771" y="2756150"/>
            <a:ext cx="352725" cy="307777"/>
          </a:xfrm>
          <a:prstGeom prst="rect">
            <a:avLst/>
          </a:prstGeom>
          <a:noFill/>
        </p:spPr>
        <p:txBody>
          <a:bodyPr wrap="none" rtlCol="0">
            <a:spAutoFit/>
          </a:bodyPr>
          <a:lstStyle/>
          <a:p>
            <a:r>
              <a:rPr lang="fi-FI" sz="1400" b="1"/>
              <a:t>B.</a:t>
            </a:r>
          </a:p>
        </p:txBody>
      </p:sp>
      <p:sp>
        <p:nvSpPr>
          <p:cNvPr id="290" name="Tekstiruutu 289">
            <a:extLst>
              <a:ext uri="{FF2B5EF4-FFF2-40B4-BE49-F238E27FC236}">
                <a16:creationId xmlns:a16="http://schemas.microsoft.com/office/drawing/2014/main" id="{137B32D7-2C2B-8D82-C6FE-9B1FC0B27D53}"/>
              </a:ext>
            </a:extLst>
          </p:cNvPr>
          <p:cNvSpPr txBox="1"/>
          <p:nvPr/>
        </p:nvSpPr>
        <p:spPr>
          <a:xfrm>
            <a:off x="8921275" y="3202210"/>
            <a:ext cx="363818" cy="307777"/>
          </a:xfrm>
          <a:prstGeom prst="rect">
            <a:avLst/>
          </a:prstGeom>
          <a:noFill/>
        </p:spPr>
        <p:txBody>
          <a:bodyPr wrap="none" rtlCol="0">
            <a:spAutoFit/>
          </a:bodyPr>
          <a:lstStyle/>
          <a:p>
            <a:r>
              <a:rPr lang="fi-FI" sz="1400" b="1"/>
              <a:t>C.</a:t>
            </a:r>
          </a:p>
        </p:txBody>
      </p:sp>
    </p:spTree>
    <p:extLst>
      <p:ext uri="{BB962C8B-B14F-4D97-AF65-F5344CB8AC3E}">
        <p14:creationId xmlns:p14="http://schemas.microsoft.com/office/powerpoint/2010/main" val="25485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Kuva 66">
            <a:extLst>
              <a:ext uri="{FF2B5EF4-FFF2-40B4-BE49-F238E27FC236}">
                <a16:creationId xmlns:a16="http://schemas.microsoft.com/office/drawing/2014/main" id="{8F43A48E-375B-7276-5A50-138B6E75A459}"/>
              </a:ext>
            </a:extLst>
          </p:cNvPr>
          <p:cNvPicPr>
            <a:picLocks noChangeAspect="1"/>
          </p:cNvPicPr>
          <p:nvPr/>
        </p:nvPicPr>
        <p:blipFill>
          <a:blip r:embed="rId2"/>
          <a:srcRect r="658"/>
          <a:stretch/>
        </p:blipFill>
        <p:spPr>
          <a:xfrm>
            <a:off x="5152279" y="849676"/>
            <a:ext cx="7041005" cy="5210902"/>
          </a:xfrm>
          <a:prstGeom prst="rect">
            <a:avLst/>
          </a:prstGeom>
        </p:spPr>
      </p:pic>
      <p:sp>
        <p:nvSpPr>
          <p:cNvPr id="2" name="Otsikko 1">
            <a:extLst>
              <a:ext uri="{FF2B5EF4-FFF2-40B4-BE49-F238E27FC236}">
                <a16:creationId xmlns:a16="http://schemas.microsoft.com/office/drawing/2014/main" id="{78DFFBB4-0735-01C9-E5C6-31D1E920A9DC}"/>
              </a:ext>
            </a:extLst>
          </p:cNvPr>
          <p:cNvSpPr>
            <a:spLocks noGrp="1"/>
          </p:cNvSpPr>
          <p:nvPr>
            <p:ph type="title"/>
          </p:nvPr>
        </p:nvSpPr>
        <p:spPr>
          <a:xfrm>
            <a:off x="595902" y="1102206"/>
            <a:ext cx="2744198" cy="1325563"/>
          </a:xfrm>
        </p:spPr>
        <p:txBody>
          <a:bodyPr anchor="b"/>
          <a:lstStyle/>
          <a:p>
            <a:r>
              <a:rPr lang="fi-FI" noProof="0"/>
              <a:t>Urban park</a:t>
            </a:r>
          </a:p>
        </p:txBody>
      </p:sp>
      <p:grpSp>
        <p:nvGrpSpPr>
          <p:cNvPr id="11" name="Graphic 6">
            <a:extLst>
              <a:ext uri="{FF2B5EF4-FFF2-40B4-BE49-F238E27FC236}">
                <a16:creationId xmlns:a16="http://schemas.microsoft.com/office/drawing/2014/main" id="{4ED33DA9-B9E1-BEA7-3381-CB13FB1F1768}"/>
              </a:ext>
            </a:extLst>
          </p:cNvPr>
          <p:cNvGrpSpPr/>
          <p:nvPr/>
        </p:nvGrpSpPr>
        <p:grpSpPr>
          <a:xfrm>
            <a:off x="9417135" y="6303094"/>
            <a:ext cx="315790" cy="315790"/>
            <a:chOff x="6024562" y="4124038"/>
            <a:chExt cx="146875" cy="146875"/>
          </a:xfrm>
        </p:grpSpPr>
        <p:sp>
          <p:nvSpPr>
            <p:cNvPr id="12" name="Freeform: Shape 11">
              <a:extLst>
                <a:ext uri="{FF2B5EF4-FFF2-40B4-BE49-F238E27FC236}">
                  <a16:creationId xmlns:a16="http://schemas.microsoft.com/office/drawing/2014/main" id="{E04B50CE-68C6-B519-77FF-2DBB551EEDFD}"/>
                </a:ext>
              </a:extLst>
            </p:cNvPr>
            <p:cNvSpPr/>
            <p:nvPr/>
          </p:nvSpPr>
          <p:spPr>
            <a:xfrm>
              <a:off x="6024562" y="4124038"/>
              <a:ext cx="146875" cy="146875"/>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solidFill>
              <a:srgbClr val="C9AC68"/>
            </a:solidFill>
            <a:ln w="25400" cap="flat">
              <a:noFill/>
              <a:prstDash val="solid"/>
              <a:miter/>
            </a:ln>
          </p:spPr>
          <p:txBody>
            <a:bodyPr rtlCol="0" anchor="ctr"/>
            <a:lstStyle/>
            <a:p>
              <a:endParaRPr lang="fi-FI"/>
            </a:p>
          </p:txBody>
        </p:sp>
        <p:sp>
          <p:nvSpPr>
            <p:cNvPr id="13" name="Freeform: Shape 12">
              <a:extLst>
                <a:ext uri="{FF2B5EF4-FFF2-40B4-BE49-F238E27FC236}">
                  <a16:creationId xmlns:a16="http://schemas.microsoft.com/office/drawing/2014/main" id="{9975A6CE-C3AC-8D83-8C06-C85F6D0306BB}"/>
                </a:ext>
              </a:extLst>
            </p:cNvPr>
            <p:cNvSpPr/>
            <p:nvPr/>
          </p:nvSpPr>
          <p:spPr>
            <a:xfrm>
              <a:off x="6024562" y="4124038"/>
              <a:ext cx="146875" cy="146875"/>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noFill/>
            <a:ln w="25400" cap="flat">
              <a:noFill/>
              <a:prstDash val="solid"/>
              <a:miter/>
            </a:ln>
          </p:spPr>
          <p:txBody>
            <a:bodyPr rtlCol="0" anchor="ctr"/>
            <a:lstStyle/>
            <a:p>
              <a:endParaRPr lang="fi-FI"/>
            </a:p>
          </p:txBody>
        </p:sp>
      </p:grpSp>
      <p:grpSp>
        <p:nvGrpSpPr>
          <p:cNvPr id="14" name="Graphic 6">
            <a:extLst>
              <a:ext uri="{FF2B5EF4-FFF2-40B4-BE49-F238E27FC236}">
                <a16:creationId xmlns:a16="http://schemas.microsoft.com/office/drawing/2014/main" id="{5AA2A23F-11DF-D82B-74F9-853A6DB95C33}"/>
              </a:ext>
            </a:extLst>
          </p:cNvPr>
          <p:cNvGrpSpPr/>
          <p:nvPr/>
        </p:nvGrpSpPr>
        <p:grpSpPr>
          <a:xfrm>
            <a:off x="5625120" y="6303094"/>
            <a:ext cx="315790" cy="315790"/>
            <a:chOff x="6024562" y="2586037"/>
            <a:chExt cx="146875" cy="146875"/>
          </a:xfrm>
        </p:grpSpPr>
        <p:sp>
          <p:nvSpPr>
            <p:cNvPr id="15" name="Freeform: Shape 14">
              <a:extLst>
                <a:ext uri="{FF2B5EF4-FFF2-40B4-BE49-F238E27FC236}">
                  <a16:creationId xmlns:a16="http://schemas.microsoft.com/office/drawing/2014/main" id="{97536383-6F42-77A3-2EB9-BF14D6ED2235}"/>
                </a:ext>
              </a:extLst>
            </p:cNvPr>
            <p:cNvSpPr/>
            <p:nvPr/>
          </p:nvSpPr>
          <p:spPr>
            <a:xfrm>
              <a:off x="6024562" y="2586037"/>
              <a:ext cx="146875" cy="146875"/>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solidFill>
              <a:srgbClr val="88B27E"/>
            </a:solidFill>
            <a:ln w="12700" cap="flat">
              <a:solidFill>
                <a:schemeClr val="tx1"/>
              </a:solidFill>
              <a:prstDash val="solid"/>
              <a:miter/>
            </a:ln>
          </p:spPr>
          <p:txBody>
            <a:bodyPr rtlCol="0" anchor="ctr"/>
            <a:lstStyle/>
            <a:p>
              <a:endParaRPr lang="fi-FI"/>
            </a:p>
          </p:txBody>
        </p:sp>
        <p:sp>
          <p:nvSpPr>
            <p:cNvPr id="16" name="Freeform: Shape 15">
              <a:extLst>
                <a:ext uri="{FF2B5EF4-FFF2-40B4-BE49-F238E27FC236}">
                  <a16:creationId xmlns:a16="http://schemas.microsoft.com/office/drawing/2014/main" id="{D62DDC84-192E-D669-D10B-0EA1953F1B3A}"/>
                </a:ext>
              </a:extLst>
            </p:cNvPr>
            <p:cNvSpPr/>
            <p:nvPr/>
          </p:nvSpPr>
          <p:spPr>
            <a:xfrm>
              <a:off x="6024562" y="2586037"/>
              <a:ext cx="146875" cy="146875"/>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noFill/>
            <a:ln w="12700" cap="flat">
              <a:solidFill>
                <a:schemeClr val="tx1"/>
              </a:solidFill>
              <a:prstDash val="solid"/>
              <a:miter/>
            </a:ln>
          </p:spPr>
          <p:txBody>
            <a:bodyPr rtlCol="0" anchor="ctr"/>
            <a:lstStyle/>
            <a:p>
              <a:endParaRPr lang="fi-FI"/>
            </a:p>
          </p:txBody>
        </p:sp>
      </p:grpSp>
      <p:sp>
        <p:nvSpPr>
          <p:cNvPr id="19" name="TextBox 18">
            <a:extLst>
              <a:ext uri="{FF2B5EF4-FFF2-40B4-BE49-F238E27FC236}">
                <a16:creationId xmlns:a16="http://schemas.microsoft.com/office/drawing/2014/main" id="{D629F891-1795-9AD1-7DE2-4F20E43AB15D}"/>
              </a:ext>
            </a:extLst>
          </p:cNvPr>
          <p:cNvSpPr txBox="1"/>
          <p:nvPr/>
        </p:nvSpPr>
        <p:spPr>
          <a:xfrm>
            <a:off x="5943761" y="6260934"/>
            <a:ext cx="1537326" cy="400110"/>
          </a:xfrm>
          <a:prstGeom prst="rect">
            <a:avLst/>
          </a:prstGeom>
          <a:noFill/>
        </p:spPr>
        <p:txBody>
          <a:bodyPr wrap="square" lIns="91440" tIns="45720" rIns="91440" bIns="45720" rtlCol="0" anchor="t">
            <a:spAutoFit/>
          </a:bodyPr>
          <a:lstStyle/>
          <a:p>
            <a:r>
              <a:rPr lang="fi-FI" sz="1000">
                <a:latin typeface="Barlow SemiBold"/>
              </a:rPr>
              <a:t>Teknologia- ja</a:t>
            </a:r>
            <a:endParaRPr lang="fi-FI">
              <a:latin typeface="Aptos" panose="02110004020202020204"/>
            </a:endParaRPr>
          </a:p>
          <a:p>
            <a:r>
              <a:rPr lang="fi-FI" sz="1000">
                <a:latin typeface="Barlow SemiBold"/>
              </a:rPr>
              <a:t>tapahtumakeskus</a:t>
            </a:r>
          </a:p>
        </p:txBody>
      </p:sp>
      <p:sp>
        <p:nvSpPr>
          <p:cNvPr id="20" name="TextBox 19">
            <a:extLst>
              <a:ext uri="{FF2B5EF4-FFF2-40B4-BE49-F238E27FC236}">
                <a16:creationId xmlns:a16="http://schemas.microsoft.com/office/drawing/2014/main" id="{155E6635-325A-429A-D4AA-9D1A405136D3}"/>
              </a:ext>
            </a:extLst>
          </p:cNvPr>
          <p:cNvSpPr txBox="1"/>
          <p:nvPr/>
        </p:nvSpPr>
        <p:spPr>
          <a:xfrm>
            <a:off x="9774391" y="6337879"/>
            <a:ext cx="1537326" cy="246221"/>
          </a:xfrm>
          <a:prstGeom prst="rect">
            <a:avLst/>
          </a:prstGeom>
          <a:noFill/>
        </p:spPr>
        <p:txBody>
          <a:bodyPr wrap="square" rtlCol="0">
            <a:spAutoFit/>
          </a:bodyPr>
          <a:lstStyle/>
          <a:p>
            <a:r>
              <a:rPr lang="fi-FI" sz="1000">
                <a:latin typeface="Barlow SemiBold" panose="00000700000000000000" pitchFamily="2" charset="0"/>
              </a:rPr>
              <a:t>Asuinrakentamisen alue</a:t>
            </a:r>
          </a:p>
        </p:txBody>
      </p:sp>
      <p:sp>
        <p:nvSpPr>
          <p:cNvPr id="25" name="Graphic 23">
            <a:extLst>
              <a:ext uri="{FF2B5EF4-FFF2-40B4-BE49-F238E27FC236}">
                <a16:creationId xmlns:a16="http://schemas.microsoft.com/office/drawing/2014/main" id="{A5C029F9-EC68-0EB5-7A82-4EFDF42FD2DE}"/>
              </a:ext>
            </a:extLst>
          </p:cNvPr>
          <p:cNvSpPr/>
          <p:nvPr/>
        </p:nvSpPr>
        <p:spPr>
          <a:xfrm>
            <a:off x="7481087" y="6303094"/>
            <a:ext cx="315790" cy="315790"/>
          </a:xfrm>
          <a:custGeom>
            <a:avLst/>
            <a:gdLst>
              <a:gd name="connsiteX0" fmla="*/ 146876 w 146875"/>
              <a:gd name="connsiteY0" fmla="*/ 73438 h 146875"/>
              <a:gd name="connsiteX1" fmla="*/ 73438 w 146875"/>
              <a:gd name="connsiteY1" fmla="*/ 146876 h 146875"/>
              <a:gd name="connsiteX2" fmla="*/ 0 w 146875"/>
              <a:gd name="connsiteY2" fmla="*/ 73438 h 146875"/>
              <a:gd name="connsiteX3" fmla="*/ 73438 w 146875"/>
              <a:gd name="connsiteY3" fmla="*/ 0 h 146875"/>
              <a:gd name="connsiteX4" fmla="*/ 146876 w 146875"/>
              <a:gd name="connsiteY4" fmla="*/ 73438 h 14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46875">
                <a:moveTo>
                  <a:pt x="146876" y="73438"/>
                </a:moveTo>
                <a:cubicBezTo>
                  <a:pt x="146876" y="113996"/>
                  <a:pt x="113996" y="146876"/>
                  <a:pt x="73438" y="146876"/>
                </a:cubicBezTo>
                <a:cubicBezTo>
                  <a:pt x="32879" y="146876"/>
                  <a:pt x="0" y="113996"/>
                  <a:pt x="0" y="73438"/>
                </a:cubicBezTo>
                <a:cubicBezTo>
                  <a:pt x="0" y="32879"/>
                  <a:pt x="32879" y="0"/>
                  <a:pt x="73438" y="0"/>
                </a:cubicBezTo>
                <a:cubicBezTo>
                  <a:pt x="113996" y="0"/>
                  <a:pt x="146876" y="32879"/>
                  <a:pt x="146876" y="73438"/>
                </a:cubicBezTo>
                <a:close/>
              </a:path>
            </a:pathLst>
          </a:custGeom>
          <a:solidFill>
            <a:srgbClr val="BDB2CB"/>
          </a:solidFill>
          <a:ln w="12700" cap="flat">
            <a:solidFill>
              <a:schemeClr val="tx1"/>
            </a:solidFill>
            <a:prstDash val="solid"/>
            <a:miter/>
          </a:ln>
        </p:spPr>
        <p:txBody>
          <a:bodyPr rtlCol="0" anchor="ctr"/>
          <a:lstStyle/>
          <a:p>
            <a:endParaRPr lang="fi-FI"/>
          </a:p>
        </p:txBody>
      </p:sp>
      <p:sp>
        <p:nvSpPr>
          <p:cNvPr id="26" name="TextBox 25">
            <a:extLst>
              <a:ext uri="{FF2B5EF4-FFF2-40B4-BE49-F238E27FC236}">
                <a16:creationId xmlns:a16="http://schemas.microsoft.com/office/drawing/2014/main" id="{96E64A30-AF64-D4C4-750E-9F304369AA74}"/>
              </a:ext>
            </a:extLst>
          </p:cNvPr>
          <p:cNvSpPr txBox="1"/>
          <p:nvPr/>
        </p:nvSpPr>
        <p:spPr>
          <a:xfrm>
            <a:off x="7838343" y="6260934"/>
            <a:ext cx="1537326" cy="400110"/>
          </a:xfrm>
          <a:prstGeom prst="rect">
            <a:avLst/>
          </a:prstGeom>
          <a:noFill/>
        </p:spPr>
        <p:txBody>
          <a:bodyPr wrap="square" rtlCol="0">
            <a:spAutoFit/>
          </a:bodyPr>
          <a:lstStyle/>
          <a:p>
            <a:r>
              <a:rPr lang="fi-FI" sz="1000">
                <a:latin typeface="Barlow SemiBold" panose="00000700000000000000" pitchFamily="2" charset="0"/>
              </a:rPr>
              <a:t>Mahdollinen sijainti</a:t>
            </a:r>
          </a:p>
          <a:p>
            <a:r>
              <a:rPr lang="fi-FI" sz="1000">
                <a:latin typeface="Barlow SemiBold" panose="00000700000000000000" pitchFamily="2" charset="0"/>
              </a:rPr>
              <a:t>majoituspalveluille</a:t>
            </a:r>
          </a:p>
        </p:txBody>
      </p:sp>
      <p:sp>
        <p:nvSpPr>
          <p:cNvPr id="28" name="Alatunnisteen paikkamerkki 3">
            <a:extLst>
              <a:ext uri="{FF2B5EF4-FFF2-40B4-BE49-F238E27FC236}">
                <a16:creationId xmlns:a16="http://schemas.microsoft.com/office/drawing/2014/main" id="{158031CD-A8F5-8231-349D-EA2847222BA8}"/>
              </a:ext>
            </a:extLst>
          </p:cNvPr>
          <p:cNvSpPr>
            <a:spLocks noGrp="1"/>
          </p:cNvSpPr>
          <p:nvPr>
            <p:ph type="ftr" sz="quarter" idx="11"/>
          </p:nvPr>
        </p:nvSpPr>
        <p:spPr>
          <a:xfrm>
            <a:off x="618697" y="359595"/>
            <a:ext cx="3830013" cy="225214"/>
          </a:xfrm>
        </p:spPr>
        <p:txBody>
          <a:bodyPr/>
          <a:lstStyle/>
          <a:p>
            <a:r>
              <a:rPr lang="fi-FI" noProof="0">
                <a:solidFill>
                  <a:srgbClr val="224117"/>
                </a:solidFill>
              </a:rPr>
              <a:t>RIIHIMÄEN VETURITALLIT	 KONSEPTIESITYS</a:t>
            </a:r>
          </a:p>
        </p:txBody>
      </p:sp>
      <p:sp>
        <p:nvSpPr>
          <p:cNvPr id="24" name="Content Placeholder 7">
            <a:extLst>
              <a:ext uri="{FF2B5EF4-FFF2-40B4-BE49-F238E27FC236}">
                <a16:creationId xmlns:a16="http://schemas.microsoft.com/office/drawing/2014/main" id="{2176EA8C-9FEE-3AB8-3E8A-2E5EB1B3678A}"/>
              </a:ext>
            </a:extLst>
          </p:cNvPr>
          <p:cNvSpPr txBox="1">
            <a:spLocks noGrp="1"/>
          </p:cNvSpPr>
          <p:nvPr>
            <p:ph idx="1"/>
          </p:nvPr>
        </p:nvSpPr>
        <p:spPr>
          <a:xfrm>
            <a:off x="593136" y="2486285"/>
            <a:ext cx="4472350" cy="3354765"/>
          </a:xfrm>
          <a:prstGeom prst="rect">
            <a:avLst/>
          </a:prstGeom>
          <a:noFill/>
        </p:spPr>
        <p:txBody>
          <a:bodyPr vert="horz" wrap="square" lIns="91440" tIns="45720" rIns="91440" bIns="45720" rtlCol="0" anchor="t">
            <a:spAutoFit/>
          </a:bodyPr>
          <a:lstStyle/>
          <a:p>
            <a:pPr>
              <a:lnSpc>
                <a:spcPct val="100000"/>
              </a:lnSpc>
            </a:pPr>
            <a:r>
              <a:rPr lang="fi-FI" sz="1200" b="1">
                <a:latin typeface="Barlow"/>
                <a:cs typeface="Arial"/>
              </a:rPr>
              <a:t>Urban Park on korkeatasoista, vehreää kaupunkimiljöötä, laadukkaita palveluita, tapahtumia ja kaupunkikulttuuria.</a:t>
            </a:r>
          </a:p>
          <a:p>
            <a:pPr>
              <a:lnSpc>
                <a:spcPct val="100000"/>
              </a:lnSpc>
            </a:pPr>
            <a:endParaRPr lang="fi-FI" sz="1200" b="1">
              <a:latin typeface="Barlow"/>
              <a:cs typeface="Arial"/>
            </a:endParaRPr>
          </a:p>
          <a:p>
            <a:pPr>
              <a:lnSpc>
                <a:spcPct val="100000"/>
              </a:lnSpc>
            </a:pPr>
            <a:r>
              <a:rPr lang="fi-FI" sz="1200">
                <a:latin typeface="Barlow"/>
                <a:cs typeface="Arial"/>
              </a:rPr>
              <a:t>Vetovoimainen vihreä palveluympäristö on Veturitallien alueen ehdoton kilpailuvaltti ja menestyksen edellytys. Kaupunki toimii aktiivisesti alueen vetovoiman kehittäjänä, esimerkiksi kaupunki-infran investointien osalta sekä olemassa olevan rakennuskannan peruskorjaajana.</a:t>
            </a:r>
          </a:p>
          <a:p>
            <a:pPr>
              <a:lnSpc>
                <a:spcPct val="100000"/>
              </a:lnSpc>
            </a:pPr>
            <a:r>
              <a:rPr lang="fi-FI" sz="1200">
                <a:latin typeface="Barlow"/>
                <a:cs typeface="Arial"/>
              </a:rPr>
              <a:t>Veturitallien teknologia- ja tapahtumakeskus on enemmän kuin perinteinen näyttelyalue. Se on mielenkiintoinen tapahtumien, oppimisen ja elämysten keskus, jossa Riihimäen vahva teollinen perintö pääsee arvoisellaan tavalla esille.</a:t>
            </a:r>
          </a:p>
          <a:p>
            <a:pPr>
              <a:lnSpc>
                <a:spcPct val="100000"/>
              </a:lnSpc>
            </a:pPr>
            <a:r>
              <a:rPr lang="fi-FI" sz="1200">
                <a:latin typeface="Barlow"/>
                <a:cs typeface="Arial"/>
              </a:rPr>
              <a:t>Veturitalleille syntyy aktiivinen liikkumisen </a:t>
            </a:r>
            <a:r>
              <a:rPr lang="fi-FI" sz="1200" err="1">
                <a:latin typeface="Barlow"/>
                <a:cs typeface="Arial"/>
              </a:rPr>
              <a:t>hubi</a:t>
            </a:r>
            <a:r>
              <a:rPr lang="fi-FI" sz="1200">
                <a:latin typeface="Barlow"/>
                <a:cs typeface="Arial"/>
              </a:rPr>
              <a:t>, kun Peltosaaresta kaavailtu yhteys toteutuu alueen uusien rakennusten kivijalkaan. Saapuminen alueelle on helppoa läheltä ja kaukaa.</a:t>
            </a:r>
          </a:p>
        </p:txBody>
      </p:sp>
      <p:sp>
        <p:nvSpPr>
          <p:cNvPr id="10" name="TextBox 9">
            <a:extLst>
              <a:ext uri="{FF2B5EF4-FFF2-40B4-BE49-F238E27FC236}">
                <a16:creationId xmlns:a16="http://schemas.microsoft.com/office/drawing/2014/main" id="{E1EEE125-FA00-2AEF-E516-3CCED13592FF}"/>
              </a:ext>
            </a:extLst>
          </p:cNvPr>
          <p:cNvSpPr txBox="1"/>
          <p:nvPr/>
        </p:nvSpPr>
        <p:spPr>
          <a:xfrm>
            <a:off x="8855856" y="5148939"/>
            <a:ext cx="999344" cy="230832"/>
          </a:xfrm>
          <a:prstGeom prst="rect">
            <a:avLst/>
          </a:prstGeom>
          <a:noFill/>
        </p:spPr>
        <p:txBody>
          <a:bodyPr wrap="square" rtlCol="0">
            <a:spAutoFit/>
          </a:bodyPr>
          <a:lstStyle/>
          <a:p>
            <a:r>
              <a:rPr lang="fi-FI" sz="900">
                <a:latin typeface="Barlow SemiBold" panose="00000700000000000000" pitchFamily="2" charset="0"/>
              </a:rPr>
              <a:t>Rautatieasema</a:t>
            </a:r>
          </a:p>
        </p:txBody>
      </p:sp>
      <p:grpSp>
        <p:nvGrpSpPr>
          <p:cNvPr id="58" name="Ryhmä 57">
            <a:extLst>
              <a:ext uri="{FF2B5EF4-FFF2-40B4-BE49-F238E27FC236}">
                <a16:creationId xmlns:a16="http://schemas.microsoft.com/office/drawing/2014/main" id="{6B209355-F08C-8662-57A8-748F70835D62}"/>
              </a:ext>
            </a:extLst>
          </p:cNvPr>
          <p:cNvGrpSpPr/>
          <p:nvPr/>
        </p:nvGrpSpPr>
        <p:grpSpPr>
          <a:xfrm>
            <a:off x="8471287" y="1390453"/>
            <a:ext cx="3521987" cy="1696955"/>
            <a:chOff x="8655610" y="1388567"/>
            <a:chExt cx="3424754" cy="1603042"/>
          </a:xfrm>
        </p:grpSpPr>
        <p:cxnSp>
          <p:nvCxnSpPr>
            <p:cNvPr id="4" name="Suora nuoliyhdysviiva 3">
              <a:extLst>
                <a:ext uri="{FF2B5EF4-FFF2-40B4-BE49-F238E27FC236}">
                  <a16:creationId xmlns:a16="http://schemas.microsoft.com/office/drawing/2014/main" id="{7E1ED56F-F1E6-029D-E182-EF22E992AD0A}"/>
                </a:ext>
              </a:extLst>
            </p:cNvPr>
            <p:cNvCxnSpPr/>
            <p:nvPr/>
          </p:nvCxnSpPr>
          <p:spPr>
            <a:xfrm>
              <a:off x="9005569" y="1404643"/>
              <a:ext cx="2136949" cy="286377"/>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7" name="Suora nuoliyhdysviiva 6">
              <a:extLst>
                <a:ext uri="{FF2B5EF4-FFF2-40B4-BE49-F238E27FC236}">
                  <a16:creationId xmlns:a16="http://schemas.microsoft.com/office/drawing/2014/main" id="{B7EA5698-14AB-0492-A2E8-EEAB6E8A5EEC}"/>
                </a:ext>
              </a:extLst>
            </p:cNvPr>
            <p:cNvCxnSpPr>
              <a:cxnSpLocks/>
            </p:cNvCxnSpPr>
            <p:nvPr/>
          </p:nvCxnSpPr>
          <p:spPr>
            <a:xfrm>
              <a:off x="11142518" y="1694653"/>
              <a:ext cx="770808" cy="342523"/>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 name="Suora nuoliyhdysviiva 7">
              <a:extLst>
                <a:ext uri="{FF2B5EF4-FFF2-40B4-BE49-F238E27FC236}">
                  <a16:creationId xmlns:a16="http://schemas.microsoft.com/office/drawing/2014/main" id="{5905E566-FE26-0AEA-E187-DE198FA1F738}"/>
                </a:ext>
              </a:extLst>
            </p:cNvPr>
            <p:cNvCxnSpPr>
              <a:cxnSpLocks/>
            </p:cNvCxnSpPr>
            <p:nvPr/>
          </p:nvCxnSpPr>
          <p:spPr>
            <a:xfrm flipV="1">
              <a:off x="11249701" y="2044716"/>
              <a:ext cx="830663" cy="333271"/>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 name="Suora nuoliyhdysviiva 8">
              <a:extLst>
                <a:ext uri="{FF2B5EF4-FFF2-40B4-BE49-F238E27FC236}">
                  <a16:creationId xmlns:a16="http://schemas.microsoft.com/office/drawing/2014/main" id="{C479423E-8783-1BCF-0B28-AE3E05E62ED7}"/>
                </a:ext>
              </a:extLst>
            </p:cNvPr>
            <p:cNvCxnSpPr>
              <a:cxnSpLocks/>
            </p:cNvCxnSpPr>
            <p:nvPr/>
          </p:nvCxnSpPr>
          <p:spPr>
            <a:xfrm flipV="1">
              <a:off x="10495694" y="2387699"/>
              <a:ext cx="746928" cy="509116"/>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 name="Suora nuoliyhdysviiva 16">
              <a:extLst>
                <a:ext uri="{FF2B5EF4-FFF2-40B4-BE49-F238E27FC236}">
                  <a16:creationId xmlns:a16="http://schemas.microsoft.com/office/drawing/2014/main" id="{FE7701C2-94A5-FEEB-34C3-F03BCA1A652A}"/>
                </a:ext>
              </a:extLst>
            </p:cNvPr>
            <p:cNvCxnSpPr>
              <a:cxnSpLocks/>
            </p:cNvCxnSpPr>
            <p:nvPr/>
          </p:nvCxnSpPr>
          <p:spPr>
            <a:xfrm flipV="1">
              <a:off x="9383388" y="2930644"/>
              <a:ext cx="1132113" cy="56941"/>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Suora nuoliyhdysviiva 20">
              <a:extLst>
                <a:ext uri="{FF2B5EF4-FFF2-40B4-BE49-F238E27FC236}">
                  <a16:creationId xmlns:a16="http://schemas.microsoft.com/office/drawing/2014/main" id="{8A73F6DD-81B1-4DB3-4147-B4A7BB360CB4}"/>
                </a:ext>
              </a:extLst>
            </p:cNvPr>
            <p:cNvCxnSpPr>
              <a:cxnSpLocks/>
            </p:cNvCxnSpPr>
            <p:nvPr/>
          </p:nvCxnSpPr>
          <p:spPr>
            <a:xfrm flipH="1" flipV="1">
              <a:off x="9216584" y="2256404"/>
              <a:ext cx="140677" cy="735205"/>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Suora nuoliyhdysviiva 21">
              <a:extLst>
                <a:ext uri="{FF2B5EF4-FFF2-40B4-BE49-F238E27FC236}">
                  <a16:creationId xmlns:a16="http://schemas.microsoft.com/office/drawing/2014/main" id="{B199AE1E-4653-C552-F86A-CD532FF283FE}"/>
                </a:ext>
              </a:extLst>
            </p:cNvPr>
            <p:cNvCxnSpPr>
              <a:cxnSpLocks/>
            </p:cNvCxnSpPr>
            <p:nvPr/>
          </p:nvCxnSpPr>
          <p:spPr>
            <a:xfrm>
              <a:off x="8692300" y="1477211"/>
              <a:ext cx="532657" cy="745698"/>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Suora nuoliyhdysviiva 22">
              <a:extLst>
                <a:ext uri="{FF2B5EF4-FFF2-40B4-BE49-F238E27FC236}">
                  <a16:creationId xmlns:a16="http://schemas.microsoft.com/office/drawing/2014/main" id="{F8C1DDA8-7E53-C105-4996-6301F3384D82}"/>
                </a:ext>
              </a:extLst>
            </p:cNvPr>
            <p:cNvCxnSpPr>
              <a:cxnSpLocks/>
            </p:cNvCxnSpPr>
            <p:nvPr/>
          </p:nvCxnSpPr>
          <p:spPr>
            <a:xfrm flipV="1">
              <a:off x="8655610" y="1388567"/>
              <a:ext cx="361013" cy="88644"/>
            </a:xfrm>
            <a:prstGeom prst="straightConnector1">
              <a:avLst/>
            </a:prstGeom>
            <a:ln w="57150">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grpSp>
      <p:cxnSp>
        <p:nvCxnSpPr>
          <p:cNvPr id="29" name="Suora nuoliyhdysviiva 28">
            <a:extLst>
              <a:ext uri="{FF2B5EF4-FFF2-40B4-BE49-F238E27FC236}">
                <a16:creationId xmlns:a16="http://schemas.microsoft.com/office/drawing/2014/main" id="{CDE9307F-3562-67DE-7FE6-4559D0EF6739}"/>
              </a:ext>
            </a:extLst>
          </p:cNvPr>
          <p:cNvCxnSpPr>
            <a:cxnSpLocks/>
          </p:cNvCxnSpPr>
          <p:nvPr/>
        </p:nvCxnSpPr>
        <p:spPr>
          <a:xfrm flipH="1" flipV="1">
            <a:off x="6479177" y="3948702"/>
            <a:ext cx="573272" cy="587269"/>
          </a:xfrm>
          <a:prstGeom prst="straightConnector1">
            <a:avLst/>
          </a:prstGeom>
          <a:ln w="57150">
            <a:solidFill>
              <a:schemeClr val="accent1">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1" name="Suora nuoliyhdysviiva 30">
            <a:extLst>
              <a:ext uri="{FF2B5EF4-FFF2-40B4-BE49-F238E27FC236}">
                <a16:creationId xmlns:a16="http://schemas.microsoft.com/office/drawing/2014/main" id="{25313194-733B-44D6-1F9E-B74A060FC60B}"/>
              </a:ext>
            </a:extLst>
          </p:cNvPr>
          <p:cNvCxnSpPr>
            <a:cxnSpLocks/>
          </p:cNvCxnSpPr>
          <p:nvPr/>
        </p:nvCxnSpPr>
        <p:spPr>
          <a:xfrm flipH="1" flipV="1">
            <a:off x="5625120" y="4371906"/>
            <a:ext cx="573272" cy="669229"/>
          </a:xfrm>
          <a:prstGeom prst="straightConnector1">
            <a:avLst/>
          </a:prstGeom>
          <a:ln w="57150">
            <a:solidFill>
              <a:schemeClr val="accent1">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Suora nuoliyhdysviiva 31">
            <a:extLst>
              <a:ext uri="{FF2B5EF4-FFF2-40B4-BE49-F238E27FC236}">
                <a16:creationId xmlns:a16="http://schemas.microsoft.com/office/drawing/2014/main" id="{1E60A6EE-2266-5F32-D020-C33191FEBF9F}"/>
              </a:ext>
            </a:extLst>
          </p:cNvPr>
          <p:cNvCxnSpPr>
            <a:cxnSpLocks/>
          </p:cNvCxnSpPr>
          <p:nvPr/>
        </p:nvCxnSpPr>
        <p:spPr>
          <a:xfrm flipV="1">
            <a:off x="5610417" y="3948702"/>
            <a:ext cx="840925" cy="397006"/>
          </a:xfrm>
          <a:prstGeom prst="straightConnector1">
            <a:avLst/>
          </a:prstGeom>
          <a:ln w="57150">
            <a:solidFill>
              <a:schemeClr val="accent1">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Suora nuoliyhdysviiva 32">
            <a:extLst>
              <a:ext uri="{FF2B5EF4-FFF2-40B4-BE49-F238E27FC236}">
                <a16:creationId xmlns:a16="http://schemas.microsoft.com/office/drawing/2014/main" id="{0656215B-2251-7851-B9E6-41904A1DBAA4}"/>
              </a:ext>
            </a:extLst>
          </p:cNvPr>
          <p:cNvCxnSpPr>
            <a:cxnSpLocks/>
          </p:cNvCxnSpPr>
          <p:nvPr/>
        </p:nvCxnSpPr>
        <p:spPr>
          <a:xfrm flipV="1">
            <a:off x="6198392" y="4535971"/>
            <a:ext cx="840925" cy="505164"/>
          </a:xfrm>
          <a:prstGeom prst="straightConnector1">
            <a:avLst/>
          </a:prstGeom>
          <a:ln w="57150">
            <a:solidFill>
              <a:schemeClr val="accent1">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76" name="Ryhmä 75">
            <a:extLst>
              <a:ext uri="{FF2B5EF4-FFF2-40B4-BE49-F238E27FC236}">
                <a16:creationId xmlns:a16="http://schemas.microsoft.com/office/drawing/2014/main" id="{EC45B822-DDF2-8B26-53BF-92A25FB73D12}"/>
              </a:ext>
            </a:extLst>
          </p:cNvPr>
          <p:cNvGrpSpPr/>
          <p:nvPr/>
        </p:nvGrpSpPr>
        <p:grpSpPr>
          <a:xfrm>
            <a:off x="5338353" y="1341534"/>
            <a:ext cx="6741020" cy="2882129"/>
            <a:chOff x="5338353" y="1341534"/>
            <a:chExt cx="6741020" cy="2882129"/>
          </a:xfrm>
        </p:grpSpPr>
        <p:cxnSp>
          <p:nvCxnSpPr>
            <p:cNvPr id="35" name="Suora nuoliyhdysviiva 34">
              <a:extLst>
                <a:ext uri="{FF2B5EF4-FFF2-40B4-BE49-F238E27FC236}">
                  <a16:creationId xmlns:a16="http://schemas.microsoft.com/office/drawing/2014/main" id="{CC0CEE84-BF45-9E89-73DF-9E55576C9876}"/>
                </a:ext>
              </a:extLst>
            </p:cNvPr>
            <p:cNvCxnSpPr/>
            <p:nvPr/>
          </p:nvCxnSpPr>
          <p:spPr>
            <a:xfrm>
              <a:off x="8870739" y="1341534"/>
              <a:ext cx="2170847" cy="288614"/>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uora nuoliyhdysviiva 35">
              <a:extLst>
                <a:ext uri="{FF2B5EF4-FFF2-40B4-BE49-F238E27FC236}">
                  <a16:creationId xmlns:a16="http://schemas.microsoft.com/office/drawing/2014/main" id="{588D601C-FE8C-3064-F12B-C9EE920734D4}"/>
                </a:ext>
              </a:extLst>
            </p:cNvPr>
            <p:cNvCxnSpPr>
              <a:cxnSpLocks/>
            </p:cNvCxnSpPr>
            <p:nvPr/>
          </p:nvCxnSpPr>
          <p:spPr>
            <a:xfrm>
              <a:off x="11073909" y="1636900"/>
              <a:ext cx="1005464" cy="516467"/>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uora nuoliyhdysviiva 36">
              <a:extLst>
                <a:ext uri="{FF2B5EF4-FFF2-40B4-BE49-F238E27FC236}">
                  <a16:creationId xmlns:a16="http://schemas.microsoft.com/office/drawing/2014/main" id="{D33DFA0B-3BDD-1A9A-DECB-4B4F40B630BE}"/>
                </a:ext>
              </a:extLst>
            </p:cNvPr>
            <p:cNvCxnSpPr>
              <a:cxnSpLocks/>
            </p:cNvCxnSpPr>
            <p:nvPr/>
          </p:nvCxnSpPr>
          <p:spPr>
            <a:xfrm flipV="1">
              <a:off x="11150470" y="2153369"/>
              <a:ext cx="843840" cy="335876"/>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uora nuoliyhdysviiva 37">
              <a:extLst>
                <a:ext uri="{FF2B5EF4-FFF2-40B4-BE49-F238E27FC236}">
                  <a16:creationId xmlns:a16="http://schemas.microsoft.com/office/drawing/2014/main" id="{307E4D0A-2B2C-C65D-DD11-90A19C455A68}"/>
                </a:ext>
              </a:extLst>
            </p:cNvPr>
            <p:cNvCxnSpPr>
              <a:cxnSpLocks/>
            </p:cNvCxnSpPr>
            <p:nvPr/>
          </p:nvCxnSpPr>
          <p:spPr>
            <a:xfrm flipV="1">
              <a:off x="10418912" y="2507810"/>
              <a:ext cx="758776" cy="513094"/>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uora nuoliyhdysviiva 38">
              <a:extLst>
                <a:ext uri="{FF2B5EF4-FFF2-40B4-BE49-F238E27FC236}">
                  <a16:creationId xmlns:a16="http://schemas.microsoft.com/office/drawing/2014/main" id="{7F0B3DB7-301E-0716-CF3A-99F857BA5EF5}"/>
                </a:ext>
              </a:extLst>
            </p:cNvPr>
            <p:cNvCxnSpPr>
              <a:cxnSpLocks/>
            </p:cNvCxnSpPr>
            <p:nvPr/>
          </p:nvCxnSpPr>
          <p:spPr>
            <a:xfrm flipV="1">
              <a:off x="7865275" y="3090106"/>
              <a:ext cx="2512805" cy="121133"/>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0" name="Suora nuoliyhdysviiva 39">
              <a:extLst>
                <a:ext uri="{FF2B5EF4-FFF2-40B4-BE49-F238E27FC236}">
                  <a16:creationId xmlns:a16="http://schemas.microsoft.com/office/drawing/2014/main" id="{A9B66496-77F3-23BE-49B5-80340192ABBD}"/>
                </a:ext>
              </a:extLst>
            </p:cNvPr>
            <p:cNvCxnSpPr>
              <a:cxnSpLocks/>
            </p:cNvCxnSpPr>
            <p:nvPr/>
          </p:nvCxnSpPr>
          <p:spPr>
            <a:xfrm flipV="1">
              <a:off x="6307870" y="3229849"/>
              <a:ext cx="1557406" cy="518497"/>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Suora nuoliyhdysviiva 40">
              <a:extLst>
                <a:ext uri="{FF2B5EF4-FFF2-40B4-BE49-F238E27FC236}">
                  <a16:creationId xmlns:a16="http://schemas.microsoft.com/office/drawing/2014/main" id="{CBA132AF-42A8-08B5-2374-12E9BC7BBF4D}"/>
                </a:ext>
              </a:extLst>
            </p:cNvPr>
            <p:cNvCxnSpPr>
              <a:cxnSpLocks/>
            </p:cNvCxnSpPr>
            <p:nvPr/>
          </p:nvCxnSpPr>
          <p:spPr>
            <a:xfrm flipH="1">
              <a:off x="5625120" y="1417484"/>
              <a:ext cx="2811790" cy="1760271"/>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Suora nuoliyhdysviiva 41">
              <a:extLst>
                <a:ext uri="{FF2B5EF4-FFF2-40B4-BE49-F238E27FC236}">
                  <a16:creationId xmlns:a16="http://schemas.microsoft.com/office/drawing/2014/main" id="{C1D874F0-37D5-DBE9-AB30-CB8E78309974}"/>
                </a:ext>
              </a:extLst>
            </p:cNvPr>
            <p:cNvCxnSpPr>
              <a:cxnSpLocks/>
            </p:cNvCxnSpPr>
            <p:nvPr/>
          </p:nvCxnSpPr>
          <p:spPr>
            <a:xfrm flipV="1">
              <a:off x="8411391" y="1351661"/>
              <a:ext cx="444036" cy="82703"/>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3" name="Suora nuoliyhdysviiva 42">
              <a:extLst>
                <a:ext uri="{FF2B5EF4-FFF2-40B4-BE49-F238E27FC236}">
                  <a16:creationId xmlns:a16="http://schemas.microsoft.com/office/drawing/2014/main" id="{7D5FCFB1-E13D-FB03-6A2E-4B133C28F83F}"/>
                </a:ext>
              </a:extLst>
            </p:cNvPr>
            <p:cNvCxnSpPr>
              <a:cxnSpLocks/>
            </p:cNvCxnSpPr>
            <p:nvPr/>
          </p:nvCxnSpPr>
          <p:spPr>
            <a:xfrm>
              <a:off x="5338353" y="3509027"/>
              <a:ext cx="205345" cy="714636"/>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4" name="Suora nuoliyhdysviiva 43">
              <a:extLst>
                <a:ext uri="{FF2B5EF4-FFF2-40B4-BE49-F238E27FC236}">
                  <a16:creationId xmlns:a16="http://schemas.microsoft.com/office/drawing/2014/main" id="{01ED1945-8E84-34D2-C0D3-E5F64AFC4755}"/>
                </a:ext>
              </a:extLst>
            </p:cNvPr>
            <p:cNvCxnSpPr>
              <a:cxnSpLocks/>
            </p:cNvCxnSpPr>
            <p:nvPr/>
          </p:nvCxnSpPr>
          <p:spPr>
            <a:xfrm flipH="1">
              <a:off x="5355771" y="3177756"/>
              <a:ext cx="234520" cy="331270"/>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50" name="Suora nuoliyhdysviiva 49">
              <a:extLst>
                <a:ext uri="{FF2B5EF4-FFF2-40B4-BE49-F238E27FC236}">
                  <a16:creationId xmlns:a16="http://schemas.microsoft.com/office/drawing/2014/main" id="{012D0768-17D5-9DBF-63B1-AE47FDA79A2C}"/>
                </a:ext>
              </a:extLst>
            </p:cNvPr>
            <p:cNvCxnSpPr>
              <a:cxnSpLocks/>
            </p:cNvCxnSpPr>
            <p:nvPr/>
          </p:nvCxnSpPr>
          <p:spPr>
            <a:xfrm flipV="1">
              <a:off x="5583988" y="3798958"/>
              <a:ext cx="723882" cy="423204"/>
            </a:xfrm>
            <a:prstGeom prst="straightConnector1">
              <a:avLst/>
            </a:prstGeom>
            <a:ln w="57150">
              <a:solidFill>
                <a:schemeClr val="tx2">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653394"/>
      </p:ext>
    </p:extLst>
  </p:cSld>
  <p:clrMapOvr>
    <a:masterClrMapping/>
  </p:clrMapOvr>
</p:sld>
</file>

<file path=ppt/theme/theme1.xml><?xml version="1.0" encoding="utf-8"?>
<a:theme xmlns:a="http://schemas.openxmlformats.org/drawingml/2006/main" name="Mukautettu suunnittelumalli">
  <a:themeElements>
    <a:clrScheme name="Riihimäki_Veturitalli">
      <a:dk1>
        <a:srgbClr val="000000"/>
      </a:dk1>
      <a:lt1>
        <a:srgbClr val="FFFFFF"/>
      </a:lt1>
      <a:dk2>
        <a:srgbClr val="214116"/>
      </a:dk2>
      <a:lt2>
        <a:srgbClr val="E8E8E8"/>
      </a:lt2>
      <a:accent1>
        <a:srgbClr val="905D79"/>
      </a:accent1>
      <a:accent2>
        <a:srgbClr val="6B9671"/>
      </a:accent2>
      <a:accent3>
        <a:srgbClr val="196B24"/>
      </a:accent3>
      <a:accent4>
        <a:srgbClr val="BC6154"/>
      </a:accent4>
      <a:accent5>
        <a:srgbClr val="DEB7C0"/>
      </a:accent5>
      <a:accent6>
        <a:srgbClr val="EBDEBD"/>
      </a:accent6>
      <a:hlink>
        <a:srgbClr val="6888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C2DEA61AF6DF40BAA5B6DFEDA392B1" ma:contentTypeVersion="11" ma:contentTypeDescription="Create a new document." ma:contentTypeScope="" ma:versionID="1bff41565449296a84aadce67c25ab88">
  <xsd:schema xmlns:xsd="http://www.w3.org/2001/XMLSchema" xmlns:xs="http://www.w3.org/2001/XMLSchema" xmlns:p="http://schemas.microsoft.com/office/2006/metadata/properties" xmlns:ns2="cd20ef18-8453-4ab2-8c76-68aa55d5fad4" xmlns:ns3="fe3e4db7-1d7a-4ca1-bd02-8cca02caebf9" targetNamespace="http://schemas.microsoft.com/office/2006/metadata/properties" ma:root="true" ma:fieldsID="5f2428f31b9d92376504e7c335998bc6" ns2:_="" ns3:_="">
    <xsd:import namespace="cd20ef18-8453-4ab2-8c76-68aa55d5fad4"/>
    <xsd:import namespace="fe3e4db7-1d7a-4ca1-bd02-8cca02caebf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0ef18-8453-4ab2-8c76-68aa55d5fa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7b0b3e0-862d-42f5-8355-223d7f25d5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3e4db7-1d7a-4ca1-bd02-8cca02caebf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4dcdc06-0c2f-462f-851f-b4d1beaad51a}" ma:internalName="TaxCatchAll" ma:showField="CatchAllData" ma:web="fe3e4db7-1d7a-4ca1-bd02-8cca02caeb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20ef18-8453-4ab2-8c76-68aa55d5fad4">
      <Terms xmlns="http://schemas.microsoft.com/office/infopath/2007/PartnerControls"/>
    </lcf76f155ced4ddcb4097134ff3c332f>
    <TaxCatchAll xmlns="fe3e4db7-1d7a-4ca1-bd02-8cca02caebf9" xsi:nil="true"/>
  </documentManagement>
</p:properties>
</file>

<file path=customXml/itemProps1.xml><?xml version="1.0" encoding="utf-8"?>
<ds:datastoreItem xmlns:ds="http://schemas.openxmlformats.org/officeDocument/2006/customXml" ds:itemID="{5E84CAD9-63CC-4FA4-8A3E-B233DC5E142D}">
  <ds:schemaRefs>
    <ds:schemaRef ds:uri="http://schemas.microsoft.com/sharepoint/v3/contenttype/forms"/>
  </ds:schemaRefs>
</ds:datastoreItem>
</file>

<file path=customXml/itemProps2.xml><?xml version="1.0" encoding="utf-8"?>
<ds:datastoreItem xmlns:ds="http://schemas.openxmlformats.org/officeDocument/2006/customXml" ds:itemID="{6CEEBA31-9C24-489C-83F0-EE1BCBD105FA}">
  <ds:schemaRefs>
    <ds:schemaRef ds:uri="cd20ef18-8453-4ab2-8c76-68aa55d5fad4"/>
    <ds:schemaRef ds:uri="fe3e4db7-1d7a-4ca1-bd02-8cca02caeb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742B4C-890D-4C26-9480-A159FD45CF08}">
  <ds:schemaRefs>
    <ds:schemaRef ds:uri="cd20ef18-8453-4ab2-8c76-68aa55d5fad4"/>
    <ds:schemaRef ds:uri="fe3e4db7-1d7a-4ca1-bd02-8cca02caeb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18</Slides>
  <Notes>5</Notes>
  <HiddenSlides>1</HiddenSlides>
  <ScaleCrop>false</ScaleCrop>
  <HeadingPairs>
    <vt:vector size="4" baseType="variant">
      <vt:variant>
        <vt:lpstr>Teema</vt:lpstr>
      </vt:variant>
      <vt:variant>
        <vt:i4>1</vt:i4>
      </vt:variant>
      <vt:variant>
        <vt:lpstr>Dian otsikot</vt:lpstr>
      </vt:variant>
      <vt:variant>
        <vt:i4>18</vt:i4>
      </vt:variant>
    </vt:vector>
  </HeadingPairs>
  <TitlesOfParts>
    <vt:vector size="19" baseType="lpstr">
      <vt:lpstr>Mukautettu suunnittelumalli</vt:lpstr>
      <vt:lpstr>RIIHIMÄEN VETURITALLIT</vt:lpstr>
      <vt:lpstr>PowerPoint-esitys</vt:lpstr>
      <vt:lpstr>PowerPoint-esitys</vt:lpstr>
      <vt:lpstr>Veturitallien alueen aktivoituminen yhdistää asemanseudun osaksi riihimäen keskustaa</vt:lpstr>
      <vt:lpstr>Ekosysteemin rakentajat</vt:lpstr>
      <vt:lpstr>Kukoistava ekosysteemi</vt:lpstr>
      <vt:lpstr>Vetovoimainen kaupunkiympäristö</vt:lpstr>
      <vt:lpstr>Vaiheittainen kasvu menestykseen</vt:lpstr>
      <vt:lpstr>Urban park</vt:lpstr>
      <vt:lpstr>High Tech Campus &amp; Test Bed</vt:lpstr>
      <vt:lpstr>PowerPoint-esitys</vt:lpstr>
      <vt:lpstr>MAHDOLLISTAJANA DEFINE</vt:lpstr>
      <vt:lpstr>VetuRINA Millog</vt:lpstr>
      <vt:lpstr>Naapurina  HAMK</vt:lpstr>
      <vt:lpstr>Kehityksen alustava tiekartta</vt:lpstr>
      <vt:lpstr>Visio: NÄKYMÄ DEFINE -TILOISTA KOHTI VETURITALLIEN AUKIOTA</vt:lpstr>
      <vt:lpstr>Kiitos </vt:lpstr>
      <vt:lpstr>Veturitallien kampus  – elävä ekosysteemi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Rizki Ahmad Prayoga</dc:creator>
  <cp:revision>4</cp:revision>
  <dcterms:created xsi:type="dcterms:W3CDTF">2023-02-11T13:25:16Z</dcterms:created>
  <dcterms:modified xsi:type="dcterms:W3CDTF">2025-04-16T06:41:20Z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0x0101000FC2DEA61AF6DF40BAA5B6DFEDA392B1</vt:lpwstr>
  </property>
  <property fmtid="{D5CDD505-2E9C-101B-9397-08002B2CF9AE}" pid="3" name="MediaServiceImageTags">
    <vt:lpwstr/>
  </property>
</Properties>
</file>