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57" r:id="rId3"/>
    <p:sldId id="258" r:id="rId4"/>
    <p:sldId id="259" r:id="rId5"/>
    <p:sldId id="260" r:id="rId6"/>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427"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87087FAA-2F80-482B-A0EB-9373CB68BA25}" type="datetimeFigureOut">
              <a:rPr lang="fi-FI" smtClean="0"/>
              <a:t>8.10.2024</a:t>
            </a:fld>
            <a:endParaRPr lang="fi-FI"/>
          </a:p>
        </p:txBody>
      </p:sp>
      <p:sp>
        <p:nvSpPr>
          <p:cNvPr id="4" name="Dian kuvan paikkamerkki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218CA63C-7BFF-4C79-8922-DCDB608B23D0}" type="slidenum">
              <a:rPr lang="fi-FI" smtClean="0"/>
              <a:t>‹#›</a:t>
            </a:fld>
            <a:endParaRPr lang="fi-FI"/>
          </a:p>
        </p:txBody>
      </p:sp>
    </p:spTree>
    <p:extLst>
      <p:ext uri="{BB962C8B-B14F-4D97-AF65-F5344CB8AC3E}">
        <p14:creationId xmlns:p14="http://schemas.microsoft.com/office/powerpoint/2010/main" val="3663641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218CA63C-7BFF-4C79-8922-DCDB608B23D0}" type="slidenum">
              <a:rPr lang="fi-FI" smtClean="0"/>
              <a:t>5</a:t>
            </a:fld>
            <a:endParaRPr lang="fi-FI"/>
          </a:p>
        </p:txBody>
      </p:sp>
    </p:spTree>
    <p:extLst>
      <p:ext uri="{BB962C8B-B14F-4D97-AF65-F5344CB8AC3E}">
        <p14:creationId xmlns:p14="http://schemas.microsoft.com/office/powerpoint/2010/main" val="1737338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05205" y="452374"/>
            <a:ext cx="18093690" cy="18094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10/8/2024</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Kuva 30" descr="Kuva, joka sisältää kohteen Ihmisen kasvot, vaate, hymy, henkilö&#10;&#10;Kuvaus luotu automaattisesti">
            <a:extLst>
              <a:ext uri="{FF2B5EF4-FFF2-40B4-BE49-F238E27FC236}">
                <a16:creationId xmlns:a16="http://schemas.microsoft.com/office/drawing/2014/main" id="{2E559639-BBCE-6015-20E1-983DDFC6F9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
        <p:nvSpPr>
          <p:cNvPr id="4" name="object 4"/>
          <p:cNvSpPr/>
          <p:nvPr/>
        </p:nvSpPr>
        <p:spPr>
          <a:xfrm>
            <a:off x="7280302" y="2671320"/>
            <a:ext cx="2085948" cy="468471"/>
          </a:xfrm>
          <a:custGeom>
            <a:avLst/>
            <a:gdLst/>
            <a:ahLst/>
            <a:cxnLst/>
            <a:rect l="l" t="t" r="r" b="b"/>
            <a:pathLst>
              <a:path w="1292859" h="458469">
                <a:moveTo>
                  <a:pt x="1292756" y="0"/>
                </a:moveTo>
                <a:lnTo>
                  <a:pt x="0" y="0"/>
                </a:lnTo>
                <a:lnTo>
                  <a:pt x="0" y="458310"/>
                </a:lnTo>
                <a:lnTo>
                  <a:pt x="1292756" y="458310"/>
                </a:lnTo>
                <a:lnTo>
                  <a:pt x="1292756" y="0"/>
                </a:lnTo>
                <a:close/>
              </a:path>
            </a:pathLst>
          </a:custGeom>
          <a:solidFill>
            <a:srgbClr val="EB054B"/>
          </a:solidFill>
        </p:spPr>
        <p:txBody>
          <a:bodyPr wrap="square" lIns="0" tIns="0" rIns="0" bIns="0" rtlCol="0"/>
          <a:lstStyle/>
          <a:p>
            <a:endParaRPr/>
          </a:p>
        </p:txBody>
      </p:sp>
      <p:sp>
        <p:nvSpPr>
          <p:cNvPr id="5" name="object 5"/>
          <p:cNvSpPr txBox="1"/>
          <p:nvPr/>
        </p:nvSpPr>
        <p:spPr>
          <a:xfrm>
            <a:off x="7280302" y="2671320"/>
            <a:ext cx="2085948" cy="360996"/>
          </a:xfrm>
          <a:prstGeom prst="rect">
            <a:avLst/>
          </a:prstGeom>
        </p:spPr>
        <p:txBody>
          <a:bodyPr vert="horz" wrap="square" lIns="0" tIns="83185" rIns="0" bIns="0" rtlCol="0">
            <a:spAutoFit/>
          </a:bodyPr>
          <a:lstStyle/>
          <a:p>
            <a:pPr marL="195580">
              <a:lnSpc>
                <a:spcPct val="100000"/>
              </a:lnSpc>
              <a:spcBef>
                <a:spcPts val="655"/>
              </a:spcBef>
            </a:pPr>
            <a:r>
              <a:rPr lang="en-GB" sz="1800" b="0" spc="140" dirty="0">
                <a:solidFill>
                  <a:srgbClr val="FFFFFF"/>
                </a:solidFill>
                <a:latin typeface="Raleway Medium"/>
                <a:cs typeface="Raleway Medium"/>
              </a:rPr>
              <a:t>PROMPTNESS</a:t>
            </a:r>
            <a:endParaRPr sz="1800" dirty="0">
              <a:latin typeface="Raleway Medium"/>
              <a:cs typeface="Raleway Medium"/>
            </a:endParaRPr>
          </a:p>
        </p:txBody>
      </p:sp>
      <p:sp>
        <p:nvSpPr>
          <p:cNvPr id="6" name="object 6"/>
          <p:cNvSpPr/>
          <p:nvPr/>
        </p:nvSpPr>
        <p:spPr>
          <a:xfrm>
            <a:off x="7834727" y="3085757"/>
            <a:ext cx="205104" cy="177800"/>
          </a:xfrm>
          <a:custGeom>
            <a:avLst/>
            <a:gdLst/>
            <a:ahLst/>
            <a:cxnLst/>
            <a:rect l="l" t="t" r="r" b="b"/>
            <a:pathLst>
              <a:path w="205104" h="177800">
                <a:moveTo>
                  <a:pt x="204852" y="0"/>
                </a:moveTo>
                <a:lnTo>
                  <a:pt x="0" y="0"/>
                </a:lnTo>
                <a:lnTo>
                  <a:pt x="191826" y="177408"/>
                </a:lnTo>
                <a:lnTo>
                  <a:pt x="204852" y="0"/>
                </a:lnTo>
                <a:close/>
              </a:path>
            </a:pathLst>
          </a:custGeom>
          <a:solidFill>
            <a:srgbClr val="EB054B"/>
          </a:solidFill>
        </p:spPr>
        <p:txBody>
          <a:bodyPr wrap="square" lIns="0" tIns="0" rIns="0" bIns="0" rtlCol="0"/>
          <a:lstStyle/>
          <a:p>
            <a:endParaRPr/>
          </a:p>
        </p:txBody>
      </p:sp>
      <p:sp>
        <p:nvSpPr>
          <p:cNvPr id="7" name="object 7"/>
          <p:cNvSpPr/>
          <p:nvPr/>
        </p:nvSpPr>
        <p:spPr>
          <a:xfrm>
            <a:off x="3788439" y="8220126"/>
            <a:ext cx="12526645" cy="1553210"/>
          </a:xfrm>
          <a:custGeom>
            <a:avLst/>
            <a:gdLst/>
            <a:ahLst/>
            <a:cxnLst/>
            <a:rect l="l" t="t" r="r" b="b"/>
            <a:pathLst>
              <a:path w="12526644" h="1553209">
                <a:moveTo>
                  <a:pt x="12526110" y="0"/>
                </a:moveTo>
                <a:lnTo>
                  <a:pt x="0" y="0"/>
                </a:lnTo>
                <a:lnTo>
                  <a:pt x="0" y="1553041"/>
                </a:lnTo>
                <a:lnTo>
                  <a:pt x="12526110" y="1553041"/>
                </a:lnTo>
                <a:lnTo>
                  <a:pt x="12526110" y="0"/>
                </a:lnTo>
                <a:close/>
              </a:path>
            </a:pathLst>
          </a:custGeom>
          <a:solidFill>
            <a:srgbClr val="000000"/>
          </a:solidFill>
        </p:spPr>
        <p:txBody>
          <a:bodyPr wrap="square" lIns="0" tIns="0" rIns="0" bIns="0" rtlCol="0"/>
          <a:lstStyle/>
          <a:p>
            <a:endParaRPr/>
          </a:p>
        </p:txBody>
      </p:sp>
      <p:sp>
        <p:nvSpPr>
          <p:cNvPr id="8" name="object 8"/>
          <p:cNvSpPr txBox="1"/>
          <p:nvPr/>
        </p:nvSpPr>
        <p:spPr>
          <a:xfrm>
            <a:off x="3866870" y="8228324"/>
            <a:ext cx="12369165" cy="1476686"/>
          </a:xfrm>
          <a:prstGeom prst="rect">
            <a:avLst/>
          </a:prstGeom>
        </p:spPr>
        <p:txBody>
          <a:bodyPr vert="horz" wrap="square" lIns="0" tIns="34925" rIns="0" bIns="0" rtlCol="0">
            <a:spAutoFit/>
          </a:bodyPr>
          <a:lstStyle/>
          <a:p>
            <a:pPr algn="ctr">
              <a:lnSpc>
                <a:spcPct val="100000"/>
              </a:lnSpc>
              <a:spcBef>
                <a:spcPts val="275"/>
              </a:spcBef>
            </a:pPr>
            <a:r>
              <a:rPr lang="en-US" sz="2050" dirty="0" err="1">
                <a:solidFill>
                  <a:srgbClr val="FFFFFF"/>
                </a:solidFill>
                <a:latin typeface="Open Sans"/>
                <a:cs typeface="Open Sans"/>
              </a:rPr>
              <a:t>Riihimäki</a:t>
            </a:r>
            <a:r>
              <a:rPr lang="en-US" sz="2050" spc="-30" dirty="0">
                <a:solidFill>
                  <a:srgbClr val="FFFFFF"/>
                </a:solidFill>
                <a:latin typeface="Open Sans"/>
                <a:cs typeface="Open Sans"/>
              </a:rPr>
              <a:t> is the solar system’s finest and bravest – a community of happy residents and outstanding companies</a:t>
            </a:r>
            <a:r>
              <a:rPr lang="en-US" sz="2050" spc="-10" dirty="0">
                <a:solidFill>
                  <a:srgbClr val="FFFFFF"/>
                </a:solidFill>
                <a:latin typeface="Open Sans"/>
                <a:cs typeface="Open Sans"/>
              </a:rPr>
              <a:t>. Our big little city is the home of meaningful everyday life, culture, and future skills.</a:t>
            </a:r>
            <a:endParaRPr lang="en-US" sz="2050" dirty="0">
              <a:latin typeface="Open Sans"/>
              <a:cs typeface="Open Sans"/>
            </a:endParaRPr>
          </a:p>
          <a:p>
            <a:pPr marL="2540" algn="ctr">
              <a:lnSpc>
                <a:spcPct val="100000"/>
              </a:lnSpc>
              <a:spcBef>
                <a:spcPts val="175"/>
              </a:spcBef>
            </a:pPr>
            <a:r>
              <a:rPr lang="en-US" sz="2050" dirty="0">
                <a:solidFill>
                  <a:srgbClr val="FFFFFF"/>
                </a:solidFill>
                <a:latin typeface="Open Sans"/>
                <a:cs typeface="Open Sans"/>
              </a:rPr>
              <a:t>We combine sustainable growth with first-class quality of life</a:t>
            </a:r>
            <a:r>
              <a:rPr lang="en-US" sz="2050" spc="-10" dirty="0">
                <a:solidFill>
                  <a:srgbClr val="FFFFFF"/>
                </a:solidFill>
                <a:latin typeface="Open Sans"/>
                <a:cs typeface="Open Sans"/>
              </a:rPr>
              <a:t>.</a:t>
            </a:r>
            <a:endParaRPr lang="en-US" sz="2050" dirty="0">
              <a:latin typeface="Open Sans"/>
              <a:cs typeface="Open Sans"/>
            </a:endParaRPr>
          </a:p>
          <a:p>
            <a:pPr marL="635" algn="ctr">
              <a:lnSpc>
                <a:spcPct val="100000"/>
              </a:lnSpc>
              <a:spcBef>
                <a:spcPts val="1170"/>
              </a:spcBef>
            </a:pPr>
            <a:r>
              <a:rPr lang="en-US" sz="2050" b="1" dirty="0">
                <a:solidFill>
                  <a:srgbClr val="FFFFFF"/>
                </a:solidFill>
                <a:latin typeface="Open Sans"/>
                <a:cs typeface="Open Sans"/>
              </a:rPr>
              <a:t>We change the world –</a:t>
            </a:r>
            <a:r>
              <a:rPr lang="en-US" sz="2050" b="1" spc="-10" dirty="0">
                <a:solidFill>
                  <a:srgbClr val="FFFFFF"/>
                </a:solidFill>
                <a:latin typeface="Open Sans"/>
                <a:cs typeface="Open Sans"/>
              </a:rPr>
              <a:t> </a:t>
            </a:r>
            <a:r>
              <a:rPr lang="en-US" sz="2050" b="1" dirty="0">
                <a:solidFill>
                  <a:srgbClr val="FFFFFF"/>
                </a:solidFill>
                <a:latin typeface="Open Sans"/>
                <a:cs typeface="Open Sans"/>
              </a:rPr>
              <a:t>and keep it fun</a:t>
            </a:r>
            <a:r>
              <a:rPr lang="en-US" sz="2050" b="1" spc="-10" dirty="0">
                <a:solidFill>
                  <a:srgbClr val="FFFFFF"/>
                </a:solidFill>
                <a:latin typeface="Open Sans"/>
                <a:cs typeface="Open Sans"/>
              </a:rPr>
              <a:t>.</a:t>
            </a:r>
            <a:endParaRPr lang="en-US" sz="2050" dirty="0">
              <a:latin typeface="Open Sans"/>
              <a:cs typeface="Open Sans"/>
            </a:endParaRPr>
          </a:p>
        </p:txBody>
      </p:sp>
      <p:sp>
        <p:nvSpPr>
          <p:cNvPr id="9" name="object 9"/>
          <p:cNvSpPr/>
          <p:nvPr/>
        </p:nvSpPr>
        <p:spPr>
          <a:xfrm>
            <a:off x="16524648" y="4143497"/>
            <a:ext cx="1598295" cy="458470"/>
          </a:xfrm>
          <a:custGeom>
            <a:avLst/>
            <a:gdLst/>
            <a:ahLst/>
            <a:cxnLst/>
            <a:rect l="l" t="t" r="r" b="b"/>
            <a:pathLst>
              <a:path w="1598294" h="458470">
                <a:moveTo>
                  <a:pt x="1598181" y="0"/>
                </a:moveTo>
                <a:lnTo>
                  <a:pt x="0" y="0"/>
                </a:lnTo>
                <a:lnTo>
                  <a:pt x="0" y="458310"/>
                </a:lnTo>
                <a:lnTo>
                  <a:pt x="1598181" y="458310"/>
                </a:lnTo>
                <a:lnTo>
                  <a:pt x="1598181" y="0"/>
                </a:lnTo>
                <a:close/>
              </a:path>
            </a:pathLst>
          </a:custGeom>
          <a:solidFill>
            <a:srgbClr val="EB054B"/>
          </a:solidFill>
        </p:spPr>
        <p:txBody>
          <a:bodyPr wrap="square" lIns="0" tIns="0" rIns="0" bIns="0" rtlCol="0"/>
          <a:lstStyle/>
          <a:p>
            <a:endParaRPr/>
          </a:p>
        </p:txBody>
      </p:sp>
      <p:sp>
        <p:nvSpPr>
          <p:cNvPr id="10" name="object 10"/>
          <p:cNvSpPr txBox="1"/>
          <p:nvPr/>
        </p:nvSpPr>
        <p:spPr>
          <a:xfrm>
            <a:off x="16689227" y="4213658"/>
            <a:ext cx="1294765" cy="300990"/>
          </a:xfrm>
          <a:prstGeom prst="rect">
            <a:avLst/>
          </a:prstGeom>
        </p:spPr>
        <p:txBody>
          <a:bodyPr vert="horz" wrap="square" lIns="0" tIns="13335" rIns="0" bIns="0" rtlCol="0">
            <a:spAutoFit/>
          </a:bodyPr>
          <a:lstStyle/>
          <a:p>
            <a:pPr marL="12700">
              <a:lnSpc>
                <a:spcPct val="100000"/>
              </a:lnSpc>
              <a:spcBef>
                <a:spcPts val="105"/>
              </a:spcBef>
            </a:pPr>
            <a:r>
              <a:rPr lang="en-GB" spc="155" dirty="0">
                <a:solidFill>
                  <a:srgbClr val="FFFFFF"/>
                </a:solidFill>
                <a:latin typeface="Raleway Medium"/>
                <a:cs typeface="Raleway Medium"/>
              </a:rPr>
              <a:t>COURAGE</a:t>
            </a:r>
            <a:r>
              <a:rPr sz="1800" b="0" spc="155" dirty="0">
                <a:solidFill>
                  <a:srgbClr val="FFFFFF"/>
                </a:solidFill>
                <a:latin typeface="Raleway Medium"/>
                <a:cs typeface="Raleway Medium"/>
              </a:rPr>
              <a:t> </a:t>
            </a:r>
            <a:endParaRPr sz="1800" dirty="0">
              <a:latin typeface="Raleway Medium"/>
              <a:cs typeface="Raleway Medium"/>
            </a:endParaRPr>
          </a:p>
        </p:txBody>
      </p:sp>
      <p:sp>
        <p:nvSpPr>
          <p:cNvPr id="11" name="object 11"/>
          <p:cNvSpPr/>
          <p:nvPr/>
        </p:nvSpPr>
        <p:spPr>
          <a:xfrm>
            <a:off x="17283727" y="4557937"/>
            <a:ext cx="205104" cy="177800"/>
          </a:xfrm>
          <a:custGeom>
            <a:avLst/>
            <a:gdLst/>
            <a:ahLst/>
            <a:cxnLst/>
            <a:rect l="l" t="t" r="r" b="b"/>
            <a:pathLst>
              <a:path w="205105" h="177800">
                <a:moveTo>
                  <a:pt x="204862" y="0"/>
                </a:moveTo>
                <a:lnTo>
                  <a:pt x="0" y="0"/>
                </a:lnTo>
                <a:lnTo>
                  <a:pt x="5968" y="177408"/>
                </a:lnTo>
                <a:lnTo>
                  <a:pt x="204862" y="0"/>
                </a:lnTo>
                <a:close/>
              </a:path>
            </a:pathLst>
          </a:custGeom>
          <a:solidFill>
            <a:srgbClr val="EB054B"/>
          </a:solidFill>
        </p:spPr>
        <p:txBody>
          <a:bodyPr wrap="square" lIns="0" tIns="0" rIns="0" bIns="0" rtlCol="0"/>
          <a:lstStyle/>
          <a:p>
            <a:endParaRPr/>
          </a:p>
        </p:txBody>
      </p:sp>
      <p:sp>
        <p:nvSpPr>
          <p:cNvPr id="12" name="object 12"/>
          <p:cNvSpPr txBox="1"/>
          <p:nvPr/>
        </p:nvSpPr>
        <p:spPr>
          <a:xfrm>
            <a:off x="652751" y="618401"/>
            <a:ext cx="2644775" cy="578485"/>
          </a:xfrm>
          <a:prstGeom prst="rect">
            <a:avLst/>
          </a:prstGeom>
        </p:spPr>
        <p:txBody>
          <a:bodyPr vert="horz" wrap="square" lIns="0" tIns="12065" rIns="0" bIns="0" rtlCol="0">
            <a:spAutoFit/>
          </a:bodyPr>
          <a:lstStyle/>
          <a:p>
            <a:pPr marL="12700" marR="5080">
              <a:lnSpc>
                <a:spcPct val="100800"/>
              </a:lnSpc>
              <a:spcBef>
                <a:spcPts val="95"/>
              </a:spcBef>
            </a:pPr>
            <a:r>
              <a:rPr sz="1800" b="1" spc="200" dirty="0">
                <a:solidFill>
                  <a:srgbClr val="FFFFFF"/>
                </a:solidFill>
                <a:latin typeface="Raleway Black"/>
                <a:cs typeface="Raleway Black"/>
              </a:rPr>
              <a:t>RAKA</a:t>
            </a:r>
            <a:r>
              <a:rPr sz="1800" b="1" spc="-140" dirty="0">
                <a:solidFill>
                  <a:srgbClr val="FFFFFF"/>
                </a:solidFill>
                <a:latin typeface="Raleway Black"/>
                <a:cs typeface="Raleway Black"/>
              </a:rPr>
              <a:t> </a:t>
            </a:r>
            <a:r>
              <a:rPr sz="1800" b="1" spc="235" dirty="0">
                <a:solidFill>
                  <a:srgbClr val="FFFFFF"/>
                </a:solidFill>
                <a:latin typeface="Raleway Black"/>
                <a:cs typeface="Raleway Black"/>
              </a:rPr>
              <a:t>SRIKSU2035 </a:t>
            </a:r>
            <a:r>
              <a:rPr sz="1800" b="1" spc="180" dirty="0">
                <a:solidFill>
                  <a:srgbClr val="FFFFFF"/>
                </a:solidFill>
                <a:latin typeface="Raleway Black"/>
                <a:cs typeface="Raleway Black"/>
              </a:rPr>
              <a:t>STR</a:t>
            </a:r>
            <a:r>
              <a:rPr sz="1800" b="1" spc="-135" dirty="0">
                <a:solidFill>
                  <a:srgbClr val="FFFFFF"/>
                </a:solidFill>
                <a:latin typeface="Raleway Black"/>
                <a:cs typeface="Raleway Black"/>
              </a:rPr>
              <a:t> </a:t>
            </a:r>
            <a:r>
              <a:rPr sz="1800" b="1" spc="140" dirty="0">
                <a:solidFill>
                  <a:srgbClr val="FFFFFF"/>
                </a:solidFill>
                <a:latin typeface="Raleway Black"/>
                <a:cs typeface="Raleway Black"/>
              </a:rPr>
              <a:t>ATE</a:t>
            </a:r>
            <a:r>
              <a:rPr sz="1800" b="1" spc="-155" dirty="0">
                <a:solidFill>
                  <a:srgbClr val="FFFFFF"/>
                </a:solidFill>
                <a:latin typeface="Raleway Black"/>
                <a:cs typeface="Raleway Black"/>
              </a:rPr>
              <a:t> </a:t>
            </a:r>
            <a:r>
              <a:rPr sz="1800" b="1" spc="155" dirty="0">
                <a:solidFill>
                  <a:srgbClr val="FFFFFF"/>
                </a:solidFill>
                <a:latin typeface="Raleway Black"/>
                <a:cs typeface="Raleway Black"/>
              </a:rPr>
              <a:t>G</a:t>
            </a:r>
            <a:r>
              <a:rPr lang="en-GB" sz="1800" b="1" spc="155" dirty="0">
                <a:solidFill>
                  <a:srgbClr val="FFFFFF"/>
                </a:solidFill>
                <a:latin typeface="Raleway Black"/>
                <a:cs typeface="Raleway Black"/>
              </a:rPr>
              <a:t>Y</a:t>
            </a:r>
            <a:r>
              <a:rPr sz="1800" b="1" spc="155" dirty="0">
                <a:solidFill>
                  <a:srgbClr val="FFFFFF"/>
                </a:solidFill>
                <a:latin typeface="Raleway Black"/>
                <a:cs typeface="Raleway Black"/>
              </a:rPr>
              <a:t> </a:t>
            </a:r>
            <a:endParaRPr sz="1800" dirty="0">
              <a:latin typeface="Raleway Black"/>
              <a:cs typeface="Raleway Black"/>
            </a:endParaRPr>
          </a:p>
        </p:txBody>
      </p:sp>
      <p:sp>
        <p:nvSpPr>
          <p:cNvPr id="13" name="object 13"/>
          <p:cNvSpPr/>
          <p:nvPr/>
        </p:nvSpPr>
        <p:spPr>
          <a:xfrm>
            <a:off x="16568390" y="10247424"/>
            <a:ext cx="363855" cy="435609"/>
          </a:xfrm>
          <a:custGeom>
            <a:avLst/>
            <a:gdLst/>
            <a:ahLst/>
            <a:cxnLst/>
            <a:rect l="l" t="t" r="r" b="b"/>
            <a:pathLst>
              <a:path w="363855" h="435609">
                <a:moveTo>
                  <a:pt x="154675" y="0"/>
                </a:moveTo>
                <a:lnTo>
                  <a:pt x="0" y="0"/>
                </a:lnTo>
                <a:lnTo>
                  <a:pt x="0" y="435348"/>
                </a:lnTo>
                <a:lnTo>
                  <a:pt x="96834" y="435348"/>
                </a:lnTo>
                <a:lnTo>
                  <a:pt x="96834" y="301320"/>
                </a:lnTo>
                <a:lnTo>
                  <a:pt x="277900" y="301320"/>
                </a:lnTo>
                <a:lnTo>
                  <a:pt x="262798" y="277740"/>
                </a:lnTo>
                <a:lnTo>
                  <a:pt x="277322" y="266946"/>
                </a:lnTo>
                <a:lnTo>
                  <a:pt x="289976" y="254523"/>
                </a:lnTo>
                <a:lnTo>
                  <a:pt x="300724" y="240510"/>
                </a:lnTo>
                <a:lnTo>
                  <a:pt x="309529" y="224946"/>
                </a:lnTo>
                <a:lnTo>
                  <a:pt x="316768" y="207344"/>
                </a:lnTo>
                <a:lnTo>
                  <a:pt x="96834" y="207344"/>
                </a:lnTo>
                <a:lnTo>
                  <a:pt x="96834" y="93965"/>
                </a:lnTo>
                <a:lnTo>
                  <a:pt x="317074" y="93965"/>
                </a:lnTo>
                <a:lnTo>
                  <a:pt x="315083" y="87208"/>
                </a:lnTo>
                <a:lnTo>
                  <a:pt x="280944" y="39810"/>
                </a:lnTo>
                <a:lnTo>
                  <a:pt x="226731" y="9998"/>
                </a:lnTo>
                <a:lnTo>
                  <a:pt x="192878" y="2505"/>
                </a:lnTo>
                <a:lnTo>
                  <a:pt x="154675" y="0"/>
                </a:lnTo>
                <a:close/>
              </a:path>
              <a:path w="363855" h="435609">
                <a:moveTo>
                  <a:pt x="277900" y="301320"/>
                </a:moveTo>
                <a:lnTo>
                  <a:pt x="161858" y="301320"/>
                </a:lnTo>
                <a:lnTo>
                  <a:pt x="250641" y="435348"/>
                </a:lnTo>
                <a:lnTo>
                  <a:pt x="363737" y="435348"/>
                </a:lnTo>
                <a:lnTo>
                  <a:pt x="277900" y="301320"/>
                </a:lnTo>
                <a:close/>
              </a:path>
              <a:path w="363855" h="435609">
                <a:moveTo>
                  <a:pt x="317074" y="93965"/>
                </a:moveTo>
                <a:lnTo>
                  <a:pt x="169575" y="93965"/>
                </a:lnTo>
                <a:lnTo>
                  <a:pt x="185104" y="95079"/>
                </a:lnTo>
                <a:lnTo>
                  <a:pt x="197831" y="98410"/>
                </a:lnTo>
                <a:lnTo>
                  <a:pt x="223788" y="131316"/>
                </a:lnTo>
                <a:lnTo>
                  <a:pt x="226830" y="151806"/>
                </a:lnTo>
                <a:lnTo>
                  <a:pt x="225968" y="161943"/>
                </a:lnTo>
                <a:lnTo>
                  <a:pt x="205059" y="197763"/>
                </a:lnTo>
                <a:lnTo>
                  <a:pt x="169000" y="207344"/>
                </a:lnTo>
                <a:lnTo>
                  <a:pt x="316768" y="207344"/>
                </a:lnTo>
                <a:lnTo>
                  <a:pt x="316944" y="206916"/>
                </a:lnTo>
                <a:lnTo>
                  <a:pt x="322261" y="188194"/>
                </a:lnTo>
                <a:lnTo>
                  <a:pt x="325463" y="168846"/>
                </a:lnTo>
                <a:lnTo>
                  <a:pt x="326534" y="148937"/>
                </a:lnTo>
                <a:lnTo>
                  <a:pt x="323665" y="116330"/>
                </a:lnTo>
                <a:lnTo>
                  <a:pt x="317074" y="93965"/>
                </a:lnTo>
                <a:close/>
              </a:path>
            </a:pathLst>
          </a:custGeom>
          <a:solidFill>
            <a:srgbClr val="EB054B"/>
          </a:solidFill>
        </p:spPr>
        <p:txBody>
          <a:bodyPr wrap="square" lIns="0" tIns="0" rIns="0" bIns="0" rtlCol="0"/>
          <a:lstStyle/>
          <a:p>
            <a:endParaRPr/>
          </a:p>
        </p:txBody>
      </p:sp>
      <p:sp>
        <p:nvSpPr>
          <p:cNvPr id="14" name="object 14"/>
          <p:cNvSpPr/>
          <p:nvPr/>
        </p:nvSpPr>
        <p:spPr>
          <a:xfrm>
            <a:off x="16977807" y="10247426"/>
            <a:ext cx="97155" cy="435609"/>
          </a:xfrm>
          <a:custGeom>
            <a:avLst/>
            <a:gdLst/>
            <a:ahLst/>
            <a:cxnLst/>
            <a:rect l="l" t="t" r="r" b="b"/>
            <a:pathLst>
              <a:path w="97155" h="435609">
                <a:moveTo>
                  <a:pt x="96834" y="0"/>
                </a:moveTo>
                <a:lnTo>
                  <a:pt x="0" y="0"/>
                </a:lnTo>
                <a:lnTo>
                  <a:pt x="0" y="435348"/>
                </a:lnTo>
                <a:lnTo>
                  <a:pt x="96834" y="435348"/>
                </a:lnTo>
                <a:lnTo>
                  <a:pt x="96834" y="0"/>
                </a:lnTo>
                <a:close/>
              </a:path>
            </a:pathLst>
          </a:custGeom>
          <a:solidFill>
            <a:srgbClr val="EB054B"/>
          </a:solidFill>
        </p:spPr>
        <p:txBody>
          <a:bodyPr wrap="square" lIns="0" tIns="0" rIns="0" bIns="0" rtlCol="0"/>
          <a:lstStyle/>
          <a:p>
            <a:endParaRPr/>
          </a:p>
        </p:txBody>
      </p:sp>
      <p:sp>
        <p:nvSpPr>
          <p:cNvPr id="15" name="object 15"/>
          <p:cNvSpPr/>
          <p:nvPr/>
        </p:nvSpPr>
        <p:spPr>
          <a:xfrm>
            <a:off x="17151351" y="10247426"/>
            <a:ext cx="97155" cy="435609"/>
          </a:xfrm>
          <a:custGeom>
            <a:avLst/>
            <a:gdLst/>
            <a:ahLst/>
            <a:cxnLst/>
            <a:rect l="l" t="t" r="r" b="b"/>
            <a:pathLst>
              <a:path w="97155" h="435609">
                <a:moveTo>
                  <a:pt x="96834" y="0"/>
                </a:moveTo>
                <a:lnTo>
                  <a:pt x="0" y="0"/>
                </a:lnTo>
                <a:lnTo>
                  <a:pt x="0" y="435348"/>
                </a:lnTo>
                <a:lnTo>
                  <a:pt x="96834" y="435348"/>
                </a:lnTo>
                <a:lnTo>
                  <a:pt x="96834" y="0"/>
                </a:lnTo>
                <a:close/>
              </a:path>
            </a:pathLst>
          </a:custGeom>
          <a:solidFill>
            <a:srgbClr val="EB054B"/>
          </a:solidFill>
        </p:spPr>
        <p:txBody>
          <a:bodyPr wrap="square" lIns="0" tIns="0" rIns="0" bIns="0" rtlCol="0"/>
          <a:lstStyle/>
          <a:p>
            <a:endParaRPr/>
          </a:p>
        </p:txBody>
      </p:sp>
      <p:sp>
        <p:nvSpPr>
          <p:cNvPr id="16" name="object 16"/>
          <p:cNvSpPr/>
          <p:nvPr/>
        </p:nvSpPr>
        <p:spPr>
          <a:xfrm>
            <a:off x="17324895" y="10247166"/>
            <a:ext cx="368935" cy="435609"/>
          </a:xfrm>
          <a:custGeom>
            <a:avLst/>
            <a:gdLst/>
            <a:ahLst/>
            <a:cxnLst/>
            <a:rect l="l" t="t" r="r" b="b"/>
            <a:pathLst>
              <a:path w="368934" h="435609">
                <a:moveTo>
                  <a:pt x="368338" y="0"/>
                </a:moveTo>
                <a:lnTo>
                  <a:pt x="271500" y="0"/>
                </a:lnTo>
                <a:lnTo>
                  <a:pt x="271500" y="170180"/>
                </a:lnTo>
                <a:lnTo>
                  <a:pt x="96837" y="170180"/>
                </a:lnTo>
                <a:lnTo>
                  <a:pt x="96837" y="0"/>
                </a:lnTo>
                <a:lnTo>
                  <a:pt x="0" y="0"/>
                </a:lnTo>
                <a:lnTo>
                  <a:pt x="0" y="170180"/>
                </a:lnTo>
                <a:lnTo>
                  <a:pt x="0" y="264160"/>
                </a:lnTo>
                <a:lnTo>
                  <a:pt x="0" y="435610"/>
                </a:lnTo>
                <a:lnTo>
                  <a:pt x="96837" y="435610"/>
                </a:lnTo>
                <a:lnTo>
                  <a:pt x="96837" y="264160"/>
                </a:lnTo>
                <a:lnTo>
                  <a:pt x="271500" y="264160"/>
                </a:lnTo>
                <a:lnTo>
                  <a:pt x="271500" y="435610"/>
                </a:lnTo>
                <a:lnTo>
                  <a:pt x="368338" y="435610"/>
                </a:lnTo>
                <a:lnTo>
                  <a:pt x="368338" y="264160"/>
                </a:lnTo>
                <a:lnTo>
                  <a:pt x="368338" y="170180"/>
                </a:lnTo>
                <a:lnTo>
                  <a:pt x="368338" y="0"/>
                </a:lnTo>
                <a:close/>
              </a:path>
            </a:pathLst>
          </a:custGeom>
          <a:solidFill>
            <a:srgbClr val="EB054B"/>
          </a:solidFill>
        </p:spPr>
        <p:txBody>
          <a:bodyPr wrap="square" lIns="0" tIns="0" rIns="0" bIns="0" rtlCol="0"/>
          <a:lstStyle/>
          <a:p>
            <a:endParaRPr/>
          </a:p>
        </p:txBody>
      </p:sp>
      <p:sp>
        <p:nvSpPr>
          <p:cNvPr id="17" name="object 17"/>
          <p:cNvSpPr/>
          <p:nvPr/>
        </p:nvSpPr>
        <p:spPr>
          <a:xfrm>
            <a:off x="17769951" y="10247426"/>
            <a:ext cx="97155" cy="435609"/>
          </a:xfrm>
          <a:custGeom>
            <a:avLst/>
            <a:gdLst/>
            <a:ahLst/>
            <a:cxnLst/>
            <a:rect l="l" t="t" r="r" b="b"/>
            <a:pathLst>
              <a:path w="97155" h="435609">
                <a:moveTo>
                  <a:pt x="96834" y="0"/>
                </a:moveTo>
                <a:lnTo>
                  <a:pt x="0" y="0"/>
                </a:lnTo>
                <a:lnTo>
                  <a:pt x="0" y="435348"/>
                </a:lnTo>
                <a:lnTo>
                  <a:pt x="96834" y="435348"/>
                </a:lnTo>
                <a:lnTo>
                  <a:pt x="96834" y="0"/>
                </a:lnTo>
                <a:close/>
              </a:path>
            </a:pathLst>
          </a:custGeom>
          <a:solidFill>
            <a:srgbClr val="EB054B"/>
          </a:solidFill>
        </p:spPr>
        <p:txBody>
          <a:bodyPr wrap="square" lIns="0" tIns="0" rIns="0" bIns="0" rtlCol="0"/>
          <a:lstStyle/>
          <a:p>
            <a:endParaRPr/>
          </a:p>
        </p:txBody>
      </p:sp>
      <p:sp>
        <p:nvSpPr>
          <p:cNvPr id="18" name="object 18"/>
          <p:cNvSpPr/>
          <p:nvPr/>
        </p:nvSpPr>
        <p:spPr>
          <a:xfrm>
            <a:off x="17943493" y="10234492"/>
            <a:ext cx="424180" cy="448309"/>
          </a:xfrm>
          <a:custGeom>
            <a:avLst/>
            <a:gdLst/>
            <a:ahLst/>
            <a:cxnLst/>
            <a:rect l="l" t="t" r="r" b="b"/>
            <a:pathLst>
              <a:path w="424180" h="448309">
                <a:moveTo>
                  <a:pt x="423903" y="0"/>
                </a:moveTo>
                <a:lnTo>
                  <a:pt x="209145" y="232401"/>
                </a:lnTo>
                <a:lnTo>
                  <a:pt x="188" y="1308"/>
                </a:lnTo>
                <a:lnTo>
                  <a:pt x="0" y="11580"/>
                </a:lnTo>
                <a:lnTo>
                  <a:pt x="0" y="448279"/>
                </a:lnTo>
                <a:lnTo>
                  <a:pt x="93965" y="448279"/>
                </a:lnTo>
                <a:lnTo>
                  <a:pt x="93965" y="251437"/>
                </a:lnTo>
                <a:lnTo>
                  <a:pt x="203836" y="381182"/>
                </a:lnTo>
                <a:lnTo>
                  <a:pt x="212077" y="381182"/>
                </a:lnTo>
                <a:lnTo>
                  <a:pt x="327047" y="239333"/>
                </a:lnTo>
                <a:lnTo>
                  <a:pt x="327047" y="448279"/>
                </a:lnTo>
                <a:lnTo>
                  <a:pt x="423882" y="448279"/>
                </a:lnTo>
                <a:lnTo>
                  <a:pt x="423903" y="0"/>
                </a:lnTo>
                <a:close/>
              </a:path>
            </a:pathLst>
          </a:custGeom>
          <a:solidFill>
            <a:srgbClr val="EB054B"/>
          </a:solidFill>
        </p:spPr>
        <p:txBody>
          <a:bodyPr wrap="square" lIns="0" tIns="0" rIns="0" bIns="0" rtlCol="0"/>
          <a:lstStyle/>
          <a:p>
            <a:endParaRPr/>
          </a:p>
        </p:txBody>
      </p:sp>
      <p:sp>
        <p:nvSpPr>
          <p:cNvPr id="19" name="object 19"/>
          <p:cNvSpPr/>
          <p:nvPr/>
        </p:nvSpPr>
        <p:spPr>
          <a:xfrm>
            <a:off x="18898465" y="10247433"/>
            <a:ext cx="497205" cy="435609"/>
          </a:xfrm>
          <a:custGeom>
            <a:avLst/>
            <a:gdLst/>
            <a:ahLst/>
            <a:cxnLst/>
            <a:rect l="l" t="t" r="r" b="b"/>
            <a:pathLst>
              <a:path w="497205" h="435609">
                <a:moveTo>
                  <a:pt x="362280" y="0"/>
                </a:moveTo>
                <a:lnTo>
                  <a:pt x="235762" y="0"/>
                </a:lnTo>
                <a:lnTo>
                  <a:pt x="97980" y="155600"/>
                </a:lnTo>
                <a:lnTo>
                  <a:pt x="97980" y="0"/>
                </a:lnTo>
                <a:lnTo>
                  <a:pt x="0" y="0"/>
                </a:lnTo>
                <a:lnTo>
                  <a:pt x="0" y="435343"/>
                </a:lnTo>
                <a:lnTo>
                  <a:pt x="97980" y="435343"/>
                </a:lnTo>
                <a:lnTo>
                  <a:pt x="97980" y="272072"/>
                </a:lnTo>
                <a:lnTo>
                  <a:pt x="110871" y="259194"/>
                </a:lnTo>
                <a:lnTo>
                  <a:pt x="238213" y="435343"/>
                </a:lnTo>
                <a:lnTo>
                  <a:pt x="360921" y="435343"/>
                </a:lnTo>
                <a:lnTo>
                  <a:pt x="181394" y="196354"/>
                </a:lnTo>
                <a:lnTo>
                  <a:pt x="362280" y="0"/>
                </a:lnTo>
                <a:close/>
              </a:path>
              <a:path w="497205" h="435609">
                <a:moveTo>
                  <a:pt x="497065" y="0"/>
                </a:moveTo>
                <a:lnTo>
                  <a:pt x="400227" y="0"/>
                </a:lnTo>
                <a:lnTo>
                  <a:pt x="400227" y="435343"/>
                </a:lnTo>
                <a:lnTo>
                  <a:pt x="497065" y="435343"/>
                </a:lnTo>
                <a:lnTo>
                  <a:pt x="497065" y="0"/>
                </a:lnTo>
                <a:close/>
              </a:path>
            </a:pathLst>
          </a:custGeom>
          <a:solidFill>
            <a:srgbClr val="EB054B"/>
          </a:solidFill>
        </p:spPr>
        <p:txBody>
          <a:bodyPr wrap="square" lIns="0" tIns="0" rIns="0" bIns="0" rtlCol="0"/>
          <a:lstStyle/>
          <a:p>
            <a:endParaRPr/>
          </a:p>
        </p:txBody>
      </p:sp>
      <p:grpSp>
        <p:nvGrpSpPr>
          <p:cNvPr id="20" name="object 20"/>
          <p:cNvGrpSpPr/>
          <p:nvPr/>
        </p:nvGrpSpPr>
        <p:grpSpPr>
          <a:xfrm>
            <a:off x="18444240" y="10106775"/>
            <a:ext cx="382905" cy="575945"/>
            <a:chOff x="18444240" y="10106775"/>
            <a:chExt cx="382905" cy="575945"/>
          </a:xfrm>
        </p:grpSpPr>
        <p:sp>
          <p:nvSpPr>
            <p:cNvPr id="21" name="object 21"/>
            <p:cNvSpPr/>
            <p:nvPr/>
          </p:nvSpPr>
          <p:spPr>
            <a:xfrm>
              <a:off x="18444240" y="10233055"/>
              <a:ext cx="382905" cy="449580"/>
            </a:xfrm>
            <a:custGeom>
              <a:avLst/>
              <a:gdLst/>
              <a:ahLst/>
              <a:cxnLst/>
              <a:rect l="l" t="t" r="r" b="b"/>
              <a:pathLst>
                <a:path w="382905" h="449579">
                  <a:moveTo>
                    <a:pt x="190685" y="0"/>
                  </a:moveTo>
                  <a:lnTo>
                    <a:pt x="142527" y="4282"/>
                  </a:lnTo>
                  <a:lnTo>
                    <a:pt x="100666" y="16860"/>
                  </a:lnTo>
                  <a:lnTo>
                    <a:pt x="65507" y="37329"/>
                  </a:lnTo>
                  <a:lnTo>
                    <a:pt x="37455" y="65287"/>
                  </a:lnTo>
                  <a:lnTo>
                    <a:pt x="16917" y="100328"/>
                  </a:lnTo>
                  <a:lnTo>
                    <a:pt x="4296" y="142049"/>
                  </a:lnTo>
                  <a:lnTo>
                    <a:pt x="0" y="190046"/>
                  </a:lnTo>
                  <a:lnTo>
                    <a:pt x="0" y="449232"/>
                  </a:lnTo>
                  <a:lnTo>
                    <a:pt x="94384" y="449232"/>
                  </a:lnTo>
                  <a:lnTo>
                    <a:pt x="94384" y="322827"/>
                  </a:lnTo>
                  <a:lnTo>
                    <a:pt x="382668" y="322827"/>
                  </a:lnTo>
                  <a:lnTo>
                    <a:pt x="382668" y="234244"/>
                  </a:lnTo>
                  <a:lnTo>
                    <a:pt x="94384" y="234244"/>
                  </a:lnTo>
                  <a:lnTo>
                    <a:pt x="94384" y="190046"/>
                  </a:lnTo>
                  <a:lnTo>
                    <a:pt x="100405" y="146635"/>
                  </a:lnTo>
                  <a:lnTo>
                    <a:pt x="118411" y="115518"/>
                  </a:lnTo>
                  <a:lnTo>
                    <a:pt x="148316" y="96784"/>
                  </a:lnTo>
                  <a:lnTo>
                    <a:pt x="190036" y="90520"/>
                  </a:lnTo>
                  <a:lnTo>
                    <a:pt x="359849" y="90520"/>
                  </a:lnTo>
                  <a:lnTo>
                    <a:pt x="344959" y="65287"/>
                  </a:lnTo>
                  <a:lnTo>
                    <a:pt x="316717" y="37329"/>
                  </a:lnTo>
                  <a:lnTo>
                    <a:pt x="281318" y="16860"/>
                  </a:lnTo>
                  <a:lnTo>
                    <a:pt x="239172" y="4282"/>
                  </a:lnTo>
                  <a:lnTo>
                    <a:pt x="190685" y="0"/>
                  </a:lnTo>
                  <a:close/>
                </a:path>
                <a:path w="382905" h="449579">
                  <a:moveTo>
                    <a:pt x="382668" y="322827"/>
                  </a:moveTo>
                  <a:lnTo>
                    <a:pt x="286336" y="322827"/>
                  </a:lnTo>
                  <a:lnTo>
                    <a:pt x="286336" y="449232"/>
                  </a:lnTo>
                  <a:lnTo>
                    <a:pt x="382668" y="449232"/>
                  </a:lnTo>
                  <a:lnTo>
                    <a:pt x="382668" y="322827"/>
                  </a:lnTo>
                  <a:close/>
                </a:path>
                <a:path w="382905" h="449579">
                  <a:moveTo>
                    <a:pt x="359849" y="90520"/>
                  </a:moveTo>
                  <a:lnTo>
                    <a:pt x="190036" y="90520"/>
                  </a:lnTo>
                  <a:lnTo>
                    <a:pt x="232042" y="96784"/>
                  </a:lnTo>
                  <a:lnTo>
                    <a:pt x="262150" y="115518"/>
                  </a:lnTo>
                  <a:lnTo>
                    <a:pt x="280276" y="146635"/>
                  </a:lnTo>
                  <a:lnTo>
                    <a:pt x="286336" y="190046"/>
                  </a:lnTo>
                  <a:lnTo>
                    <a:pt x="286336" y="234244"/>
                  </a:lnTo>
                  <a:lnTo>
                    <a:pt x="382668" y="234244"/>
                  </a:lnTo>
                  <a:lnTo>
                    <a:pt x="382668" y="190046"/>
                  </a:lnTo>
                  <a:lnTo>
                    <a:pt x="378343" y="142049"/>
                  </a:lnTo>
                  <a:lnTo>
                    <a:pt x="365637" y="100328"/>
                  </a:lnTo>
                  <a:lnTo>
                    <a:pt x="359849" y="90520"/>
                  </a:lnTo>
                  <a:close/>
                </a:path>
              </a:pathLst>
            </a:custGeom>
            <a:solidFill>
              <a:srgbClr val="EB054B"/>
            </a:solidFill>
          </p:spPr>
          <p:txBody>
            <a:bodyPr wrap="square" lIns="0" tIns="0" rIns="0" bIns="0" rtlCol="0"/>
            <a:lstStyle/>
            <a:p>
              <a:endParaRPr/>
            </a:p>
          </p:txBody>
        </p:sp>
        <p:pic>
          <p:nvPicPr>
            <p:cNvPr id="22" name="object 22"/>
            <p:cNvPicPr/>
            <p:nvPr/>
          </p:nvPicPr>
          <p:blipFill>
            <a:blip r:embed="rId3" cstate="print"/>
            <a:stretch>
              <a:fillRect/>
            </a:stretch>
          </p:blipFill>
          <p:spPr>
            <a:xfrm>
              <a:off x="18491164" y="10106775"/>
              <a:ext cx="88248" cy="88248"/>
            </a:xfrm>
            <a:prstGeom prst="rect">
              <a:avLst/>
            </a:prstGeom>
          </p:spPr>
        </p:pic>
        <p:pic>
          <p:nvPicPr>
            <p:cNvPr id="23" name="object 23"/>
            <p:cNvPicPr/>
            <p:nvPr/>
          </p:nvPicPr>
          <p:blipFill>
            <a:blip r:embed="rId3" cstate="print"/>
            <a:stretch>
              <a:fillRect/>
            </a:stretch>
          </p:blipFill>
          <p:spPr>
            <a:xfrm>
              <a:off x="18691737" y="10106775"/>
              <a:ext cx="88248" cy="88248"/>
            </a:xfrm>
            <a:prstGeom prst="rect">
              <a:avLst/>
            </a:prstGeom>
          </p:spPr>
        </p:pic>
      </p:grpSp>
      <p:sp>
        <p:nvSpPr>
          <p:cNvPr id="24" name="object 24"/>
          <p:cNvSpPr txBox="1"/>
          <p:nvPr/>
        </p:nvSpPr>
        <p:spPr>
          <a:xfrm>
            <a:off x="1013105" y="10420081"/>
            <a:ext cx="4878705" cy="302260"/>
          </a:xfrm>
          <a:prstGeom prst="rect">
            <a:avLst/>
          </a:prstGeom>
        </p:spPr>
        <p:txBody>
          <a:bodyPr vert="horz" wrap="square" lIns="0" tIns="13970" rIns="0" bIns="0" rtlCol="0">
            <a:spAutoFit/>
          </a:bodyPr>
          <a:lstStyle/>
          <a:p>
            <a:pPr marL="12700">
              <a:lnSpc>
                <a:spcPct val="100000"/>
              </a:lnSpc>
              <a:spcBef>
                <a:spcPts val="110"/>
              </a:spcBef>
            </a:pPr>
            <a:r>
              <a:rPr lang="fi-FI" sz="1800" b="0" spc="145" dirty="0">
                <a:solidFill>
                  <a:srgbClr val="FFFFFF"/>
                </a:solidFill>
                <a:latin typeface="Raleway Medium"/>
                <a:cs typeface="Raleway Medium"/>
              </a:rPr>
              <a:t>IRRESISTIBLE</a:t>
            </a:r>
            <a:r>
              <a:rPr sz="1800" b="0" spc="365" dirty="0">
                <a:solidFill>
                  <a:srgbClr val="FFFFFF"/>
                </a:solidFill>
                <a:latin typeface="Raleway Medium"/>
                <a:cs typeface="Raleway Medium"/>
              </a:rPr>
              <a:t> </a:t>
            </a:r>
            <a:r>
              <a:rPr lang="fi-FI" sz="1800" b="0" spc="140" dirty="0">
                <a:solidFill>
                  <a:srgbClr val="FFFFFF"/>
                </a:solidFill>
                <a:latin typeface="Raleway Medium"/>
                <a:cs typeface="Raleway Medium"/>
              </a:rPr>
              <a:t>15-MINUTE CITY</a:t>
            </a:r>
            <a:endParaRPr sz="1800" dirty="0">
              <a:latin typeface="Raleway Medium"/>
              <a:cs typeface="Raleway Medium"/>
            </a:endParaRPr>
          </a:p>
        </p:txBody>
      </p:sp>
      <p:sp>
        <p:nvSpPr>
          <p:cNvPr id="25" name="object 25"/>
          <p:cNvSpPr txBox="1"/>
          <p:nvPr/>
        </p:nvSpPr>
        <p:spPr>
          <a:xfrm>
            <a:off x="6413422" y="10420081"/>
            <a:ext cx="4614545" cy="291105"/>
          </a:xfrm>
          <a:prstGeom prst="rect">
            <a:avLst/>
          </a:prstGeom>
        </p:spPr>
        <p:txBody>
          <a:bodyPr vert="horz" wrap="square" lIns="0" tIns="13970" rIns="0" bIns="0" rtlCol="0">
            <a:spAutoFit/>
          </a:bodyPr>
          <a:lstStyle/>
          <a:p>
            <a:pPr marL="12700">
              <a:lnSpc>
                <a:spcPct val="100000"/>
              </a:lnSpc>
              <a:spcBef>
                <a:spcPts val="110"/>
              </a:spcBef>
            </a:pPr>
            <a:r>
              <a:rPr lang="fi-FI" sz="1800" b="0" spc="170" dirty="0">
                <a:solidFill>
                  <a:srgbClr val="FFFFFF"/>
                </a:solidFill>
                <a:latin typeface="Raleway Medium"/>
                <a:cs typeface="Raleway Medium"/>
              </a:rPr>
              <a:t>THE HOME OF FUTURE-MAKERS</a:t>
            </a:r>
            <a:endParaRPr sz="1800" dirty="0">
              <a:latin typeface="Raleway Medium"/>
              <a:cs typeface="Raleway Medium"/>
            </a:endParaRPr>
          </a:p>
        </p:txBody>
      </p:sp>
      <p:sp>
        <p:nvSpPr>
          <p:cNvPr id="26" name="object 26"/>
          <p:cNvSpPr txBox="1"/>
          <p:nvPr/>
        </p:nvSpPr>
        <p:spPr>
          <a:xfrm>
            <a:off x="11605955" y="10420081"/>
            <a:ext cx="4687581" cy="291105"/>
          </a:xfrm>
          <a:prstGeom prst="rect">
            <a:avLst/>
          </a:prstGeom>
        </p:spPr>
        <p:txBody>
          <a:bodyPr vert="horz" wrap="square" lIns="0" tIns="13970" rIns="0" bIns="0" rtlCol="0">
            <a:spAutoFit/>
          </a:bodyPr>
          <a:lstStyle/>
          <a:p>
            <a:pPr marL="12700">
              <a:lnSpc>
                <a:spcPct val="100000"/>
              </a:lnSpc>
              <a:spcBef>
                <a:spcPts val="110"/>
              </a:spcBef>
            </a:pPr>
            <a:r>
              <a:rPr lang="fi-FI" sz="1800" b="0" spc="125" dirty="0">
                <a:solidFill>
                  <a:srgbClr val="FFFFFF"/>
                </a:solidFill>
                <a:latin typeface="Raleway Medium"/>
                <a:cs typeface="Raleway Medium"/>
              </a:rPr>
              <a:t>SUSTAINABLE GROWTH COMMUNITY</a:t>
            </a:r>
            <a:endParaRPr sz="1800" dirty="0">
              <a:latin typeface="Raleway Medium"/>
              <a:cs typeface="Raleway Medium"/>
            </a:endParaRPr>
          </a:p>
        </p:txBody>
      </p:sp>
      <p:pic>
        <p:nvPicPr>
          <p:cNvPr id="27" name="object 27"/>
          <p:cNvPicPr/>
          <p:nvPr/>
        </p:nvPicPr>
        <p:blipFill>
          <a:blip r:embed="rId4" cstate="print"/>
          <a:stretch>
            <a:fillRect/>
          </a:stretch>
        </p:blipFill>
        <p:spPr>
          <a:xfrm>
            <a:off x="6088144" y="10538744"/>
            <a:ext cx="101075" cy="101075"/>
          </a:xfrm>
          <a:prstGeom prst="rect">
            <a:avLst/>
          </a:prstGeom>
        </p:spPr>
      </p:pic>
      <p:pic>
        <p:nvPicPr>
          <p:cNvPr id="28" name="object 28"/>
          <p:cNvPicPr/>
          <p:nvPr/>
        </p:nvPicPr>
        <p:blipFill>
          <a:blip r:embed="rId4" cstate="print"/>
          <a:stretch>
            <a:fillRect/>
          </a:stretch>
        </p:blipFill>
        <p:spPr>
          <a:xfrm>
            <a:off x="11255792" y="10538744"/>
            <a:ext cx="101075" cy="101075"/>
          </a:xfrm>
          <a:prstGeom prst="rect">
            <a:avLst/>
          </a:prstGeom>
        </p:spPr>
      </p:pic>
      <p:sp>
        <p:nvSpPr>
          <p:cNvPr id="30" name="object 30"/>
          <p:cNvSpPr/>
          <p:nvPr/>
        </p:nvSpPr>
        <p:spPr>
          <a:xfrm>
            <a:off x="1797547" y="4735345"/>
            <a:ext cx="205104" cy="177800"/>
          </a:xfrm>
          <a:custGeom>
            <a:avLst/>
            <a:gdLst/>
            <a:ahLst/>
            <a:cxnLst/>
            <a:rect l="l" t="t" r="r" b="b"/>
            <a:pathLst>
              <a:path w="205105" h="177800">
                <a:moveTo>
                  <a:pt x="199868" y="0"/>
                </a:moveTo>
                <a:lnTo>
                  <a:pt x="0" y="177408"/>
                </a:lnTo>
                <a:lnTo>
                  <a:pt x="204862" y="177408"/>
                </a:lnTo>
                <a:lnTo>
                  <a:pt x="199868" y="0"/>
                </a:lnTo>
                <a:close/>
              </a:path>
            </a:pathLst>
          </a:custGeom>
          <a:solidFill>
            <a:srgbClr val="EB054B"/>
          </a:solidFill>
        </p:spPr>
        <p:txBody>
          <a:bodyPr wrap="square" lIns="0" tIns="0" rIns="0" bIns="0" rtlCol="0"/>
          <a:lstStyle/>
          <a:p>
            <a:endParaRPr/>
          </a:p>
        </p:txBody>
      </p:sp>
      <p:sp>
        <p:nvSpPr>
          <p:cNvPr id="34" name="object 34"/>
          <p:cNvSpPr txBox="1"/>
          <p:nvPr/>
        </p:nvSpPr>
        <p:spPr>
          <a:xfrm>
            <a:off x="3486641" y="6159189"/>
            <a:ext cx="14636302" cy="1679947"/>
          </a:xfrm>
          <a:prstGeom prst="rect">
            <a:avLst/>
          </a:prstGeom>
        </p:spPr>
        <p:txBody>
          <a:bodyPr vert="horz" wrap="square" lIns="0" tIns="0" rIns="0" bIns="0" rtlCol="0">
            <a:spAutoFit/>
          </a:bodyPr>
          <a:lstStyle/>
          <a:p>
            <a:pPr>
              <a:lnSpc>
                <a:spcPts val="13080"/>
              </a:lnSpc>
            </a:pPr>
            <a:r>
              <a:rPr lang="en-GB" sz="11450" b="1" dirty="0">
                <a:solidFill>
                  <a:srgbClr val="FFFFFF"/>
                </a:solidFill>
                <a:latin typeface="Raleway Black"/>
                <a:cs typeface="Raleway Black"/>
              </a:rPr>
              <a:t>finest and bravest</a:t>
            </a:r>
            <a:endParaRPr sz="11450" dirty="0">
              <a:latin typeface="Raleway Black"/>
              <a:cs typeface="Raleway Black"/>
            </a:endParaRPr>
          </a:p>
        </p:txBody>
      </p:sp>
      <p:sp>
        <p:nvSpPr>
          <p:cNvPr id="36" name="object 36"/>
          <p:cNvSpPr txBox="1"/>
          <p:nvPr/>
        </p:nvSpPr>
        <p:spPr>
          <a:xfrm>
            <a:off x="5327650" y="4828613"/>
            <a:ext cx="15176847" cy="1585690"/>
          </a:xfrm>
          <a:prstGeom prst="rect">
            <a:avLst/>
          </a:prstGeom>
        </p:spPr>
        <p:txBody>
          <a:bodyPr vert="horz" wrap="square" lIns="0" tIns="15875" rIns="0" bIns="0" rtlCol="0">
            <a:spAutoFit/>
          </a:bodyPr>
          <a:lstStyle/>
          <a:p>
            <a:pPr marL="12700">
              <a:lnSpc>
                <a:spcPct val="100000"/>
              </a:lnSpc>
              <a:spcBef>
                <a:spcPts val="125"/>
              </a:spcBef>
            </a:pPr>
            <a:r>
              <a:rPr lang="en-GB" sz="10200" b="1" spc="-10" dirty="0">
                <a:solidFill>
                  <a:srgbClr val="FFFFFF"/>
                </a:solidFill>
                <a:latin typeface="Raleway Black"/>
                <a:cs typeface="Raleway Black"/>
              </a:rPr>
              <a:t>Solar system’s</a:t>
            </a:r>
            <a:endParaRPr sz="10200" dirty="0">
              <a:latin typeface="Raleway Black"/>
              <a:cs typeface="Raleway Black"/>
            </a:endParaRPr>
          </a:p>
        </p:txBody>
      </p:sp>
      <p:sp>
        <p:nvSpPr>
          <p:cNvPr id="3" name="object 4">
            <a:extLst>
              <a:ext uri="{FF2B5EF4-FFF2-40B4-BE49-F238E27FC236}">
                <a16:creationId xmlns:a16="http://schemas.microsoft.com/office/drawing/2014/main" id="{1B319360-DB8A-5C22-915B-A255B7EFEA4A}"/>
              </a:ext>
            </a:extLst>
          </p:cNvPr>
          <p:cNvSpPr/>
          <p:nvPr/>
        </p:nvSpPr>
        <p:spPr>
          <a:xfrm>
            <a:off x="577877" y="4897264"/>
            <a:ext cx="2085948" cy="468471"/>
          </a:xfrm>
          <a:custGeom>
            <a:avLst/>
            <a:gdLst/>
            <a:ahLst/>
            <a:cxnLst/>
            <a:rect l="l" t="t" r="r" b="b"/>
            <a:pathLst>
              <a:path w="1292859" h="458469">
                <a:moveTo>
                  <a:pt x="1292756" y="0"/>
                </a:moveTo>
                <a:lnTo>
                  <a:pt x="0" y="0"/>
                </a:lnTo>
                <a:lnTo>
                  <a:pt x="0" y="458310"/>
                </a:lnTo>
                <a:lnTo>
                  <a:pt x="1292756" y="458310"/>
                </a:lnTo>
                <a:lnTo>
                  <a:pt x="1292756" y="0"/>
                </a:lnTo>
                <a:close/>
              </a:path>
            </a:pathLst>
          </a:custGeom>
          <a:solidFill>
            <a:srgbClr val="EB054B"/>
          </a:solidFill>
        </p:spPr>
        <p:txBody>
          <a:bodyPr wrap="square" lIns="0" tIns="0" rIns="0" bIns="0" rtlCol="0"/>
          <a:lstStyle/>
          <a:p>
            <a:endParaRPr/>
          </a:p>
        </p:txBody>
      </p:sp>
      <p:sp>
        <p:nvSpPr>
          <p:cNvPr id="2" name="object 5">
            <a:extLst>
              <a:ext uri="{FF2B5EF4-FFF2-40B4-BE49-F238E27FC236}">
                <a16:creationId xmlns:a16="http://schemas.microsoft.com/office/drawing/2014/main" id="{DB85287F-D5C8-2594-6210-496F5F564728}"/>
              </a:ext>
            </a:extLst>
          </p:cNvPr>
          <p:cNvSpPr txBox="1"/>
          <p:nvPr/>
        </p:nvSpPr>
        <p:spPr>
          <a:xfrm>
            <a:off x="754573" y="4933609"/>
            <a:ext cx="2085948" cy="360996"/>
          </a:xfrm>
          <a:prstGeom prst="rect">
            <a:avLst/>
          </a:prstGeom>
        </p:spPr>
        <p:txBody>
          <a:bodyPr vert="horz" wrap="square" lIns="0" tIns="83185" rIns="0" bIns="0" rtlCol="0">
            <a:spAutoFit/>
          </a:bodyPr>
          <a:lstStyle/>
          <a:p>
            <a:pPr marL="195580">
              <a:lnSpc>
                <a:spcPct val="100000"/>
              </a:lnSpc>
              <a:spcBef>
                <a:spcPts val="655"/>
              </a:spcBef>
            </a:pPr>
            <a:r>
              <a:rPr lang="en-GB" spc="140" dirty="0">
                <a:solidFill>
                  <a:srgbClr val="FFFFFF"/>
                </a:solidFill>
                <a:latin typeface="Raleway Medium"/>
                <a:cs typeface="Raleway Medium"/>
              </a:rPr>
              <a:t>FAIR</a:t>
            </a:r>
            <a:r>
              <a:rPr lang="en-GB" sz="1800" b="0" spc="140" dirty="0">
                <a:solidFill>
                  <a:srgbClr val="FFFFFF"/>
                </a:solidFill>
                <a:latin typeface="Raleway Medium"/>
                <a:cs typeface="Raleway Medium"/>
              </a:rPr>
              <a:t>NESS</a:t>
            </a:r>
            <a:endParaRPr sz="1800" dirty="0">
              <a:latin typeface="Raleway Medium"/>
              <a:cs typeface="Raleway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Kuva 26" descr="Kuva, joka sisältää kohteen Ihmisen kasvot, vaate, henkilö, hymy&#10;&#10;Kuvaus luotu automaattisesti">
            <a:extLst>
              <a:ext uri="{FF2B5EF4-FFF2-40B4-BE49-F238E27FC236}">
                <a16:creationId xmlns:a16="http://schemas.microsoft.com/office/drawing/2014/main" id="{A71D4898-01ED-3FF6-6DFF-C8F8237855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grpSp>
        <p:nvGrpSpPr>
          <p:cNvPr id="7" name="object 7"/>
          <p:cNvGrpSpPr/>
          <p:nvPr/>
        </p:nvGrpSpPr>
        <p:grpSpPr>
          <a:xfrm>
            <a:off x="9586703" y="7428620"/>
            <a:ext cx="7461250" cy="2464435"/>
            <a:chOff x="9586703" y="7428620"/>
            <a:chExt cx="7461250" cy="2464435"/>
          </a:xfrm>
        </p:grpSpPr>
        <p:sp>
          <p:nvSpPr>
            <p:cNvPr id="8" name="object 8"/>
            <p:cNvSpPr/>
            <p:nvPr/>
          </p:nvSpPr>
          <p:spPr>
            <a:xfrm>
              <a:off x="9586703" y="7428620"/>
              <a:ext cx="205104" cy="177800"/>
            </a:xfrm>
            <a:custGeom>
              <a:avLst/>
              <a:gdLst/>
              <a:ahLst/>
              <a:cxnLst/>
              <a:rect l="l" t="t" r="r" b="b"/>
              <a:pathLst>
                <a:path w="205104" h="177800">
                  <a:moveTo>
                    <a:pt x="204862" y="0"/>
                  </a:moveTo>
                  <a:lnTo>
                    <a:pt x="0" y="0"/>
                  </a:lnTo>
                  <a:lnTo>
                    <a:pt x="110206" y="177408"/>
                  </a:lnTo>
                  <a:lnTo>
                    <a:pt x="204862" y="0"/>
                  </a:lnTo>
                  <a:close/>
                </a:path>
              </a:pathLst>
            </a:custGeom>
            <a:solidFill>
              <a:srgbClr val="EB054B"/>
            </a:solidFill>
          </p:spPr>
          <p:txBody>
            <a:bodyPr wrap="square" lIns="0" tIns="0" rIns="0" bIns="0" rtlCol="0"/>
            <a:lstStyle/>
            <a:p>
              <a:endParaRPr/>
            </a:p>
          </p:txBody>
        </p:sp>
        <p:sp>
          <p:nvSpPr>
            <p:cNvPr id="9" name="object 9"/>
            <p:cNvSpPr/>
            <p:nvPr/>
          </p:nvSpPr>
          <p:spPr>
            <a:xfrm>
              <a:off x="12249333" y="7744193"/>
              <a:ext cx="4798695" cy="2148840"/>
            </a:xfrm>
            <a:custGeom>
              <a:avLst/>
              <a:gdLst/>
              <a:ahLst/>
              <a:cxnLst/>
              <a:rect l="l" t="t" r="r" b="b"/>
              <a:pathLst>
                <a:path w="4798694" h="2148840">
                  <a:moveTo>
                    <a:pt x="4798597" y="0"/>
                  </a:moveTo>
                  <a:lnTo>
                    <a:pt x="0" y="0"/>
                  </a:lnTo>
                  <a:lnTo>
                    <a:pt x="0" y="2148625"/>
                  </a:lnTo>
                  <a:lnTo>
                    <a:pt x="4798597" y="2148625"/>
                  </a:lnTo>
                  <a:lnTo>
                    <a:pt x="4798597" y="0"/>
                  </a:lnTo>
                  <a:close/>
                </a:path>
              </a:pathLst>
            </a:custGeom>
            <a:solidFill>
              <a:srgbClr val="000000"/>
            </a:solidFill>
          </p:spPr>
          <p:txBody>
            <a:bodyPr wrap="square" lIns="0" tIns="0" rIns="0" bIns="0" rtlCol="0"/>
            <a:lstStyle/>
            <a:p>
              <a:endParaRPr/>
            </a:p>
          </p:txBody>
        </p:sp>
      </p:grpSp>
      <p:sp>
        <p:nvSpPr>
          <p:cNvPr id="10" name="object 10"/>
          <p:cNvSpPr txBox="1"/>
          <p:nvPr/>
        </p:nvSpPr>
        <p:spPr>
          <a:xfrm>
            <a:off x="12331815" y="7748623"/>
            <a:ext cx="4641215" cy="2358338"/>
          </a:xfrm>
          <a:prstGeom prst="rect">
            <a:avLst/>
          </a:prstGeom>
        </p:spPr>
        <p:txBody>
          <a:bodyPr vert="horz" wrap="square" lIns="0" tIns="12065" rIns="0" bIns="0" rtlCol="0">
            <a:spAutoFit/>
          </a:bodyPr>
          <a:lstStyle/>
          <a:p>
            <a:pPr marL="12700" marR="5080" indent="2540" algn="ctr">
              <a:lnSpc>
                <a:spcPct val="107200"/>
              </a:lnSpc>
              <a:spcBef>
                <a:spcPts val="95"/>
              </a:spcBef>
            </a:pPr>
            <a:r>
              <a:rPr lang="en-US" sz="2050" dirty="0">
                <a:solidFill>
                  <a:srgbClr val="FFFFFF"/>
                </a:solidFill>
                <a:latin typeface="Open Sans"/>
                <a:cs typeface="Open Sans"/>
              </a:rPr>
              <a:t>We trust in the creativity, prosperity, and opportunities that we shape together. We create solutions that benefit both the people and the planet. We dare to dream and experiment, and trust in the power of our community</a:t>
            </a:r>
            <a:r>
              <a:rPr sz="2050" spc="-10" dirty="0">
                <a:solidFill>
                  <a:srgbClr val="FFFFFF"/>
                </a:solidFill>
                <a:latin typeface="Open Sans"/>
                <a:cs typeface="Open Sans"/>
              </a:rPr>
              <a:t>.</a:t>
            </a:r>
            <a:endParaRPr sz="2050" dirty="0">
              <a:latin typeface="Open Sans"/>
              <a:cs typeface="Open Sans"/>
            </a:endParaRPr>
          </a:p>
        </p:txBody>
      </p:sp>
      <p:sp>
        <p:nvSpPr>
          <p:cNvPr id="11" name="object 11"/>
          <p:cNvSpPr/>
          <p:nvPr/>
        </p:nvSpPr>
        <p:spPr>
          <a:xfrm>
            <a:off x="7414046" y="7744193"/>
            <a:ext cx="4553585" cy="2148840"/>
          </a:xfrm>
          <a:custGeom>
            <a:avLst/>
            <a:gdLst/>
            <a:ahLst/>
            <a:cxnLst/>
            <a:rect l="l" t="t" r="r" b="b"/>
            <a:pathLst>
              <a:path w="4553584" h="2148840">
                <a:moveTo>
                  <a:pt x="4553578" y="0"/>
                </a:moveTo>
                <a:lnTo>
                  <a:pt x="0" y="0"/>
                </a:lnTo>
                <a:lnTo>
                  <a:pt x="0" y="2148625"/>
                </a:lnTo>
                <a:lnTo>
                  <a:pt x="4553578" y="2148625"/>
                </a:lnTo>
                <a:lnTo>
                  <a:pt x="4553578" y="0"/>
                </a:lnTo>
                <a:close/>
              </a:path>
            </a:pathLst>
          </a:custGeom>
          <a:solidFill>
            <a:srgbClr val="000000"/>
          </a:solidFill>
        </p:spPr>
        <p:txBody>
          <a:bodyPr wrap="square" lIns="0" tIns="0" rIns="0" bIns="0" rtlCol="0"/>
          <a:lstStyle/>
          <a:p>
            <a:endParaRPr/>
          </a:p>
        </p:txBody>
      </p:sp>
      <p:sp>
        <p:nvSpPr>
          <p:cNvPr id="12" name="object 12"/>
          <p:cNvSpPr txBox="1"/>
          <p:nvPr/>
        </p:nvSpPr>
        <p:spPr>
          <a:xfrm>
            <a:off x="7496274" y="7748623"/>
            <a:ext cx="4396740" cy="2035810"/>
          </a:xfrm>
          <a:prstGeom prst="rect">
            <a:avLst/>
          </a:prstGeom>
        </p:spPr>
        <p:txBody>
          <a:bodyPr vert="horz" wrap="square" lIns="0" tIns="12065" rIns="0" bIns="0" rtlCol="0">
            <a:spAutoFit/>
          </a:bodyPr>
          <a:lstStyle/>
          <a:p>
            <a:pPr marL="12700" marR="5080" indent="-3810" algn="ctr">
              <a:lnSpc>
                <a:spcPct val="107200"/>
              </a:lnSpc>
              <a:spcBef>
                <a:spcPts val="95"/>
              </a:spcBef>
            </a:pPr>
            <a:r>
              <a:rPr lang="en-US" sz="2050" dirty="0">
                <a:solidFill>
                  <a:srgbClr val="FFFFFF"/>
                </a:solidFill>
                <a:latin typeface="Open Sans"/>
                <a:cs typeface="Open Sans"/>
              </a:rPr>
              <a:t>We act efficiently and transparently for the benefit of citizens and businesses. We proactively identify the needs of citizens and businesses and help them in their daily lives</a:t>
            </a:r>
            <a:r>
              <a:rPr sz="2050" spc="-10" dirty="0">
                <a:solidFill>
                  <a:srgbClr val="FFFFFF"/>
                </a:solidFill>
                <a:latin typeface="Open Sans"/>
                <a:cs typeface="Open Sans"/>
              </a:rPr>
              <a:t>.</a:t>
            </a:r>
            <a:endParaRPr sz="2050" dirty="0">
              <a:latin typeface="Open Sans"/>
              <a:cs typeface="Open Sans"/>
            </a:endParaRPr>
          </a:p>
        </p:txBody>
      </p:sp>
      <p:sp>
        <p:nvSpPr>
          <p:cNvPr id="13" name="object 13"/>
          <p:cNvSpPr/>
          <p:nvPr/>
        </p:nvSpPr>
        <p:spPr>
          <a:xfrm>
            <a:off x="13809915" y="7014174"/>
            <a:ext cx="1598295" cy="458470"/>
          </a:xfrm>
          <a:custGeom>
            <a:avLst/>
            <a:gdLst/>
            <a:ahLst/>
            <a:cxnLst/>
            <a:rect l="l" t="t" r="r" b="b"/>
            <a:pathLst>
              <a:path w="1598294" h="458470">
                <a:moveTo>
                  <a:pt x="1598181" y="0"/>
                </a:moveTo>
                <a:lnTo>
                  <a:pt x="0" y="0"/>
                </a:lnTo>
                <a:lnTo>
                  <a:pt x="0" y="458310"/>
                </a:lnTo>
                <a:lnTo>
                  <a:pt x="1598181" y="458310"/>
                </a:lnTo>
                <a:lnTo>
                  <a:pt x="1598181" y="0"/>
                </a:lnTo>
                <a:close/>
              </a:path>
            </a:pathLst>
          </a:custGeom>
          <a:solidFill>
            <a:srgbClr val="FF0000"/>
          </a:solidFill>
        </p:spPr>
        <p:txBody>
          <a:bodyPr wrap="square" lIns="0" tIns="0" rIns="0" bIns="0" rtlCol="0"/>
          <a:lstStyle/>
          <a:p>
            <a:endParaRPr/>
          </a:p>
        </p:txBody>
      </p:sp>
      <p:sp>
        <p:nvSpPr>
          <p:cNvPr id="14" name="object 14"/>
          <p:cNvSpPr txBox="1"/>
          <p:nvPr/>
        </p:nvSpPr>
        <p:spPr>
          <a:xfrm>
            <a:off x="13809915" y="7014174"/>
            <a:ext cx="1598295" cy="360996"/>
          </a:xfrm>
          <a:prstGeom prst="rect">
            <a:avLst/>
          </a:prstGeom>
        </p:spPr>
        <p:txBody>
          <a:bodyPr vert="horz" wrap="square" lIns="0" tIns="83185" rIns="0" bIns="0" rtlCol="0">
            <a:spAutoFit/>
          </a:bodyPr>
          <a:lstStyle/>
          <a:p>
            <a:pPr marL="177165">
              <a:lnSpc>
                <a:spcPct val="100000"/>
              </a:lnSpc>
              <a:spcBef>
                <a:spcPts val="655"/>
              </a:spcBef>
            </a:pPr>
            <a:r>
              <a:rPr lang="fi-FI" sz="1800" b="0" spc="155" dirty="0">
                <a:solidFill>
                  <a:srgbClr val="FFFFFF"/>
                </a:solidFill>
                <a:latin typeface="Raleway Medium"/>
                <a:cs typeface="Raleway Medium"/>
              </a:rPr>
              <a:t>COURAGE</a:t>
            </a:r>
            <a:r>
              <a:rPr sz="1800" b="0" spc="155" dirty="0">
                <a:solidFill>
                  <a:srgbClr val="FFFFFF"/>
                </a:solidFill>
                <a:latin typeface="Raleway Medium"/>
                <a:cs typeface="Raleway Medium"/>
              </a:rPr>
              <a:t> </a:t>
            </a:r>
            <a:endParaRPr sz="1800" dirty="0">
              <a:latin typeface="Raleway Medium"/>
              <a:cs typeface="Raleway Medium"/>
            </a:endParaRPr>
          </a:p>
        </p:txBody>
      </p:sp>
      <p:sp>
        <p:nvSpPr>
          <p:cNvPr id="15" name="object 15"/>
          <p:cNvSpPr/>
          <p:nvPr/>
        </p:nvSpPr>
        <p:spPr>
          <a:xfrm>
            <a:off x="14568989" y="7428620"/>
            <a:ext cx="205104" cy="177800"/>
          </a:xfrm>
          <a:custGeom>
            <a:avLst/>
            <a:gdLst/>
            <a:ahLst/>
            <a:cxnLst/>
            <a:rect l="l" t="t" r="r" b="b"/>
            <a:pathLst>
              <a:path w="205105" h="177800">
                <a:moveTo>
                  <a:pt x="204862" y="0"/>
                </a:moveTo>
                <a:lnTo>
                  <a:pt x="0" y="0"/>
                </a:lnTo>
                <a:lnTo>
                  <a:pt x="5968" y="177408"/>
                </a:lnTo>
                <a:lnTo>
                  <a:pt x="204862" y="0"/>
                </a:lnTo>
                <a:close/>
              </a:path>
            </a:pathLst>
          </a:custGeom>
          <a:solidFill>
            <a:srgbClr val="EB054B"/>
          </a:solidFill>
        </p:spPr>
        <p:txBody>
          <a:bodyPr wrap="square" lIns="0" tIns="0" rIns="0" bIns="0" rtlCol="0"/>
          <a:lstStyle/>
          <a:p>
            <a:endParaRPr/>
          </a:p>
        </p:txBody>
      </p:sp>
      <p:grpSp>
        <p:nvGrpSpPr>
          <p:cNvPr id="17" name="object 17"/>
          <p:cNvGrpSpPr/>
          <p:nvPr/>
        </p:nvGrpSpPr>
        <p:grpSpPr>
          <a:xfrm>
            <a:off x="3274308" y="7782305"/>
            <a:ext cx="3437890" cy="2118360"/>
            <a:chOff x="3274308" y="7782305"/>
            <a:chExt cx="3437890" cy="2118360"/>
          </a:xfrm>
        </p:grpSpPr>
        <p:sp>
          <p:nvSpPr>
            <p:cNvPr id="18" name="object 18"/>
            <p:cNvSpPr/>
            <p:nvPr/>
          </p:nvSpPr>
          <p:spPr>
            <a:xfrm>
              <a:off x="4965384" y="7782305"/>
              <a:ext cx="205104" cy="177800"/>
            </a:xfrm>
            <a:custGeom>
              <a:avLst/>
              <a:gdLst/>
              <a:ahLst/>
              <a:cxnLst/>
              <a:rect l="l" t="t" r="r" b="b"/>
              <a:pathLst>
                <a:path w="205104" h="177800">
                  <a:moveTo>
                    <a:pt x="204862" y="0"/>
                  </a:moveTo>
                  <a:lnTo>
                    <a:pt x="0" y="0"/>
                  </a:lnTo>
                  <a:lnTo>
                    <a:pt x="199868" y="177408"/>
                  </a:lnTo>
                  <a:lnTo>
                    <a:pt x="204862" y="0"/>
                  </a:lnTo>
                  <a:close/>
                </a:path>
              </a:pathLst>
            </a:custGeom>
            <a:solidFill>
              <a:srgbClr val="EB054B"/>
            </a:solidFill>
          </p:spPr>
          <p:txBody>
            <a:bodyPr wrap="square" lIns="0" tIns="0" rIns="0" bIns="0" rtlCol="0"/>
            <a:lstStyle/>
            <a:p>
              <a:endParaRPr/>
            </a:p>
          </p:txBody>
        </p:sp>
        <p:sp>
          <p:nvSpPr>
            <p:cNvPr id="19" name="object 19"/>
            <p:cNvSpPr/>
            <p:nvPr/>
          </p:nvSpPr>
          <p:spPr>
            <a:xfrm>
              <a:off x="3274308" y="8083220"/>
              <a:ext cx="3437890" cy="1817370"/>
            </a:xfrm>
            <a:custGeom>
              <a:avLst/>
              <a:gdLst/>
              <a:ahLst/>
              <a:cxnLst/>
              <a:rect l="l" t="t" r="r" b="b"/>
              <a:pathLst>
                <a:path w="3437890" h="1817370">
                  <a:moveTo>
                    <a:pt x="3437801" y="0"/>
                  </a:moveTo>
                  <a:lnTo>
                    <a:pt x="0" y="0"/>
                  </a:lnTo>
                  <a:lnTo>
                    <a:pt x="0" y="1816908"/>
                  </a:lnTo>
                  <a:lnTo>
                    <a:pt x="3437801" y="1816908"/>
                  </a:lnTo>
                  <a:lnTo>
                    <a:pt x="3437801" y="0"/>
                  </a:lnTo>
                  <a:close/>
                </a:path>
              </a:pathLst>
            </a:custGeom>
            <a:solidFill>
              <a:srgbClr val="000000"/>
            </a:solidFill>
          </p:spPr>
          <p:txBody>
            <a:bodyPr wrap="square" lIns="0" tIns="0" rIns="0" bIns="0" rtlCol="0"/>
            <a:lstStyle/>
            <a:p>
              <a:endParaRPr/>
            </a:p>
          </p:txBody>
        </p:sp>
      </p:grpSp>
      <p:sp>
        <p:nvSpPr>
          <p:cNvPr id="20" name="object 20"/>
          <p:cNvSpPr txBox="1"/>
          <p:nvPr/>
        </p:nvSpPr>
        <p:spPr>
          <a:xfrm>
            <a:off x="3355060" y="8091423"/>
            <a:ext cx="3268979" cy="1345753"/>
          </a:xfrm>
          <a:prstGeom prst="rect">
            <a:avLst/>
          </a:prstGeom>
        </p:spPr>
        <p:txBody>
          <a:bodyPr vert="horz" wrap="square" lIns="0" tIns="12065" rIns="0" bIns="0" rtlCol="0">
            <a:spAutoFit/>
          </a:bodyPr>
          <a:lstStyle/>
          <a:p>
            <a:pPr marL="12700" marR="5080" indent="2540" algn="ctr">
              <a:lnSpc>
                <a:spcPct val="107200"/>
              </a:lnSpc>
              <a:spcBef>
                <a:spcPts val="95"/>
              </a:spcBef>
            </a:pPr>
            <a:r>
              <a:rPr lang="en-US" sz="2050" dirty="0">
                <a:solidFill>
                  <a:srgbClr val="FFFFFF"/>
                </a:solidFill>
                <a:latin typeface="Open Sans"/>
                <a:cs typeface="Open Sans"/>
              </a:rPr>
              <a:t>We serve in a friendly, fair, and uncomplicated way. We act confidentially, and understand diversity</a:t>
            </a:r>
            <a:r>
              <a:rPr sz="2050" spc="-10" dirty="0">
                <a:solidFill>
                  <a:srgbClr val="FFFFFF"/>
                </a:solidFill>
                <a:latin typeface="Open Sans"/>
                <a:cs typeface="Open Sans"/>
              </a:rPr>
              <a:t>.</a:t>
            </a:r>
            <a:endParaRPr sz="2050" dirty="0">
              <a:latin typeface="Open Sans"/>
              <a:cs typeface="Open Sans"/>
            </a:endParaRPr>
          </a:p>
        </p:txBody>
      </p:sp>
      <p:grpSp>
        <p:nvGrpSpPr>
          <p:cNvPr id="21" name="object 21"/>
          <p:cNvGrpSpPr/>
          <p:nvPr/>
        </p:nvGrpSpPr>
        <p:grpSpPr>
          <a:xfrm>
            <a:off x="16568390" y="10106775"/>
            <a:ext cx="2827655" cy="576580"/>
            <a:chOff x="16568390" y="10106775"/>
            <a:chExt cx="2827655" cy="576580"/>
          </a:xfrm>
        </p:grpSpPr>
        <p:sp>
          <p:nvSpPr>
            <p:cNvPr id="22" name="object 22"/>
            <p:cNvSpPr/>
            <p:nvPr/>
          </p:nvSpPr>
          <p:spPr>
            <a:xfrm>
              <a:off x="16568383" y="10233056"/>
              <a:ext cx="2827655" cy="450215"/>
            </a:xfrm>
            <a:custGeom>
              <a:avLst/>
              <a:gdLst/>
              <a:ahLst/>
              <a:cxnLst/>
              <a:rect l="l" t="t" r="r" b="b"/>
              <a:pathLst>
                <a:path w="2827655" h="450215">
                  <a:moveTo>
                    <a:pt x="363740" y="449719"/>
                  </a:moveTo>
                  <a:lnTo>
                    <a:pt x="277901" y="315696"/>
                  </a:lnTo>
                  <a:lnTo>
                    <a:pt x="262801" y="292112"/>
                  </a:lnTo>
                  <a:lnTo>
                    <a:pt x="277329" y="281317"/>
                  </a:lnTo>
                  <a:lnTo>
                    <a:pt x="289979" y="268897"/>
                  </a:lnTo>
                  <a:lnTo>
                    <a:pt x="316776" y="221716"/>
                  </a:lnTo>
                  <a:lnTo>
                    <a:pt x="325462" y="183222"/>
                  </a:lnTo>
                  <a:lnTo>
                    <a:pt x="326542" y="163309"/>
                  </a:lnTo>
                  <a:lnTo>
                    <a:pt x="323672" y="130708"/>
                  </a:lnTo>
                  <a:lnTo>
                    <a:pt x="300837" y="76047"/>
                  </a:lnTo>
                  <a:lnTo>
                    <a:pt x="256120" y="36817"/>
                  </a:lnTo>
                  <a:lnTo>
                    <a:pt x="226834" y="24422"/>
                  </a:lnTo>
                  <a:lnTo>
                    <a:pt x="226834" y="166179"/>
                  </a:lnTo>
                  <a:lnTo>
                    <a:pt x="225971" y="176314"/>
                  </a:lnTo>
                  <a:lnTo>
                    <a:pt x="205066" y="212140"/>
                  </a:lnTo>
                  <a:lnTo>
                    <a:pt x="168998" y="221716"/>
                  </a:lnTo>
                  <a:lnTo>
                    <a:pt x="96837" y="221716"/>
                  </a:lnTo>
                  <a:lnTo>
                    <a:pt x="96837" y="108343"/>
                  </a:lnTo>
                  <a:lnTo>
                    <a:pt x="169583" y="108343"/>
                  </a:lnTo>
                  <a:lnTo>
                    <a:pt x="207721" y="118313"/>
                  </a:lnTo>
                  <a:lnTo>
                    <a:pt x="226072" y="155854"/>
                  </a:lnTo>
                  <a:lnTo>
                    <a:pt x="226834" y="166179"/>
                  </a:lnTo>
                  <a:lnTo>
                    <a:pt x="226834" y="24422"/>
                  </a:lnTo>
                  <a:lnTo>
                    <a:pt x="192874" y="16878"/>
                  </a:lnTo>
                  <a:lnTo>
                    <a:pt x="154673" y="14376"/>
                  </a:lnTo>
                  <a:lnTo>
                    <a:pt x="0" y="14376"/>
                  </a:lnTo>
                  <a:lnTo>
                    <a:pt x="0" y="449719"/>
                  </a:lnTo>
                  <a:lnTo>
                    <a:pt x="96837" y="449719"/>
                  </a:lnTo>
                  <a:lnTo>
                    <a:pt x="96837" y="315696"/>
                  </a:lnTo>
                  <a:lnTo>
                    <a:pt x="161861" y="315696"/>
                  </a:lnTo>
                  <a:lnTo>
                    <a:pt x="250647" y="449719"/>
                  </a:lnTo>
                  <a:lnTo>
                    <a:pt x="363740" y="449719"/>
                  </a:lnTo>
                  <a:close/>
                </a:path>
                <a:path w="2827655" h="450215">
                  <a:moveTo>
                    <a:pt x="506260" y="14376"/>
                  </a:moveTo>
                  <a:lnTo>
                    <a:pt x="409422" y="14376"/>
                  </a:lnTo>
                  <a:lnTo>
                    <a:pt x="409422" y="449719"/>
                  </a:lnTo>
                  <a:lnTo>
                    <a:pt x="506260" y="449719"/>
                  </a:lnTo>
                  <a:lnTo>
                    <a:pt x="506260" y="14376"/>
                  </a:lnTo>
                  <a:close/>
                </a:path>
                <a:path w="2827655" h="450215">
                  <a:moveTo>
                    <a:pt x="679792" y="14376"/>
                  </a:moveTo>
                  <a:lnTo>
                    <a:pt x="582968" y="14376"/>
                  </a:lnTo>
                  <a:lnTo>
                    <a:pt x="582968" y="449719"/>
                  </a:lnTo>
                  <a:lnTo>
                    <a:pt x="679792" y="449719"/>
                  </a:lnTo>
                  <a:lnTo>
                    <a:pt x="679792" y="14376"/>
                  </a:lnTo>
                  <a:close/>
                </a:path>
                <a:path w="2827655" h="450215">
                  <a:moveTo>
                    <a:pt x="1124851" y="14109"/>
                  </a:moveTo>
                  <a:lnTo>
                    <a:pt x="1028014" y="14109"/>
                  </a:lnTo>
                  <a:lnTo>
                    <a:pt x="1028014" y="184289"/>
                  </a:lnTo>
                  <a:lnTo>
                    <a:pt x="853351" y="184289"/>
                  </a:lnTo>
                  <a:lnTo>
                    <a:pt x="853351" y="14109"/>
                  </a:lnTo>
                  <a:lnTo>
                    <a:pt x="756513" y="14109"/>
                  </a:lnTo>
                  <a:lnTo>
                    <a:pt x="756513" y="184289"/>
                  </a:lnTo>
                  <a:lnTo>
                    <a:pt x="756513" y="278269"/>
                  </a:lnTo>
                  <a:lnTo>
                    <a:pt x="756513" y="449719"/>
                  </a:lnTo>
                  <a:lnTo>
                    <a:pt x="853351" y="449719"/>
                  </a:lnTo>
                  <a:lnTo>
                    <a:pt x="853351" y="278269"/>
                  </a:lnTo>
                  <a:lnTo>
                    <a:pt x="1028014" y="278269"/>
                  </a:lnTo>
                  <a:lnTo>
                    <a:pt x="1028014" y="449719"/>
                  </a:lnTo>
                  <a:lnTo>
                    <a:pt x="1124851" y="449719"/>
                  </a:lnTo>
                  <a:lnTo>
                    <a:pt x="1124851" y="278269"/>
                  </a:lnTo>
                  <a:lnTo>
                    <a:pt x="1124851" y="184289"/>
                  </a:lnTo>
                  <a:lnTo>
                    <a:pt x="1124851" y="14109"/>
                  </a:lnTo>
                  <a:close/>
                </a:path>
                <a:path w="2827655" h="450215">
                  <a:moveTo>
                    <a:pt x="1298397" y="14376"/>
                  </a:moveTo>
                  <a:lnTo>
                    <a:pt x="1201559" y="14376"/>
                  </a:lnTo>
                  <a:lnTo>
                    <a:pt x="1201559" y="449719"/>
                  </a:lnTo>
                  <a:lnTo>
                    <a:pt x="1298397" y="449719"/>
                  </a:lnTo>
                  <a:lnTo>
                    <a:pt x="1298397" y="14376"/>
                  </a:lnTo>
                  <a:close/>
                </a:path>
                <a:path w="2827655" h="450215">
                  <a:moveTo>
                    <a:pt x="1799005" y="1447"/>
                  </a:moveTo>
                  <a:lnTo>
                    <a:pt x="1584248" y="233845"/>
                  </a:lnTo>
                  <a:lnTo>
                    <a:pt x="1375295" y="2755"/>
                  </a:lnTo>
                  <a:lnTo>
                    <a:pt x="1375105" y="13017"/>
                  </a:lnTo>
                  <a:lnTo>
                    <a:pt x="1375105" y="449719"/>
                  </a:lnTo>
                  <a:lnTo>
                    <a:pt x="1469072" y="449719"/>
                  </a:lnTo>
                  <a:lnTo>
                    <a:pt x="1469072" y="252882"/>
                  </a:lnTo>
                  <a:lnTo>
                    <a:pt x="1578940" y="382625"/>
                  </a:lnTo>
                  <a:lnTo>
                    <a:pt x="1587182" y="382625"/>
                  </a:lnTo>
                  <a:lnTo>
                    <a:pt x="1702155" y="240779"/>
                  </a:lnTo>
                  <a:lnTo>
                    <a:pt x="1702155" y="449719"/>
                  </a:lnTo>
                  <a:lnTo>
                    <a:pt x="1798993" y="449719"/>
                  </a:lnTo>
                  <a:lnTo>
                    <a:pt x="1799005" y="1447"/>
                  </a:lnTo>
                  <a:close/>
                </a:path>
                <a:path w="2827655" h="450215">
                  <a:moveTo>
                    <a:pt x="2258517" y="190055"/>
                  </a:moveTo>
                  <a:lnTo>
                    <a:pt x="2254199" y="142049"/>
                  </a:lnTo>
                  <a:lnTo>
                    <a:pt x="2241486" y="100330"/>
                  </a:lnTo>
                  <a:lnTo>
                    <a:pt x="2235695" y="90525"/>
                  </a:lnTo>
                  <a:lnTo>
                    <a:pt x="2220811" y="65290"/>
                  </a:lnTo>
                  <a:lnTo>
                    <a:pt x="2192566" y="37338"/>
                  </a:lnTo>
                  <a:lnTo>
                    <a:pt x="2162187" y="19773"/>
                  </a:lnTo>
                  <a:lnTo>
                    <a:pt x="2162187" y="190055"/>
                  </a:lnTo>
                  <a:lnTo>
                    <a:pt x="2162187" y="234251"/>
                  </a:lnTo>
                  <a:lnTo>
                    <a:pt x="1970239" y="234251"/>
                  </a:lnTo>
                  <a:lnTo>
                    <a:pt x="1970239" y="190055"/>
                  </a:lnTo>
                  <a:lnTo>
                    <a:pt x="1976259" y="146634"/>
                  </a:lnTo>
                  <a:lnTo>
                    <a:pt x="1994268" y="115519"/>
                  </a:lnTo>
                  <a:lnTo>
                    <a:pt x="2024164" y="96786"/>
                  </a:lnTo>
                  <a:lnTo>
                    <a:pt x="2065883" y="90525"/>
                  </a:lnTo>
                  <a:lnTo>
                    <a:pt x="2107895" y="96786"/>
                  </a:lnTo>
                  <a:lnTo>
                    <a:pt x="2138007" y="115519"/>
                  </a:lnTo>
                  <a:lnTo>
                    <a:pt x="2156129" y="146634"/>
                  </a:lnTo>
                  <a:lnTo>
                    <a:pt x="2162187" y="190055"/>
                  </a:lnTo>
                  <a:lnTo>
                    <a:pt x="2162187" y="19773"/>
                  </a:lnTo>
                  <a:lnTo>
                    <a:pt x="2157171" y="16865"/>
                  </a:lnTo>
                  <a:lnTo>
                    <a:pt x="2115020" y="4292"/>
                  </a:lnTo>
                  <a:lnTo>
                    <a:pt x="2066531" y="0"/>
                  </a:lnTo>
                  <a:lnTo>
                    <a:pt x="2018372" y="4292"/>
                  </a:lnTo>
                  <a:lnTo>
                    <a:pt x="1976513" y="16865"/>
                  </a:lnTo>
                  <a:lnTo>
                    <a:pt x="1941360" y="37338"/>
                  </a:lnTo>
                  <a:lnTo>
                    <a:pt x="1913305" y="65290"/>
                  </a:lnTo>
                  <a:lnTo>
                    <a:pt x="1892769" y="100330"/>
                  </a:lnTo>
                  <a:lnTo>
                    <a:pt x="1880146" y="142049"/>
                  </a:lnTo>
                  <a:lnTo>
                    <a:pt x="1875853" y="190055"/>
                  </a:lnTo>
                  <a:lnTo>
                    <a:pt x="1875853" y="449237"/>
                  </a:lnTo>
                  <a:lnTo>
                    <a:pt x="1970239" y="449237"/>
                  </a:lnTo>
                  <a:lnTo>
                    <a:pt x="1970239" y="322834"/>
                  </a:lnTo>
                  <a:lnTo>
                    <a:pt x="2162187" y="322834"/>
                  </a:lnTo>
                  <a:lnTo>
                    <a:pt x="2162187" y="449237"/>
                  </a:lnTo>
                  <a:lnTo>
                    <a:pt x="2258517" y="449237"/>
                  </a:lnTo>
                  <a:lnTo>
                    <a:pt x="2258517" y="322834"/>
                  </a:lnTo>
                  <a:lnTo>
                    <a:pt x="2258517" y="234251"/>
                  </a:lnTo>
                  <a:lnTo>
                    <a:pt x="2258517" y="190055"/>
                  </a:lnTo>
                  <a:close/>
                </a:path>
                <a:path w="2827655" h="450215">
                  <a:moveTo>
                    <a:pt x="2692362" y="14376"/>
                  </a:moveTo>
                  <a:lnTo>
                    <a:pt x="2565844" y="14376"/>
                  </a:lnTo>
                  <a:lnTo>
                    <a:pt x="2428062" y="169976"/>
                  </a:lnTo>
                  <a:lnTo>
                    <a:pt x="2428062" y="14376"/>
                  </a:lnTo>
                  <a:lnTo>
                    <a:pt x="2330081" y="14376"/>
                  </a:lnTo>
                  <a:lnTo>
                    <a:pt x="2330081" y="449719"/>
                  </a:lnTo>
                  <a:lnTo>
                    <a:pt x="2428062" y="449719"/>
                  </a:lnTo>
                  <a:lnTo>
                    <a:pt x="2428062" y="286448"/>
                  </a:lnTo>
                  <a:lnTo>
                    <a:pt x="2440952" y="273570"/>
                  </a:lnTo>
                  <a:lnTo>
                    <a:pt x="2568295" y="449719"/>
                  </a:lnTo>
                  <a:lnTo>
                    <a:pt x="2691003" y="449719"/>
                  </a:lnTo>
                  <a:lnTo>
                    <a:pt x="2511475" y="210731"/>
                  </a:lnTo>
                  <a:lnTo>
                    <a:pt x="2692362" y="14376"/>
                  </a:lnTo>
                  <a:close/>
                </a:path>
                <a:path w="2827655" h="450215">
                  <a:moveTo>
                    <a:pt x="2827147" y="14376"/>
                  </a:moveTo>
                  <a:lnTo>
                    <a:pt x="2730309" y="14376"/>
                  </a:lnTo>
                  <a:lnTo>
                    <a:pt x="2730309" y="449719"/>
                  </a:lnTo>
                  <a:lnTo>
                    <a:pt x="2827147" y="449719"/>
                  </a:lnTo>
                  <a:lnTo>
                    <a:pt x="2827147" y="14376"/>
                  </a:lnTo>
                  <a:close/>
                </a:path>
              </a:pathLst>
            </a:custGeom>
            <a:solidFill>
              <a:srgbClr val="EB054B"/>
            </a:solidFill>
          </p:spPr>
          <p:txBody>
            <a:bodyPr wrap="square" lIns="0" tIns="0" rIns="0" bIns="0" rtlCol="0"/>
            <a:lstStyle/>
            <a:p>
              <a:endParaRPr/>
            </a:p>
          </p:txBody>
        </p:sp>
        <p:pic>
          <p:nvPicPr>
            <p:cNvPr id="23" name="object 23"/>
            <p:cNvPicPr/>
            <p:nvPr/>
          </p:nvPicPr>
          <p:blipFill>
            <a:blip r:embed="rId3" cstate="print"/>
            <a:stretch>
              <a:fillRect/>
            </a:stretch>
          </p:blipFill>
          <p:spPr>
            <a:xfrm>
              <a:off x="18491164" y="10106775"/>
              <a:ext cx="88248" cy="88248"/>
            </a:xfrm>
            <a:prstGeom prst="rect">
              <a:avLst/>
            </a:prstGeom>
          </p:spPr>
        </p:pic>
        <p:pic>
          <p:nvPicPr>
            <p:cNvPr id="24" name="object 24"/>
            <p:cNvPicPr/>
            <p:nvPr/>
          </p:nvPicPr>
          <p:blipFill>
            <a:blip r:embed="rId3" cstate="print"/>
            <a:stretch>
              <a:fillRect/>
            </a:stretch>
          </p:blipFill>
          <p:spPr>
            <a:xfrm>
              <a:off x="18691737" y="10106775"/>
              <a:ext cx="88248" cy="88248"/>
            </a:xfrm>
            <a:prstGeom prst="rect">
              <a:avLst/>
            </a:prstGeom>
          </p:spPr>
        </p:pic>
      </p:grpSp>
      <p:sp>
        <p:nvSpPr>
          <p:cNvPr id="25" name="object 25"/>
          <p:cNvSpPr txBox="1"/>
          <p:nvPr/>
        </p:nvSpPr>
        <p:spPr>
          <a:xfrm>
            <a:off x="652751" y="618401"/>
            <a:ext cx="2682875" cy="557012"/>
          </a:xfrm>
          <a:prstGeom prst="rect">
            <a:avLst/>
          </a:prstGeom>
        </p:spPr>
        <p:txBody>
          <a:bodyPr vert="horz" wrap="square" lIns="0" tIns="12065" rIns="0" bIns="0" rtlCol="0">
            <a:spAutoFit/>
          </a:bodyPr>
          <a:lstStyle/>
          <a:p>
            <a:pPr marL="12700" marR="5080">
              <a:lnSpc>
                <a:spcPct val="100800"/>
              </a:lnSpc>
              <a:spcBef>
                <a:spcPts val="95"/>
              </a:spcBef>
            </a:pPr>
            <a:r>
              <a:rPr sz="1800" b="1" spc="200" dirty="0">
                <a:solidFill>
                  <a:srgbClr val="FFFFFF"/>
                </a:solidFill>
                <a:latin typeface="Raleway Black"/>
                <a:cs typeface="Raleway Black"/>
              </a:rPr>
              <a:t>RAKA</a:t>
            </a:r>
            <a:r>
              <a:rPr sz="1800" b="1" spc="-140" dirty="0">
                <a:solidFill>
                  <a:srgbClr val="FFFFFF"/>
                </a:solidFill>
                <a:latin typeface="Raleway Black"/>
                <a:cs typeface="Raleway Black"/>
              </a:rPr>
              <a:t> </a:t>
            </a:r>
            <a:r>
              <a:rPr sz="1800" b="1" spc="235" dirty="0">
                <a:solidFill>
                  <a:srgbClr val="FFFFFF"/>
                </a:solidFill>
                <a:latin typeface="Raleway Black"/>
                <a:cs typeface="Raleway Black"/>
              </a:rPr>
              <a:t>SRIKSU2035 </a:t>
            </a:r>
            <a:r>
              <a:rPr sz="1800" b="1" spc="180" dirty="0">
                <a:solidFill>
                  <a:srgbClr val="FFFFFF"/>
                </a:solidFill>
                <a:latin typeface="Raleway Black"/>
                <a:cs typeface="Raleway Black"/>
              </a:rPr>
              <a:t>STR</a:t>
            </a:r>
            <a:r>
              <a:rPr sz="1800" b="1" spc="-135" dirty="0">
                <a:solidFill>
                  <a:srgbClr val="FFFFFF"/>
                </a:solidFill>
                <a:latin typeface="Raleway Black"/>
                <a:cs typeface="Raleway Black"/>
              </a:rPr>
              <a:t> </a:t>
            </a:r>
            <a:r>
              <a:rPr sz="1800" b="1" spc="140" dirty="0">
                <a:solidFill>
                  <a:srgbClr val="FFFFFF"/>
                </a:solidFill>
                <a:latin typeface="Raleway Black"/>
                <a:cs typeface="Raleway Black"/>
              </a:rPr>
              <a:t>ATE</a:t>
            </a:r>
            <a:r>
              <a:rPr sz="1800" b="1" spc="-150" dirty="0">
                <a:solidFill>
                  <a:srgbClr val="FFFFFF"/>
                </a:solidFill>
                <a:latin typeface="Raleway Black"/>
                <a:cs typeface="Raleway Black"/>
              </a:rPr>
              <a:t> </a:t>
            </a:r>
            <a:r>
              <a:rPr sz="1800" b="1" spc="200" dirty="0">
                <a:solidFill>
                  <a:srgbClr val="FFFFFF"/>
                </a:solidFill>
                <a:latin typeface="Raleway Black"/>
                <a:cs typeface="Raleway Black"/>
              </a:rPr>
              <a:t>G</a:t>
            </a:r>
            <a:r>
              <a:rPr lang="fi-FI" sz="1800" b="1" spc="200" dirty="0">
                <a:solidFill>
                  <a:srgbClr val="FFFFFF"/>
                </a:solidFill>
                <a:latin typeface="Raleway Black"/>
                <a:cs typeface="Raleway Black"/>
              </a:rPr>
              <a:t>Y</a:t>
            </a:r>
            <a:r>
              <a:rPr sz="1800" b="1" spc="200" dirty="0">
                <a:solidFill>
                  <a:srgbClr val="FFFFFF"/>
                </a:solidFill>
                <a:latin typeface="Raleway Black"/>
                <a:cs typeface="Raleway Black"/>
              </a:rPr>
              <a:t>:</a:t>
            </a:r>
            <a:r>
              <a:rPr sz="1800" b="1" spc="45" dirty="0">
                <a:solidFill>
                  <a:srgbClr val="FFFFFF"/>
                </a:solidFill>
                <a:latin typeface="Raleway Black"/>
                <a:cs typeface="Raleway Black"/>
              </a:rPr>
              <a:t>  </a:t>
            </a:r>
            <a:r>
              <a:rPr lang="fi-FI" sz="1800" b="1" spc="175" dirty="0">
                <a:solidFill>
                  <a:srgbClr val="FFFFFF"/>
                </a:solidFill>
                <a:latin typeface="Raleway Black"/>
                <a:cs typeface="Raleway Black"/>
              </a:rPr>
              <a:t>VALUES</a:t>
            </a:r>
            <a:endParaRPr sz="1800" dirty="0">
              <a:latin typeface="Raleway Black"/>
              <a:cs typeface="Raleway Black"/>
            </a:endParaRPr>
          </a:p>
        </p:txBody>
      </p:sp>
      <p:sp>
        <p:nvSpPr>
          <p:cNvPr id="3" name="object 13">
            <a:extLst>
              <a:ext uri="{FF2B5EF4-FFF2-40B4-BE49-F238E27FC236}">
                <a16:creationId xmlns:a16="http://schemas.microsoft.com/office/drawing/2014/main" id="{46573B2A-09B7-54BD-855B-D5C6CD3381EA}"/>
              </a:ext>
            </a:extLst>
          </p:cNvPr>
          <p:cNvSpPr/>
          <p:nvPr/>
        </p:nvSpPr>
        <p:spPr>
          <a:xfrm>
            <a:off x="3970300" y="7333958"/>
            <a:ext cx="1598295" cy="458470"/>
          </a:xfrm>
          <a:custGeom>
            <a:avLst/>
            <a:gdLst/>
            <a:ahLst/>
            <a:cxnLst/>
            <a:rect l="l" t="t" r="r" b="b"/>
            <a:pathLst>
              <a:path w="1598294" h="458470">
                <a:moveTo>
                  <a:pt x="1598181" y="0"/>
                </a:moveTo>
                <a:lnTo>
                  <a:pt x="0" y="0"/>
                </a:lnTo>
                <a:lnTo>
                  <a:pt x="0" y="458310"/>
                </a:lnTo>
                <a:lnTo>
                  <a:pt x="1598181" y="458310"/>
                </a:lnTo>
                <a:lnTo>
                  <a:pt x="1598181" y="0"/>
                </a:lnTo>
                <a:close/>
              </a:path>
            </a:pathLst>
          </a:custGeom>
          <a:solidFill>
            <a:srgbClr val="FF0000"/>
          </a:solidFill>
        </p:spPr>
        <p:txBody>
          <a:bodyPr wrap="square" lIns="0" tIns="0" rIns="0" bIns="0" rtlCol="0"/>
          <a:lstStyle/>
          <a:p>
            <a:endParaRPr/>
          </a:p>
        </p:txBody>
      </p:sp>
      <p:sp>
        <p:nvSpPr>
          <p:cNvPr id="4" name="object 14">
            <a:extLst>
              <a:ext uri="{FF2B5EF4-FFF2-40B4-BE49-F238E27FC236}">
                <a16:creationId xmlns:a16="http://schemas.microsoft.com/office/drawing/2014/main" id="{1F34E834-F412-2ED2-CE95-7AB0FCEC057A}"/>
              </a:ext>
            </a:extLst>
          </p:cNvPr>
          <p:cNvSpPr txBox="1"/>
          <p:nvPr/>
        </p:nvSpPr>
        <p:spPr>
          <a:xfrm>
            <a:off x="3970299" y="7360292"/>
            <a:ext cx="1598295" cy="360996"/>
          </a:xfrm>
          <a:prstGeom prst="rect">
            <a:avLst/>
          </a:prstGeom>
        </p:spPr>
        <p:txBody>
          <a:bodyPr vert="horz" wrap="square" lIns="0" tIns="83185" rIns="0" bIns="0" rtlCol="0">
            <a:spAutoFit/>
          </a:bodyPr>
          <a:lstStyle/>
          <a:p>
            <a:pPr marL="177165">
              <a:lnSpc>
                <a:spcPct val="100000"/>
              </a:lnSpc>
              <a:spcBef>
                <a:spcPts val="655"/>
              </a:spcBef>
            </a:pPr>
            <a:r>
              <a:rPr lang="fi-FI" sz="1800" b="0" spc="155" dirty="0">
                <a:solidFill>
                  <a:srgbClr val="FFFFFF"/>
                </a:solidFill>
                <a:latin typeface="Raleway Medium"/>
                <a:cs typeface="Raleway Medium"/>
              </a:rPr>
              <a:t>FAIRNESS</a:t>
            </a:r>
            <a:r>
              <a:rPr sz="1800" b="0" spc="155" dirty="0">
                <a:solidFill>
                  <a:srgbClr val="FFFFFF"/>
                </a:solidFill>
                <a:latin typeface="Raleway Medium"/>
                <a:cs typeface="Raleway Medium"/>
              </a:rPr>
              <a:t> </a:t>
            </a:r>
            <a:endParaRPr sz="1800" dirty="0">
              <a:latin typeface="Raleway Medium"/>
              <a:cs typeface="Raleway Medium"/>
            </a:endParaRPr>
          </a:p>
        </p:txBody>
      </p:sp>
      <p:sp>
        <p:nvSpPr>
          <p:cNvPr id="26" name="object 13">
            <a:extLst>
              <a:ext uri="{FF2B5EF4-FFF2-40B4-BE49-F238E27FC236}">
                <a16:creationId xmlns:a16="http://schemas.microsoft.com/office/drawing/2014/main" id="{97EF8193-5866-E756-6957-ACFE57A9503D}"/>
              </a:ext>
            </a:extLst>
          </p:cNvPr>
          <p:cNvSpPr/>
          <p:nvPr/>
        </p:nvSpPr>
        <p:spPr>
          <a:xfrm>
            <a:off x="8529055" y="6987602"/>
            <a:ext cx="2061899" cy="458470"/>
          </a:xfrm>
          <a:custGeom>
            <a:avLst/>
            <a:gdLst/>
            <a:ahLst/>
            <a:cxnLst/>
            <a:rect l="l" t="t" r="r" b="b"/>
            <a:pathLst>
              <a:path w="1598294" h="458470">
                <a:moveTo>
                  <a:pt x="1598181" y="0"/>
                </a:moveTo>
                <a:lnTo>
                  <a:pt x="0" y="0"/>
                </a:lnTo>
                <a:lnTo>
                  <a:pt x="0" y="458310"/>
                </a:lnTo>
                <a:lnTo>
                  <a:pt x="1598181" y="458310"/>
                </a:lnTo>
                <a:lnTo>
                  <a:pt x="1598181" y="0"/>
                </a:lnTo>
                <a:close/>
              </a:path>
            </a:pathLst>
          </a:custGeom>
          <a:solidFill>
            <a:srgbClr val="FF0000"/>
          </a:solidFill>
        </p:spPr>
        <p:txBody>
          <a:bodyPr wrap="square" lIns="0" tIns="0" rIns="0" bIns="0" rtlCol="0"/>
          <a:lstStyle/>
          <a:p>
            <a:endParaRPr/>
          </a:p>
        </p:txBody>
      </p:sp>
      <p:sp>
        <p:nvSpPr>
          <p:cNvPr id="5" name="object 14">
            <a:extLst>
              <a:ext uri="{FF2B5EF4-FFF2-40B4-BE49-F238E27FC236}">
                <a16:creationId xmlns:a16="http://schemas.microsoft.com/office/drawing/2014/main" id="{76B8044F-57F8-C2F6-EAC9-4BDE49F128D7}"/>
              </a:ext>
            </a:extLst>
          </p:cNvPr>
          <p:cNvSpPr txBox="1"/>
          <p:nvPr/>
        </p:nvSpPr>
        <p:spPr>
          <a:xfrm>
            <a:off x="8507944" y="7006980"/>
            <a:ext cx="2061900" cy="360996"/>
          </a:xfrm>
          <a:prstGeom prst="rect">
            <a:avLst/>
          </a:prstGeom>
        </p:spPr>
        <p:txBody>
          <a:bodyPr vert="horz" wrap="square" lIns="0" tIns="83185" rIns="0" bIns="0" rtlCol="0">
            <a:spAutoFit/>
          </a:bodyPr>
          <a:lstStyle/>
          <a:p>
            <a:pPr marL="177165">
              <a:lnSpc>
                <a:spcPct val="100000"/>
              </a:lnSpc>
              <a:spcBef>
                <a:spcPts val="655"/>
              </a:spcBef>
            </a:pPr>
            <a:r>
              <a:rPr lang="fi-FI" sz="1800" b="0" spc="155" dirty="0">
                <a:solidFill>
                  <a:srgbClr val="FFFFFF"/>
                </a:solidFill>
                <a:latin typeface="Raleway Medium"/>
                <a:cs typeface="Raleway Medium"/>
              </a:rPr>
              <a:t>PROMPTNESS</a:t>
            </a:r>
            <a:r>
              <a:rPr sz="1800" b="0" spc="155" dirty="0">
                <a:solidFill>
                  <a:srgbClr val="FFFFFF"/>
                </a:solidFill>
                <a:latin typeface="Raleway Medium"/>
                <a:cs typeface="Raleway Medium"/>
              </a:rPr>
              <a:t> </a:t>
            </a:r>
            <a:endParaRPr sz="1800" dirty="0">
              <a:latin typeface="Raleway Medium"/>
              <a:cs typeface="Raleway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Kuva 17" descr="Kuva, joka sisältää kohteen henkilö, vaate, Ihmisen kasvot, avaruus">
            <a:extLst>
              <a:ext uri="{FF2B5EF4-FFF2-40B4-BE49-F238E27FC236}">
                <a16:creationId xmlns:a16="http://schemas.microsoft.com/office/drawing/2014/main" id="{C4446E65-E24A-1810-5D33-4E3939ED7B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
        <p:nvSpPr>
          <p:cNvPr id="6" name="object 6"/>
          <p:cNvSpPr txBox="1"/>
          <p:nvPr/>
        </p:nvSpPr>
        <p:spPr>
          <a:xfrm>
            <a:off x="9760098" y="3491197"/>
            <a:ext cx="8538845" cy="6778138"/>
          </a:xfrm>
          <a:prstGeom prst="rect">
            <a:avLst/>
          </a:prstGeom>
        </p:spPr>
        <p:txBody>
          <a:bodyPr vert="horz" wrap="square" lIns="0" tIns="12065" rIns="0" bIns="0" rtlCol="0">
            <a:spAutoFit/>
          </a:bodyPr>
          <a:lstStyle/>
          <a:p>
            <a:pPr marL="12700" marR="43815">
              <a:spcBef>
                <a:spcPts val="110"/>
              </a:spcBef>
            </a:pPr>
            <a:r>
              <a:rPr lang="en-US" sz="2050" dirty="0">
                <a:solidFill>
                  <a:srgbClr val="FFFFFF"/>
                </a:solidFill>
                <a:latin typeface="Open Sans"/>
                <a:cs typeface="Open Sans"/>
              </a:rPr>
              <a:t>We develop </a:t>
            </a:r>
            <a:r>
              <a:rPr lang="en-US" sz="2050" dirty="0" err="1">
                <a:solidFill>
                  <a:srgbClr val="FFFFFF"/>
                </a:solidFill>
                <a:latin typeface="Open Sans"/>
                <a:cs typeface="Open Sans"/>
              </a:rPr>
              <a:t>Riihimäki</a:t>
            </a:r>
            <a:r>
              <a:rPr lang="en-US" sz="2050" dirty="0">
                <a:solidFill>
                  <a:srgbClr val="FFFFFF"/>
                </a:solidFill>
                <a:latin typeface="Open Sans"/>
                <a:cs typeface="Open Sans"/>
              </a:rPr>
              <a:t> as a human-sized, child-friendly, compact railway junction city.</a:t>
            </a:r>
            <a:r>
              <a:rPr lang="en-US" sz="2050" spc="-25" dirty="0">
                <a:solidFill>
                  <a:srgbClr val="FFFFFF"/>
                </a:solidFill>
                <a:latin typeface="Open Sans"/>
                <a:cs typeface="Open Sans"/>
              </a:rPr>
              <a:t> Our everyday life is easy-going, and our services are within short walking or cycling distances</a:t>
            </a:r>
            <a:r>
              <a:rPr lang="en-US" sz="2050" spc="-10" dirty="0">
                <a:solidFill>
                  <a:srgbClr val="FFFFFF"/>
                </a:solidFill>
                <a:latin typeface="Open Sans"/>
                <a:cs typeface="Open Sans"/>
              </a:rPr>
              <a:t>.</a:t>
            </a:r>
          </a:p>
          <a:p>
            <a:pPr marL="12700" marR="43815">
              <a:spcBef>
                <a:spcPts val="110"/>
              </a:spcBef>
            </a:pPr>
            <a:endParaRPr lang="en-US" sz="2050" dirty="0">
              <a:latin typeface="Open Sans"/>
              <a:cs typeface="Open Sans"/>
            </a:endParaRPr>
          </a:p>
          <a:p>
            <a:pPr marL="12700" marR="148590">
              <a:spcBef>
                <a:spcPts val="110"/>
              </a:spcBef>
            </a:pPr>
            <a:r>
              <a:rPr lang="en-US" sz="2050" dirty="0">
                <a:solidFill>
                  <a:srgbClr val="FFFFFF"/>
                </a:solidFill>
                <a:latin typeface="Open Sans"/>
                <a:cs typeface="Open Sans"/>
              </a:rPr>
              <a:t>We offer versatile, high-quality living options and services for our existing and new residents</a:t>
            </a:r>
            <a:r>
              <a:rPr lang="en-US" sz="2050" spc="-10" dirty="0">
                <a:solidFill>
                  <a:srgbClr val="FFFFFF"/>
                </a:solidFill>
                <a:latin typeface="Open Sans"/>
                <a:cs typeface="Open Sans"/>
              </a:rPr>
              <a:t>.</a:t>
            </a:r>
            <a:endParaRPr lang="en-US" sz="2050" dirty="0">
              <a:latin typeface="Open Sans"/>
              <a:cs typeface="Open Sans"/>
            </a:endParaRPr>
          </a:p>
          <a:p>
            <a:pPr marL="12700" marR="544195">
              <a:spcBef>
                <a:spcPts val="110"/>
              </a:spcBef>
            </a:pPr>
            <a:r>
              <a:rPr lang="en-US" sz="2050" dirty="0">
                <a:solidFill>
                  <a:srgbClr val="FFFFFF"/>
                </a:solidFill>
                <a:latin typeface="Open Sans"/>
                <a:cs typeface="Open Sans"/>
              </a:rPr>
              <a:t>We make use of our excellent location and transport connections by the mainline railway and motorway E12</a:t>
            </a:r>
            <a:r>
              <a:rPr lang="en-US" sz="2050" spc="-10" dirty="0">
                <a:solidFill>
                  <a:srgbClr val="FFFFFF"/>
                </a:solidFill>
                <a:latin typeface="Open Sans"/>
                <a:cs typeface="Open Sans"/>
              </a:rPr>
              <a:t>.</a:t>
            </a:r>
          </a:p>
          <a:p>
            <a:pPr marL="12700" marR="544195">
              <a:spcBef>
                <a:spcPts val="110"/>
              </a:spcBef>
            </a:pPr>
            <a:endParaRPr lang="en-US" sz="2050" dirty="0">
              <a:latin typeface="Open Sans"/>
              <a:cs typeface="Open Sans"/>
            </a:endParaRPr>
          </a:p>
          <a:p>
            <a:pPr marL="12700">
              <a:spcBef>
                <a:spcPts val="110"/>
              </a:spcBef>
            </a:pPr>
            <a:r>
              <a:rPr lang="en-US" sz="2050" dirty="0">
                <a:solidFill>
                  <a:srgbClr val="FFFFFF"/>
                </a:solidFill>
                <a:latin typeface="Open Sans"/>
                <a:cs typeface="Open Sans"/>
              </a:rPr>
              <a:t>We are building a comfortable, accessible, and safe urban environment</a:t>
            </a:r>
            <a:r>
              <a:rPr lang="en-US" sz="2050" spc="-10" dirty="0">
                <a:solidFill>
                  <a:srgbClr val="FFFFFF"/>
                </a:solidFill>
                <a:latin typeface="Open Sans"/>
                <a:cs typeface="Open Sans"/>
              </a:rPr>
              <a:t> where residents can enjoy parks, green spaces, and recreation areas. We support sustainable transport modes.</a:t>
            </a:r>
          </a:p>
          <a:p>
            <a:pPr marL="12700" marR="5080">
              <a:spcBef>
                <a:spcPts val="110"/>
              </a:spcBef>
            </a:pPr>
            <a:endParaRPr lang="en-US" sz="2050" dirty="0">
              <a:latin typeface="Open Sans"/>
              <a:cs typeface="Open Sans"/>
            </a:endParaRPr>
          </a:p>
          <a:p>
            <a:pPr marL="12700" marR="694690">
              <a:spcBef>
                <a:spcPts val="110"/>
              </a:spcBef>
            </a:pPr>
            <a:r>
              <a:rPr lang="en-US" sz="2050" spc="-10" dirty="0">
                <a:solidFill>
                  <a:srgbClr val="FFFFFF"/>
                </a:solidFill>
                <a:latin typeface="Open Sans"/>
                <a:cs typeface="Open Sans"/>
              </a:rPr>
              <a:t>We invite our residents to actively participate in the development of their living environment.</a:t>
            </a:r>
          </a:p>
          <a:p>
            <a:pPr marL="12700" marR="694690">
              <a:spcBef>
                <a:spcPts val="110"/>
              </a:spcBef>
            </a:pPr>
            <a:endParaRPr lang="en-US" sz="2050" dirty="0">
              <a:latin typeface="Open Sans"/>
              <a:cs typeface="Open Sans"/>
            </a:endParaRPr>
          </a:p>
          <a:p>
            <a:pPr marL="12700" marR="1724660">
              <a:spcBef>
                <a:spcPts val="110"/>
              </a:spcBef>
            </a:pPr>
            <a:r>
              <a:rPr lang="en-US" sz="2050" dirty="0">
                <a:solidFill>
                  <a:srgbClr val="FFFFFF"/>
                </a:solidFill>
                <a:latin typeface="Open Sans"/>
                <a:cs typeface="Open Sans"/>
              </a:rPr>
              <a:t>We provide plentiful, excellent cultural and sports events and activities, both for our residents and for our visitors.</a:t>
            </a:r>
          </a:p>
          <a:p>
            <a:pPr marL="12700" marR="1724660">
              <a:spcBef>
                <a:spcPts val="110"/>
              </a:spcBef>
            </a:pPr>
            <a:endParaRPr lang="en-US" sz="2050" dirty="0">
              <a:latin typeface="Open Sans"/>
              <a:cs typeface="Open Sans"/>
            </a:endParaRPr>
          </a:p>
          <a:p>
            <a:pPr marL="12700">
              <a:spcBef>
                <a:spcPts val="110"/>
              </a:spcBef>
            </a:pPr>
            <a:r>
              <a:rPr lang="en-US" sz="2050" dirty="0">
                <a:solidFill>
                  <a:srgbClr val="FFFFFF"/>
                </a:solidFill>
                <a:latin typeface="Open Sans"/>
                <a:cs typeface="Open Sans"/>
              </a:rPr>
              <a:t>We preserve our rich local history</a:t>
            </a:r>
            <a:r>
              <a:rPr lang="en-US" sz="2050" spc="-10" dirty="0">
                <a:solidFill>
                  <a:srgbClr val="FFFFFF"/>
                </a:solidFill>
                <a:latin typeface="Open Sans"/>
                <a:cs typeface="Open Sans"/>
              </a:rPr>
              <a:t>.</a:t>
            </a:r>
            <a:endParaRPr lang="en-US" sz="2050" dirty="0">
              <a:latin typeface="Open Sans"/>
              <a:cs typeface="Open Sans"/>
            </a:endParaRPr>
          </a:p>
        </p:txBody>
      </p:sp>
      <p:sp>
        <p:nvSpPr>
          <p:cNvPr id="8" name="object 8"/>
          <p:cNvSpPr txBox="1"/>
          <p:nvPr/>
        </p:nvSpPr>
        <p:spPr>
          <a:xfrm>
            <a:off x="1176822" y="7454327"/>
            <a:ext cx="7324725" cy="2081979"/>
          </a:xfrm>
          <a:prstGeom prst="rect">
            <a:avLst/>
          </a:prstGeom>
          <a:noFill/>
        </p:spPr>
        <p:txBody>
          <a:bodyPr vert="horz" wrap="square" lIns="0" tIns="55244" rIns="0" bIns="0" rtlCol="0">
            <a:spAutoFit/>
          </a:bodyPr>
          <a:lstStyle/>
          <a:p>
            <a:pPr marL="174625" marR="142240" indent="105410">
              <a:lnSpc>
                <a:spcPts val="7680"/>
              </a:lnSpc>
              <a:spcBef>
                <a:spcPts val="434"/>
              </a:spcBef>
            </a:pPr>
            <a:r>
              <a:rPr lang="en-US" sz="7150" b="1" spc="-10" dirty="0">
                <a:solidFill>
                  <a:srgbClr val="FFFFFF"/>
                </a:solidFill>
                <a:latin typeface="Raleway Black"/>
                <a:cs typeface="Raleway Black"/>
              </a:rPr>
              <a:t>Irresistible</a:t>
            </a:r>
          </a:p>
          <a:p>
            <a:pPr marL="174625" marR="142240" indent="105410">
              <a:lnSpc>
                <a:spcPts val="7680"/>
              </a:lnSpc>
              <a:spcBef>
                <a:spcPts val="434"/>
              </a:spcBef>
            </a:pPr>
            <a:r>
              <a:rPr lang="en-US" sz="7150" b="1" spc="-10" dirty="0">
                <a:solidFill>
                  <a:srgbClr val="FFFFFF"/>
                </a:solidFill>
                <a:latin typeface="Raleway Black"/>
                <a:cs typeface="Raleway Black"/>
              </a:rPr>
              <a:t>15-minute city</a:t>
            </a:r>
            <a:endParaRPr lang="en-US" sz="7150" dirty="0">
              <a:latin typeface="Raleway Black"/>
              <a:cs typeface="Raleway Black"/>
            </a:endParaRPr>
          </a:p>
        </p:txBody>
      </p:sp>
      <p:sp>
        <p:nvSpPr>
          <p:cNvPr id="9" name="object 9"/>
          <p:cNvSpPr txBox="1"/>
          <p:nvPr/>
        </p:nvSpPr>
        <p:spPr>
          <a:xfrm>
            <a:off x="652751" y="618401"/>
            <a:ext cx="3495675" cy="578485"/>
          </a:xfrm>
          <a:prstGeom prst="rect">
            <a:avLst/>
          </a:prstGeom>
        </p:spPr>
        <p:txBody>
          <a:bodyPr vert="horz" wrap="square" lIns="0" tIns="13970" rIns="0" bIns="0" rtlCol="0">
            <a:spAutoFit/>
          </a:bodyPr>
          <a:lstStyle/>
          <a:p>
            <a:pPr marL="12700">
              <a:lnSpc>
                <a:spcPct val="100000"/>
              </a:lnSpc>
              <a:spcBef>
                <a:spcPts val="110"/>
              </a:spcBef>
            </a:pPr>
            <a:r>
              <a:rPr sz="1800" b="1" spc="200" dirty="0">
                <a:solidFill>
                  <a:srgbClr val="FFFFFF"/>
                </a:solidFill>
                <a:latin typeface="Raleway Black"/>
                <a:cs typeface="Raleway Black"/>
              </a:rPr>
              <a:t>RAKA</a:t>
            </a:r>
            <a:r>
              <a:rPr sz="1800" b="1" spc="-140" dirty="0">
                <a:solidFill>
                  <a:srgbClr val="FFFFFF"/>
                </a:solidFill>
                <a:latin typeface="Raleway Black"/>
                <a:cs typeface="Raleway Black"/>
              </a:rPr>
              <a:t> </a:t>
            </a:r>
            <a:r>
              <a:rPr sz="1800" b="1" spc="235" dirty="0">
                <a:solidFill>
                  <a:srgbClr val="FFFFFF"/>
                </a:solidFill>
                <a:latin typeface="Raleway Black"/>
                <a:cs typeface="Raleway Black"/>
              </a:rPr>
              <a:t>SRIKSU2035 </a:t>
            </a:r>
            <a:endParaRPr sz="1800" dirty="0">
              <a:latin typeface="Raleway Black"/>
              <a:cs typeface="Raleway Black"/>
            </a:endParaRPr>
          </a:p>
          <a:p>
            <a:pPr marL="12700">
              <a:lnSpc>
                <a:spcPct val="100000"/>
              </a:lnSpc>
              <a:spcBef>
                <a:spcPts val="20"/>
              </a:spcBef>
            </a:pPr>
            <a:r>
              <a:rPr sz="1800" b="1" spc="180" dirty="0">
                <a:solidFill>
                  <a:srgbClr val="FFFFFF"/>
                </a:solidFill>
                <a:latin typeface="Raleway Black"/>
                <a:cs typeface="Raleway Black"/>
              </a:rPr>
              <a:t>STR</a:t>
            </a:r>
            <a:r>
              <a:rPr sz="1800" b="1" spc="-135" dirty="0">
                <a:solidFill>
                  <a:srgbClr val="FFFFFF"/>
                </a:solidFill>
                <a:latin typeface="Raleway Black"/>
                <a:cs typeface="Raleway Black"/>
              </a:rPr>
              <a:t> </a:t>
            </a:r>
            <a:r>
              <a:rPr sz="1800" b="1" spc="140" dirty="0">
                <a:solidFill>
                  <a:srgbClr val="FFFFFF"/>
                </a:solidFill>
                <a:latin typeface="Raleway Black"/>
                <a:cs typeface="Raleway Black"/>
              </a:rPr>
              <a:t>ATE</a:t>
            </a:r>
            <a:r>
              <a:rPr sz="1800" b="1" spc="-155" dirty="0">
                <a:solidFill>
                  <a:srgbClr val="FFFFFF"/>
                </a:solidFill>
                <a:latin typeface="Raleway Black"/>
                <a:cs typeface="Raleway Black"/>
              </a:rPr>
              <a:t> </a:t>
            </a:r>
            <a:r>
              <a:rPr sz="1800" b="1" spc="200" dirty="0">
                <a:solidFill>
                  <a:srgbClr val="FFFFFF"/>
                </a:solidFill>
                <a:latin typeface="Raleway Black"/>
                <a:cs typeface="Raleway Black"/>
              </a:rPr>
              <a:t>G</a:t>
            </a:r>
            <a:r>
              <a:rPr lang="fi-FI" sz="1800" b="1" spc="200" dirty="0">
                <a:solidFill>
                  <a:srgbClr val="FFFFFF"/>
                </a:solidFill>
                <a:latin typeface="Raleway Black"/>
                <a:cs typeface="Raleway Black"/>
              </a:rPr>
              <a:t>Y</a:t>
            </a:r>
            <a:r>
              <a:rPr sz="1800" b="1" spc="200" dirty="0">
                <a:solidFill>
                  <a:srgbClr val="FFFFFF"/>
                </a:solidFill>
                <a:latin typeface="Raleway Black"/>
                <a:cs typeface="Raleway Black"/>
              </a:rPr>
              <a:t>:</a:t>
            </a:r>
            <a:r>
              <a:rPr sz="1800" b="1" spc="50" dirty="0">
                <a:solidFill>
                  <a:srgbClr val="FFFFFF"/>
                </a:solidFill>
                <a:latin typeface="Raleway Black"/>
                <a:cs typeface="Raleway Black"/>
              </a:rPr>
              <a:t> </a:t>
            </a:r>
            <a:r>
              <a:rPr lang="fi-FI" b="1" spc="50" dirty="0">
                <a:solidFill>
                  <a:srgbClr val="FFFFFF"/>
                </a:solidFill>
                <a:latin typeface="Raleway Black"/>
                <a:cs typeface="Raleway Black"/>
              </a:rPr>
              <a:t>OBJECTIVES</a:t>
            </a:r>
            <a:endParaRPr sz="1800" dirty="0">
              <a:latin typeface="Raleway Black"/>
              <a:cs typeface="Raleway Black"/>
            </a:endParaRPr>
          </a:p>
        </p:txBody>
      </p:sp>
      <p:grpSp>
        <p:nvGrpSpPr>
          <p:cNvPr id="10" name="object 10"/>
          <p:cNvGrpSpPr/>
          <p:nvPr/>
        </p:nvGrpSpPr>
        <p:grpSpPr>
          <a:xfrm>
            <a:off x="2518666" y="3916111"/>
            <a:ext cx="16877371" cy="6767160"/>
            <a:chOff x="2518666" y="3916111"/>
            <a:chExt cx="16877371" cy="6767160"/>
          </a:xfrm>
        </p:grpSpPr>
        <p:sp>
          <p:nvSpPr>
            <p:cNvPr id="11" name="object 11"/>
            <p:cNvSpPr/>
            <p:nvPr/>
          </p:nvSpPr>
          <p:spPr>
            <a:xfrm>
              <a:off x="16568382" y="10233056"/>
              <a:ext cx="2827655" cy="450215"/>
            </a:xfrm>
            <a:custGeom>
              <a:avLst/>
              <a:gdLst/>
              <a:ahLst/>
              <a:cxnLst/>
              <a:rect l="l" t="t" r="r" b="b"/>
              <a:pathLst>
                <a:path w="2827655" h="450215">
                  <a:moveTo>
                    <a:pt x="363740" y="449719"/>
                  </a:moveTo>
                  <a:lnTo>
                    <a:pt x="277901" y="315696"/>
                  </a:lnTo>
                  <a:lnTo>
                    <a:pt x="262801" y="292112"/>
                  </a:lnTo>
                  <a:lnTo>
                    <a:pt x="277329" y="281317"/>
                  </a:lnTo>
                  <a:lnTo>
                    <a:pt x="289979" y="268897"/>
                  </a:lnTo>
                  <a:lnTo>
                    <a:pt x="316776" y="221716"/>
                  </a:lnTo>
                  <a:lnTo>
                    <a:pt x="325462" y="183222"/>
                  </a:lnTo>
                  <a:lnTo>
                    <a:pt x="326542" y="163309"/>
                  </a:lnTo>
                  <a:lnTo>
                    <a:pt x="323672" y="130708"/>
                  </a:lnTo>
                  <a:lnTo>
                    <a:pt x="300837" y="76047"/>
                  </a:lnTo>
                  <a:lnTo>
                    <a:pt x="256120" y="36817"/>
                  </a:lnTo>
                  <a:lnTo>
                    <a:pt x="226834" y="24422"/>
                  </a:lnTo>
                  <a:lnTo>
                    <a:pt x="226834" y="166179"/>
                  </a:lnTo>
                  <a:lnTo>
                    <a:pt x="225971" y="176314"/>
                  </a:lnTo>
                  <a:lnTo>
                    <a:pt x="205066" y="212140"/>
                  </a:lnTo>
                  <a:lnTo>
                    <a:pt x="168998" y="221716"/>
                  </a:lnTo>
                  <a:lnTo>
                    <a:pt x="96837" y="221716"/>
                  </a:lnTo>
                  <a:lnTo>
                    <a:pt x="96837" y="108343"/>
                  </a:lnTo>
                  <a:lnTo>
                    <a:pt x="169583" y="108343"/>
                  </a:lnTo>
                  <a:lnTo>
                    <a:pt x="207721" y="118313"/>
                  </a:lnTo>
                  <a:lnTo>
                    <a:pt x="226072" y="155854"/>
                  </a:lnTo>
                  <a:lnTo>
                    <a:pt x="226834" y="166179"/>
                  </a:lnTo>
                  <a:lnTo>
                    <a:pt x="226834" y="24422"/>
                  </a:lnTo>
                  <a:lnTo>
                    <a:pt x="192874" y="16878"/>
                  </a:lnTo>
                  <a:lnTo>
                    <a:pt x="154673" y="14376"/>
                  </a:lnTo>
                  <a:lnTo>
                    <a:pt x="0" y="14376"/>
                  </a:lnTo>
                  <a:lnTo>
                    <a:pt x="0" y="449719"/>
                  </a:lnTo>
                  <a:lnTo>
                    <a:pt x="96837" y="449719"/>
                  </a:lnTo>
                  <a:lnTo>
                    <a:pt x="96837" y="315696"/>
                  </a:lnTo>
                  <a:lnTo>
                    <a:pt x="161861" y="315696"/>
                  </a:lnTo>
                  <a:lnTo>
                    <a:pt x="250647" y="449719"/>
                  </a:lnTo>
                  <a:lnTo>
                    <a:pt x="363740" y="449719"/>
                  </a:lnTo>
                  <a:close/>
                </a:path>
                <a:path w="2827655" h="450215">
                  <a:moveTo>
                    <a:pt x="506260" y="14376"/>
                  </a:moveTo>
                  <a:lnTo>
                    <a:pt x="409422" y="14376"/>
                  </a:lnTo>
                  <a:lnTo>
                    <a:pt x="409422" y="449719"/>
                  </a:lnTo>
                  <a:lnTo>
                    <a:pt x="506260" y="449719"/>
                  </a:lnTo>
                  <a:lnTo>
                    <a:pt x="506260" y="14376"/>
                  </a:lnTo>
                  <a:close/>
                </a:path>
                <a:path w="2827655" h="450215">
                  <a:moveTo>
                    <a:pt x="679792" y="14376"/>
                  </a:moveTo>
                  <a:lnTo>
                    <a:pt x="582968" y="14376"/>
                  </a:lnTo>
                  <a:lnTo>
                    <a:pt x="582968" y="449719"/>
                  </a:lnTo>
                  <a:lnTo>
                    <a:pt x="679792" y="449719"/>
                  </a:lnTo>
                  <a:lnTo>
                    <a:pt x="679792" y="14376"/>
                  </a:lnTo>
                  <a:close/>
                </a:path>
                <a:path w="2827655" h="450215">
                  <a:moveTo>
                    <a:pt x="1124851" y="14109"/>
                  </a:moveTo>
                  <a:lnTo>
                    <a:pt x="1028014" y="14109"/>
                  </a:lnTo>
                  <a:lnTo>
                    <a:pt x="1028014" y="184289"/>
                  </a:lnTo>
                  <a:lnTo>
                    <a:pt x="853351" y="184289"/>
                  </a:lnTo>
                  <a:lnTo>
                    <a:pt x="853351" y="14109"/>
                  </a:lnTo>
                  <a:lnTo>
                    <a:pt x="756513" y="14109"/>
                  </a:lnTo>
                  <a:lnTo>
                    <a:pt x="756513" y="184289"/>
                  </a:lnTo>
                  <a:lnTo>
                    <a:pt x="756513" y="278269"/>
                  </a:lnTo>
                  <a:lnTo>
                    <a:pt x="756513" y="449719"/>
                  </a:lnTo>
                  <a:lnTo>
                    <a:pt x="853351" y="449719"/>
                  </a:lnTo>
                  <a:lnTo>
                    <a:pt x="853351" y="278269"/>
                  </a:lnTo>
                  <a:lnTo>
                    <a:pt x="1028014" y="278269"/>
                  </a:lnTo>
                  <a:lnTo>
                    <a:pt x="1028014" y="449719"/>
                  </a:lnTo>
                  <a:lnTo>
                    <a:pt x="1124851" y="449719"/>
                  </a:lnTo>
                  <a:lnTo>
                    <a:pt x="1124851" y="278269"/>
                  </a:lnTo>
                  <a:lnTo>
                    <a:pt x="1124851" y="184289"/>
                  </a:lnTo>
                  <a:lnTo>
                    <a:pt x="1124851" y="14109"/>
                  </a:lnTo>
                  <a:close/>
                </a:path>
                <a:path w="2827655" h="450215">
                  <a:moveTo>
                    <a:pt x="1298397" y="14376"/>
                  </a:moveTo>
                  <a:lnTo>
                    <a:pt x="1201559" y="14376"/>
                  </a:lnTo>
                  <a:lnTo>
                    <a:pt x="1201559" y="449719"/>
                  </a:lnTo>
                  <a:lnTo>
                    <a:pt x="1298397" y="449719"/>
                  </a:lnTo>
                  <a:lnTo>
                    <a:pt x="1298397" y="14376"/>
                  </a:lnTo>
                  <a:close/>
                </a:path>
                <a:path w="2827655" h="450215">
                  <a:moveTo>
                    <a:pt x="1799005" y="1447"/>
                  </a:moveTo>
                  <a:lnTo>
                    <a:pt x="1584248" y="233845"/>
                  </a:lnTo>
                  <a:lnTo>
                    <a:pt x="1375295" y="2755"/>
                  </a:lnTo>
                  <a:lnTo>
                    <a:pt x="1375105" y="13017"/>
                  </a:lnTo>
                  <a:lnTo>
                    <a:pt x="1375105" y="449719"/>
                  </a:lnTo>
                  <a:lnTo>
                    <a:pt x="1469072" y="449719"/>
                  </a:lnTo>
                  <a:lnTo>
                    <a:pt x="1469072" y="252882"/>
                  </a:lnTo>
                  <a:lnTo>
                    <a:pt x="1578940" y="382625"/>
                  </a:lnTo>
                  <a:lnTo>
                    <a:pt x="1587182" y="382625"/>
                  </a:lnTo>
                  <a:lnTo>
                    <a:pt x="1702155" y="240779"/>
                  </a:lnTo>
                  <a:lnTo>
                    <a:pt x="1702155" y="449719"/>
                  </a:lnTo>
                  <a:lnTo>
                    <a:pt x="1798993" y="449719"/>
                  </a:lnTo>
                  <a:lnTo>
                    <a:pt x="1799005" y="1447"/>
                  </a:lnTo>
                  <a:close/>
                </a:path>
                <a:path w="2827655" h="450215">
                  <a:moveTo>
                    <a:pt x="2258517" y="190055"/>
                  </a:moveTo>
                  <a:lnTo>
                    <a:pt x="2254199" y="142049"/>
                  </a:lnTo>
                  <a:lnTo>
                    <a:pt x="2241486" y="100330"/>
                  </a:lnTo>
                  <a:lnTo>
                    <a:pt x="2235695" y="90525"/>
                  </a:lnTo>
                  <a:lnTo>
                    <a:pt x="2220811" y="65290"/>
                  </a:lnTo>
                  <a:lnTo>
                    <a:pt x="2192566" y="37338"/>
                  </a:lnTo>
                  <a:lnTo>
                    <a:pt x="2162187" y="19773"/>
                  </a:lnTo>
                  <a:lnTo>
                    <a:pt x="2162187" y="190055"/>
                  </a:lnTo>
                  <a:lnTo>
                    <a:pt x="2162187" y="234251"/>
                  </a:lnTo>
                  <a:lnTo>
                    <a:pt x="1970239" y="234251"/>
                  </a:lnTo>
                  <a:lnTo>
                    <a:pt x="1970239" y="190055"/>
                  </a:lnTo>
                  <a:lnTo>
                    <a:pt x="1976259" y="146634"/>
                  </a:lnTo>
                  <a:lnTo>
                    <a:pt x="1994268" y="115519"/>
                  </a:lnTo>
                  <a:lnTo>
                    <a:pt x="2024164" y="96786"/>
                  </a:lnTo>
                  <a:lnTo>
                    <a:pt x="2065883" y="90525"/>
                  </a:lnTo>
                  <a:lnTo>
                    <a:pt x="2107895" y="96786"/>
                  </a:lnTo>
                  <a:lnTo>
                    <a:pt x="2138007" y="115519"/>
                  </a:lnTo>
                  <a:lnTo>
                    <a:pt x="2156129" y="146634"/>
                  </a:lnTo>
                  <a:lnTo>
                    <a:pt x="2162187" y="190055"/>
                  </a:lnTo>
                  <a:lnTo>
                    <a:pt x="2162187" y="19773"/>
                  </a:lnTo>
                  <a:lnTo>
                    <a:pt x="2157171" y="16865"/>
                  </a:lnTo>
                  <a:lnTo>
                    <a:pt x="2115020" y="4292"/>
                  </a:lnTo>
                  <a:lnTo>
                    <a:pt x="2066531" y="0"/>
                  </a:lnTo>
                  <a:lnTo>
                    <a:pt x="2018372" y="4292"/>
                  </a:lnTo>
                  <a:lnTo>
                    <a:pt x="1976513" y="16865"/>
                  </a:lnTo>
                  <a:lnTo>
                    <a:pt x="1941360" y="37338"/>
                  </a:lnTo>
                  <a:lnTo>
                    <a:pt x="1913305" y="65290"/>
                  </a:lnTo>
                  <a:lnTo>
                    <a:pt x="1892769" y="100330"/>
                  </a:lnTo>
                  <a:lnTo>
                    <a:pt x="1880146" y="142049"/>
                  </a:lnTo>
                  <a:lnTo>
                    <a:pt x="1875853" y="190055"/>
                  </a:lnTo>
                  <a:lnTo>
                    <a:pt x="1875853" y="449237"/>
                  </a:lnTo>
                  <a:lnTo>
                    <a:pt x="1970239" y="449237"/>
                  </a:lnTo>
                  <a:lnTo>
                    <a:pt x="1970239" y="322834"/>
                  </a:lnTo>
                  <a:lnTo>
                    <a:pt x="2162187" y="322834"/>
                  </a:lnTo>
                  <a:lnTo>
                    <a:pt x="2162187" y="449237"/>
                  </a:lnTo>
                  <a:lnTo>
                    <a:pt x="2258517" y="449237"/>
                  </a:lnTo>
                  <a:lnTo>
                    <a:pt x="2258517" y="322834"/>
                  </a:lnTo>
                  <a:lnTo>
                    <a:pt x="2258517" y="234251"/>
                  </a:lnTo>
                  <a:lnTo>
                    <a:pt x="2258517" y="190055"/>
                  </a:lnTo>
                  <a:close/>
                </a:path>
                <a:path w="2827655" h="450215">
                  <a:moveTo>
                    <a:pt x="2692362" y="14376"/>
                  </a:moveTo>
                  <a:lnTo>
                    <a:pt x="2565844" y="14376"/>
                  </a:lnTo>
                  <a:lnTo>
                    <a:pt x="2428062" y="169976"/>
                  </a:lnTo>
                  <a:lnTo>
                    <a:pt x="2428062" y="14376"/>
                  </a:lnTo>
                  <a:lnTo>
                    <a:pt x="2330081" y="14376"/>
                  </a:lnTo>
                  <a:lnTo>
                    <a:pt x="2330081" y="449719"/>
                  </a:lnTo>
                  <a:lnTo>
                    <a:pt x="2428062" y="449719"/>
                  </a:lnTo>
                  <a:lnTo>
                    <a:pt x="2428062" y="286448"/>
                  </a:lnTo>
                  <a:lnTo>
                    <a:pt x="2440952" y="273570"/>
                  </a:lnTo>
                  <a:lnTo>
                    <a:pt x="2568295" y="449719"/>
                  </a:lnTo>
                  <a:lnTo>
                    <a:pt x="2691003" y="449719"/>
                  </a:lnTo>
                  <a:lnTo>
                    <a:pt x="2511475" y="210731"/>
                  </a:lnTo>
                  <a:lnTo>
                    <a:pt x="2692362" y="14376"/>
                  </a:lnTo>
                  <a:close/>
                </a:path>
                <a:path w="2827655" h="450215">
                  <a:moveTo>
                    <a:pt x="2827147" y="14376"/>
                  </a:moveTo>
                  <a:lnTo>
                    <a:pt x="2730309" y="14376"/>
                  </a:lnTo>
                  <a:lnTo>
                    <a:pt x="2730309" y="449719"/>
                  </a:lnTo>
                  <a:lnTo>
                    <a:pt x="2827147" y="449719"/>
                  </a:lnTo>
                  <a:lnTo>
                    <a:pt x="2827147" y="14376"/>
                  </a:lnTo>
                  <a:close/>
                </a:path>
              </a:pathLst>
            </a:custGeom>
            <a:solidFill>
              <a:srgbClr val="EB054B"/>
            </a:solidFill>
          </p:spPr>
          <p:txBody>
            <a:bodyPr wrap="square" lIns="0" tIns="0" rIns="0" bIns="0" rtlCol="0"/>
            <a:lstStyle/>
            <a:p>
              <a:endParaRPr/>
            </a:p>
          </p:txBody>
        </p:sp>
        <p:pic>
          <p:nvPicPr>
            <p:cNvPr id="12" name="object 12"/>
            <p:cNvPicPr/>
            <p:nvPr/>
          </p:nvPicPr>
          <p:blipFill>
            <a:blip r:embed="rId3" cstate="print"/>
            <a:stretch>
              <a:fillRect/>
            </a:stretch>
          </p:blipFill>
          <p:spPr>
            <a:xfrm>
              <a:off x="18491163" y="10106775"/>
              <a:ext cx="88248" cy="88248"/>
            </a:xfrm>
            <a:prstGeom prst="rect">
              <a:avLst/>
            </a:prstGeom>
          </p:spPr>
        </p:pic>
        <p:pic>
          <p:nvPicPr>
            <p:cNvPr id="13" name="object 13"/>
            <p:cNvPicPr/>
            <p:nvPr/>
          </p:nvPicPr>
          <p:blipFill>
            <a:blip r:embed="rId3" cstate="print"/>
            <a:stretch>
              <a:fillRect/>
            </a:stretch>
          </p:blipFill>
          <p:spPr>
            <a:xfrm>
              <a:off x="18691736" y="10106775"/>
              <a:ext cx="88248" cy="88248"/>
            </a:xfrm>
            <a:prstGeom prst="rect">
              <a:avLst/>
            </a:prstGeom>
          </p:spPr>
        </p:pic>
        <p:sp>
          <p:nvSpPr>
            <p:cNvPr id="14" name="object 14"/>
            <p:cNvSpPr/>
            <p:nvPr/>
          </p:nvSpPr>
          <p:spPr>
            <a:xfrm>
              <a:off x="2518666" y="3916111"/>
              <a:ext cx="1970784" cy="414445"/>
            </a:xfrm>
            <a:custGeom>
              <a:avLst/>
              <a:gdLst/>
              <a:ahLst/>
              <a:cxnLst/>
              <a:rect l="l" t="t" r="r" b="b"/>
              <a:pathLst>
                <a:path w="1292860" h="458470">
                  <a:moveTo>
                    <a:pt x="1292745" y="0"/>
                  </a:moveTo>
                  <a:lnTo>
                    <a:pt x="0" y="0"/>
                  </a:lnTo>
                  <a:lnTo>
                    <a:pt x="0" y="458310"/>
                  </a:lnTo>
                  <a:lnTo>
                    <a:pt x="1292745" y="458310"/>
                  </a:lnTo>
                  <a:lnTo>
                    <a:pt x="1292745" y="0"/>
                  </a:lnTo>
                  <a:close/>
                </a:path>
              </a:pathLst>
            </a:custGeom>
            <a:solidFill>
              <a:srgbClr val="EB054B"/>
            </a:solidFill>
          </p:spPr>
          <p:txBody>
            <a:bodyPr wrap="square" lIns="0" tIns="0" rIns="0" bIns="0" rtlCol="0"/>
            <a:lstStyle/>
            <a:p>
              <a:endParaRPr/>
            </a:p>
          </p:txBody>
        </p:sp>
      </p:grpSp>
      <p:sp>
        <p:nvSpPr>
          <p:cNvPr id="15" name="object 15"/>
          <p:cNvSpPr txBox="1"/>
          <p:nvPr/>
        </p:nvSpPr>
        <p:spPr>
          <a:xfrm>
            <a:off x="2440188" y="3899329"/>
            <a:ext cx="2351784" cy="360996"/>
          </a:xfrm>
          <a:prstGeom prst="rect">
            <a:avLst/>
          </a:prstGeom>
        </p:spPr>
        <p:txBody>
          <a:bodyPr vert="horz" wrap="square" lIns="0" tIns="83185" rIns="0" bIns="0" rtlCol="0">
            <a:spAutoFit/>
          </a:bodyPr>
          <a:lstStyle/>
          <a:p>
            <a:pPr marL="195580">
              <a:lnSpc>
                <a:spcPct val="100000"/>
              </a:lnSpc>
              <a:spcBef>
                <a:spcPts val="655"/>
              </a:spcBef>
            </a:pPr>
            <a:r>
              <a:rPr lang="fi-FI" sz="1800" b="0" spc="140" dirty="0">
                <a:solidFill>
                  <a:srgbClr val="FFFFFF"/>
                </a:solidFill>
                <a:latin typeface="Raleway Medium"/>
                <a:cs typeface="Raleway Medium"/>
              </a:rPr>
              <a:t>PROMPTNESS</a:t>
            </a:r>
            <a:endParaRPr sz="1800" dirty="0">
              <a:latin typeface="Raleway Medium"/>
              <a:cs typeface="Raleway Medium"/>
            </a:endParaRPr>
          </a:p>
        </p:txBody>
      </p:sp>
      <p:sp>
        <p:nvSpPr>
          <p:cNvPr id="16" name="object 16"/>
          <p:cNvSpPr/>
          <p:nvPr/>
        </p:nvSpPr>
        <p:spPr>
          <a:xfrm>
            <a:off x="3073086" y="4330556"/>
            <a:ext cx="205104" cy="177800"/>
          </a:xfrm>
          <a:custGeom>
            <a:avLst/>
            <a:gdLst/>
            <a:ahLst/>
            <a:cxnLst/>
            <a:rect l="l" t="t" r="r" b="b"/>
            <a:pathLst>
              <a:path w="205104" h="177800">
                <a:moveTo>
                  <a:pt x="204862" y="0"/>
                </a:moveTo>
                <a:lnTo>
                  <a:pt x="0" y="0"/>
                </a:lnTo>
                <a:lnTo>
                  <a:pt x="110206" y="177408"/>
                </a:lnTo>
                <a:lnTo>
                  <a:pt x="204862" y="0"/>
                </a:lnTo>
                <a:close/>
              </a:path>
            </a:pathLst>
          </a:custGeom>
          <a:solidFill>
            <a:srgbClr val="EB054B"/>
          </a:solid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Kuva 18" descr="Kuva, joka sisältää kohteen Ihmisen kasvot, Digitaalinen sävellys, henkilö, avaruus&#10;&#10;Kuvaus luotu automaattisesti">
            <a:extLst>
              <a:ext uri="{FF2B5EF4-FFF2-40B4-BE49-F238E27FC236}">
                <a16:creationId xmlns:a16="http://schemas.microsoft.com/office/drawing/2014/main" id="{B0733825-5C93-CBCE-2E9E-EDA7138097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
        <p:nvSpPr>
          <p:cNvPr id="6" name="object 6"/>
          <p:cNvSpPr txBox="1"/>
          <p:nvPr/>
        </p:nvSpPr>
        <p:spPr>
          <a:xfrm>
            <a:off x="652751" y="618401"/>
            <a:ext cx="3495675" cy="578485"/>
          </a:xfrm>
          <a:prstGeom prst="rect">
            <a:avLst/>
          </a:prstGeom>
        </p:spPr>
        <p:txBody>
          <a:bodyPr vert="horz" wrap="square" lIns="0" tIns="13970" rIns="0" bIns="0" rtlCol="0">
            <a:spAutoFit/>
          </a:bodyPr>
          <a:lstStyle/>
          <a:p>
            <a:pPr marL="12700">
              <a:lnSpc>
                <a:spcPct val="100000"/>
              </a:lnSpc>
              <a:spcBef>
                <a:spcPts val="110"/>
              </a:spcBef>
            </a:pPr>
            <a:r>
              <a:rPr sz="1800" b="1" spc="200" dirty="0">
                <a:solidFill>
                  <a:srgbClr val="FFFFFF"/>
                </a:solidFill>
                <a:latin typeface="Raleway Black"/>
                <a:cs typeface="Raleway Black"/>
              </a:rPr>
              <a:t>RAKA</a:t>
            </a:r>
            <a:r>
              <a:rPr sz="1800" b="1" spc="-140" dirty="0">
                <a:solidFill>
                  <a:srgbClr val="FFFFFF"/>
                </a:solidFill>
                <a:latin typeface="Raleway Black"/>
                <a:cs typeface="Raleway Black"/>
              </a:rPr>
              <a:t> </a:t>
            </a:r>
            <a:r>
              <a:rPr sz="1800" b="1" spc="235" dirty="0">
                <a:solidFill>
                  <a:srgbClr val="FFFFFF"/>
                </a:solidFill>
                <a:latin typeface="Raleway Black"/>
                <a:cs typeface="Raleway Black"/>
              </a:rPr>
              <a:t>SRIKSU2035 </a:t>
            </a:r>
            <a:endParaRPr sz="1800" dirty="0">
              <a:latin typeface="Raleway Black"/>
              <a:cs typeface="Raleway Black"/>
            </a:endParaRPr>
          </a:p>
          <a:p>
            <a:pPr marL="12700">
              <a:lnSpc>
                <a:spcPct val="100000"/>
              </a:lnSpc>
              <a:spcBef>
                <a:spcPts val="20"/>
              </a:spcBef>
            </a:pPr>
            <a:r>
              <a:rPr lang="en-GB" sz="1800" b="1" spc="180" dirty="0">
                <a:solidFill>
                  <a:srgbClr val="FFFFFF"/>
                </a:solidFill>
                <a:latin typeface="Raleway Black"/>
                <a:cs typeface="Raleway Black"/>
              </a:rPr>
              <a:t>STR</a:t>
            </a:r>
            <a:r>
              <a:rPr lang="en-GB" sz="1800" b="1" spc="-135" dirty="0">
                <a:solidFill>
                  <a:srgbClr val="FFFFFF"/>
                </a:solidFill>
                <a:latin typeface="Raleway Black"/>
                <a:cs typeface="Raleway Black"/>
              </a:rPr>
              <a:t> </a:t>
            </a:r>
            <a:r>
              <a:rPr lang="en-GB" sz="1800" b="1" spc="140" dirty="0">
                <a:solidFill>
                  <a:srgbClr val="FFFFFF"/>
                </a:solidFill>
                <a:latin typeface="Raleway Black"/>
                <a:cs typeface="Raleway Black"/>
              </a:rPr>
              <a:t>ATE</a:t>
            </a:r>
            <a:r>
              <a:rPr lang="en-GB" sz="1800" b="1" spc="-155" dirty="0">
                <a:solidFill>
                  <a:srgbClr val="FFFFFF"/>
                </a:solidFill>
                <a:latin typeface="Raleway Black"/>
                <a:cs typeface="Raleway Black"/>
              </a:rPr>
              <a:t> </a:t>
            </a:r>
            <a:r>
              <a:rPr lang="en-GB" sz="1800" b="1" spc="200" dirty="0">
                <a:solidFill>
                  <a:srgbClr val="FFFFFF"/>
                </a:solidFill>
                <a:latin typeface="Raleway Black"/>
                <a:cs typeface="Raleway Black"/>
              </a:rPr>
              <a:t>GY:</a:t>
            </a:r>
            <a:r>
              <a:rPr lang="en-GB" sz="1800" b="1" spc="50" dirty="0">
                <a:solidFill>
                  <a:srgbClr val="FFFFFF"/>
                </a:solidFill>
                <a:latin typeface="Raleway Black"/>
                <a:cs typeface="Raleway Black"/>
              </a:rPr>
              <a:t> </a:t>
            </a:r>
            <a:r>
              <a:rPr lang="en-GB" b="1" spc="50" dirty="0">
                <a:solidFill>
                  <a:srgbClr val="FFFFFF"/>
                </a:solidFill>
                <a:latin typeface="Raleway Black"/>
                <a:cs typeface="Raleway Black"/>
              </a:rPr>
              <a:t>OBJECTIVES</a:t>
            </a:r>
            <a:endParaRPr lang="en-GB" sz="1800" dirty="0">
              <a:latin typeface="Raleway Black"/>
              <a:cs typeface="Raleway Black"/>
            </a:endParaRPr>
          </a:p>
        </p:txBody>
      </p:sp>
      <p:sp>
        <p:nvSpPr>
          <p:cNvPr id="7" name="object 7"/>
          <p:cNvSpPr txBox="1"/>
          <p:nvPr/>
        </p:nvSpPr>
        <p:spPr>
          <a:xfrm>
            <a:off x="9760098" y="3305359"/>
            <a:ext cx="9019540" cy="6095900"/>
          </a:xfrm>
          <a:prstGeom prst="rect">
            <a:avLst/>
          </a:prstGeom>
        </p:spPr>
        <p:txBody>
          <a:bodyPr vert="horz" wrap="square" lIns="0" tIns="12065" rIns="0" bIns="0" rtlCol="0">
            <a:spAutoFit/>
          </a:bodyPr>
          <a:lstStyle/>
          <a:p>
            <a:pPr marL="12700" marR="1085850">
              <a:spcBef>
                <a:spcPts val="110"/>
              </a:spcBef>
            </a:pPr>
            <a:r>
              <a:rPr lang="en-US" sz="2050" dirty="0">
                <a:solidFill>
                  <a:srgbClr val="FFFFFF"/>
                </a:solidFill>
                <a:latin typeface="Open Sans"/>
                <a:cs typeface="Open Sans"/>
              </a:rPr>
              <a:t>We create well-being for the residents of </a:t>
            </a:r>
            <a:r>
              <a:rPr lang="en-US" sz="2050" dirty="0" err="1">
                <a:solidFill>
                  <a:srgbClr val="FFFFFF"/>
                </a:solidFill>
                <a:latin typeface="Open Sans"/>
                <a:cs typeface="Open Sans"/>
              </a:rPr>
              <a:t>Riihimäki</a:t>
            </a:r>
            <a:r>
              <a:rPr lang="en-US" sz="2050" dirty="0">
                <a:solidFill>
                  <a:srgbClr val="FFFFFF"/>
                </a:solidFill>
                <a:latin typeface="Open Sans"/>
                <a:cs typeface="Open Sans"/>
              </a:rPr>
              <a:t> through high-quality education and culture, and versatile learning opportunities</a:t>
            </a:r>
            <a:r>
              <a:rPr lang="en-US" sz="2050" spc="-10" dirty="0">
                <a:solidFill>
                  <a:srgbClr val="FFFFFF"/>
                </a:solidFill>
                <a:latin typeface="Open Sans"/>
                <a:cs typeface="Open Sans"/>
              </a:rPr>
              <a:t>.</a:t>
            </a:r>
            <a:endParaRPr lang="en-US" sz="2050" dirty="0">
              <a:latin typeface="Open Sans"/>
              <a:cs typeface="Open Sans"/>
            </a:endParaRPr>
          </a:p>
          <a:p>
            <a:pPr marL="12700" marR="399415">
              <a:spcBef>
                <a:spcPts val="110"/>
              </a:spcBef>
            </a:pPr>
            <a:r>
              <a:rPr lang="en-US" sz="2050" dirty="0">
                <a:solidFill>
                  <a:srgbClr val="FFFFFF"/>
                </a:solidFill>
                <a:latin typeface="Open Sans"/>
                <a:cs typeface="Open Sans"/>
              </a:rPr>
              <a:t>We ensure that our education is of an outstanding quality. We recognize the future needs of working life thus creating a foundation for </a:t>
            </a:r>
            <a:r>
              <a:rPr lang="en-US" sz="2050" dirty="0" err="1">
                <a:solidFill>
                  <a:srgbClr val="FFFFFF"/>
                </a:solidFill>
                <a:latin typeface="Open Sans"/>
                <a:cs typeface="Open Sans"/>
              </a:rPr>
              <a:t>Riihimäki’s</a:t>
            </a:r>
            <a:r>
              <a:rPr lang="en-US" sz="2050" dirty="0">
                <a:solidFill>
                  <a:srgbClr val="FFFFFF"/>
                </a:solidFill>
                <a:latin typeface="Open Sans"/>
                <a:cs typeface="Open Sans"/>
              </a:rPr>
              <a:t> growth and for strong trade and industry</a:t>
            </a:r>
            <a:r>
              <a:rPr lang="en-US" sz="2050" spc="-10" dirty="0">
                <a:solidFill>
                  <a:srgbClr val="FFFFFF"/>
                </a:solidFill>
                <a:latin typeface="Open Sans"/>
                <a:cs typeface="Open Sans"/>
              </a:rPr>
              <a:t>.</a:t>
            </a:r>
          </a:p>
          <a:p>
            <a:pPr marL="12700" marR="399415">
              <a:spcBef>
                <a:spcPts val="110"/>
              </a:spcBef>
            </a:pPr>
            <a:endParaRPr lang="en-US" sz="2050" dirty="0">
              <a:latin typeface="Open Sans"/>
              <a:cs typeface="Open Sans"/>
            </a:endParaRPr>
          </a:p>
          <a:p>
            <a:pPr marL="12700">
              <a:spcBef>
                <a:spcPts val="110"/>
              </a:spcBef>
            </a:pPr>
            <a:r>
              <a:rPr lang="en-US" sz="2050" dirty="0">
                <a:solidFill>
                  <a:srgbClr val="FFFFFF"/>
                </a:solidFill>
                <a:latin typeface="Open Sans"/>
                <a:cs typeface="Open Sans"/>
              </a:rPr>
              <a:t>We develop our residents’ and our staff’s future skills</a:t>
            </a:r>
            <a:r>
              <a:rPr lang="en-US" sz="2050" spc="-10" dirty="0">
                <a:solidFill>
                  <a:srgbClr val="FFFFFF"/>
                </a:solidFill>
                <a:latin typeface="Open Sans"/>
                <a:cs typeface="Open Sans"/>
              </a:rPr>
              <a:t>. These future skills are founded on creativity, problem-solving, collective working, and digital skills, as well as empathy and emotional intelligence.</a:t>
            </a:r>
          </a:p>
          <a:p>
            <a:pPr marL="12700">
              <a:spcBef>
                <a:spcPts val="110"/>
              </a:spcBef>
            </a:pPr>
            <a:endParaRPr lang="en-US" sz="2050" spc="-10" dirty="0">
              <a:solidFill>
                <a:srgbClr val="FFFFFF"/>
              </a:solidFill>
              <a:latin typeface="Open Sans"/>
              <a:cs typeface="Open Sans"/>
            </a:endParaRPr>
          </a:p>
          <a:p>
            <a:pPr marL="12700" marR="5080">
              <a:spcBef>
                <a:spcPts val="110"/>
              </a:spcBef>
            </a:pPr>
            <a:r>
              <a:rPr lang="en-US" sz="2050" dirty="0" err="1">
                <a:solidFill>
                  <a:srgbClr val="FFFFFF"/>
                </a:solidFill>
                <a:latin typeface="Open Sans"/>
                <a:cs typeface="Open Sans"/>
              </a:rPr>
              <a:t>Riihimäki</a:t>
            </a:r>
            <a:r>
              <a:rPr lang="en-US" sz="2050" spc="-20" dirty="0">
                <a:solidFill>
                  <a:srgbClr val="FFFFFF"/>
                </a:solidFill>
                <a:latin typeface="Open Sans"/>
                <a:cs typeface="Open Sans"/>
              </a:rPr>
              <a:t> is Finland’s internationally recognized capital city of robotics where high-quality robotics education extends from early childhood to higher education</a:t>
            </a:r>
            <a:r>
              <a:rPr lang="en-US" sz="2050" dirty="0">
                <a:solidFill>
                  <a:srgbClr val="FFFFFF"/>
                </a:solidFill>
                <a:latin typeface="Open Sans"/>
                <a:cs typeface="Open Sans"/>
              </a:rPr>
              <a:t>.</a:t>
            </a:r>
            <a:r>
              <a:rPr lang="en-US" sz="2050" spc="-30" dirty="0">
                <a:solidFill>
                  <a:srgbClr val="FFFFFF"/>
                </a:solidFill>
                <a:latin typeface="Open Sans"/>
                <a:cs typeface="Open Sans"/>
              </a:rPr>
              <a:t> Our applied robotics research and development skills cluster creates new study places, jobs and companies</a:t>
            </a:r>
            <a:r>
              <a:rPr lang="en-US" sz="2050" spc="-10" dirty="0">
                <a:solidFill>
                  <a:srgbClr val="FFFFFF"/>
                </a:solidFill>
                <a:latin typeface="Open Sans"/>
                <a:cs typeface="Open Sans"/>
              </a:rPr>
              <a:t>.</a:t>
            </a:r>
          </a:p>
          <a:p>
            <a:pPr marL="12700" marR="5080">
              <a:spcBef>
                <a:spcPts val="110"/>
              </a:spcBef>
            </a:pPr>
            <a:endParaRPr lang="en-US" sz="2050" dirty="0">
              <a:latin typeface="Open Sans"/>
              <a:cs typeface="Open Sans"/>
            </a:endParaRPr>
          </a:p>
          <a:p>
            <a:pPr marL="12700" marR="1070610">
              <a:spcBef>
                <a:spcPts val="110"/>
              </a:spcBef>
            </a:pPr>
            <a:r>
              <a:rPr lang="en-US" sz="2050" dirty="0">
                <a:solidFill>
                  <a:srgbClr val="FFFFFF"/>
                </a:solidFill>
                <a:latin typeface="Open Sans"/>
                <a:cs typeface="Open Sans"/>
              </a:rPr>
              <a:t>International collaboration increases </a:t>
            </a:r>
            <a:r>
              <a:rPr lang="en-US" sz="2050" dirty="0" err="1">
                <a:solidFill>
                  <a:srgbClr val="FFFFFF"/>
                </a:solidFill>
                <a:latin typeface="Open Sans"/>
                <a:cs typeface="Open Sans"/>
              </a:rPr>
              <a:t>Riihimäki’s</a:t>
            </a:r>
            <a:r>
              <a:rPr lang="en-US" sz="2050" dirty="0">
                <a:solidFill>
                  <a:srgbClr val="FFFFFF"/>
                </a:solidFill>
                <a:latin typeface="Open Sans"/>
                <a:cs typeface="Open Sans"/>
              </a:rPr>
              <a:t> recognition and attraction.</a:t>
            </a:r>
            <a:r>
              <a:rPr lang="en-US" sz="2050" spc="-15" dirty="0">
                <a:solidFill>
                  <a:srgbClr val="FFFFFF"/>
                </a:solidFill>
                <a:latin typeface="Open Sans"/>
                <a:cs typeface="Open Sans"/>
              </a:rPr>
              <a:t> We are also known as future-makers within theatrical arts</a:t>
            </a:r>
            <a:r>
              <a:rPr lang="en-US" sz="2050" spc="-10" dirty="0">
                <a:solidFill>
                  <a:srgbClr val="FFFFFF"/>
                </a:solidFill>
                <a:latin typeface="Open Sans"/>
                <a:cs typeface="Open Sans"/>
              </a:rPr>
              <a:t>.</a:t>
            </a:r>
            <a:endParaRPr lang="en-US" sz="2050" dirty="0">
              <a:latin typeface="Open Sans"/>
              <a:cs typeface="Open Sans"/>
            </a:endParaRPr>
          </a:p>
        </p:txBody>
      </p:sp>
      <p:sp>
        <p:nvSpPr>
          <p:cNvPr id="10" name="object 10"/>
          <p:cNvSpPr txBox="1"/>
          <p:nvPr/>
        </p:nvSpPr>
        <p:spPr>
          <a:xfrm>
            <a:off x="1372722" y="7435103"/>
            <a:ext cx="6947534" cy="2049920"/>
          </a:xfrm>
          <a:prstGeom prst="rect">
            <a:avLst/>
          </a:prstGeom>
          <a:noFill/>
        </p:spPr>
        <p:txBody>
          <a:bodyPr vert="horz" wrap="square" lIns="0" tIns="74295" rIns="0" bIns="0" rtlCol="0">
            <a:spAutoFit/>
          </a:bodyPr>
          <a:lstStyle/>
          <a:p>
            <a:pPr marL="269875" marR="147955" indent="-91440">
              <a:lnSpc>
                <a:spcPts val="7680"/>
              </a:lnSpc>
              <a:spcBef>
                <a:spcPts val="585"/>
              </a:spcBef>
            </a:pPr>
            <a:r>
              <a:rPr lang="en-US" sz="7150" b="1" spc="-45" dirty="0">
                <a:solidFill>
                  <a:srgbClr val="FFFFFF"/>
                </a:solidFill>
                <a:latin typeface="Raleway Black"/>
                <a:cs typeface="Raleway Black"/>
              </a:rPr>
              <a:t>The home of future-makers</a:t>
            </a:r>
            <a:endParaRPr lang="en-US" sz="7150" dirty="0">
              <a:latin typeface="Raleway Black"/>
              <a:cs typeface="Raleway Black"/>
            </a:endParaRPr>
          </a:p>
        </p:txBody>
      </p:sp>
      <p:grpSp>
        <p:nvGrpSpPr>
          <p:cNvPr id="11" name="object 11"/>
          <p:cNvGrpSpPr/>
          <p:nvPr/>
        </p:nvGrpSpPr>
        <p:grpSpPr>
          <a:xfrm>
            <a:off x="6849278" y="6004194"/>
            <a:ext cx="12546330" cy="4678680"/>
            <a:chOff x="6849278" y="6004194"/>
            <a:chExt cx="12546330" cy="4678680"/>
          </a:xfrm>
        </p:grpSpPr>
        <p:sp>
          <p:nvSpPr>
            <p:cNvPr id="12" name="object 12"/>
            <p:cNvSpPr/>
            <p:nvPr/>
          </p:nvSpPr>
          <p:spPr>
            <a:xfrm>
              <a:off x="16568382" y="10233056"/>
              <a:ext cx="2827655" cy="450215"/>
            </a:xfrm>
            <a:custGeom>
              <a:avLst/>
              <a:gdLst/>
              <a:ahLst/>
              <a:cxnLst/>
              <a:rect l="l" t="t" r="r" b="b"/>
              <a:pathLst>
                <a:path w="2827655" h="450215">
                  <a:moveTo>
                    <a:pt x="363740" y="449719"/>
                  </a:moveTo>
                  <a:lnTo>
                    <a:pt x="277901" y="315696"/>
                  </a:lnTo>
                  <a:lnTo>
                    <a:pt x="262801" y="292112"/>
                  </a:lnTo>
                  <a:lnTo>
                    <a:pt x="277329" y="281317"/>
                  </a:lnTo>
                  <a:lnTo>
                    <a:pt x="289979" y="268897"/>
                  </a:lnTo>
                  <a:lnTo>
                    <a:pt x="316776" y="221716"/>
                  </a:lnTo>
                  <a:lnTo>
                    <a:pt x="325462" y="183222"/>
                  </a:lnTo>
                  <a:lnTo>
                    <a:pt x="326542" y="163309"/>
                  </a:lnTo>
                  <a:lnTo>
                    <a:pt x="323672" y="130708"/>
                  </a:lnTo>
                  <a:lnTo>
                    <a:pt x="300837" y="76047"/>
                  </a:lnTo>
                  <a:lnTo>
                    <a:pt x="256120" y="36817"/>
                  </a:lnTo>
                  <a:lnTo>
                    <a:pt x="226834" y="24422"/>
                  </a:lnTo>
                  <a:lnTo>
                    <a:pt x="226834" y="166179"/>
                  </a:lnTo>
                  <a:lnTo>
                    <a:pt x="225971" y="176314"/>
                  </a:lnTo>
                  <a:lnTo>
                    <a:pt x="205066" y="212140"/>
                  </a:lnTo>
                  <a:lnTo>
                    <a:pt x="168998" y="221716"/>
                  </a:lnTo>
                  <a:lnTo>
                    <a:pt x="96837" y="221716"/>
                  </a:lnTo>
                  <a:lnTo>
                    <a:pt x="96837" y="108343"/>
                  </a:lnTo>
                  <a:lnTo>
                    <a:pt x="169583" y="108343"/>
                  </a:lnTo>
                  <a:lnTo>
                    <a:pt x="207721" y="118313"/>
                  </a:lnTo>
                  <a:lnTo>
                    <a:pt x="226072" y="155854"/>
                  </a:lnTo>
                  <a:lnTo>
                    <a:pt x="226834" y="166179"/>
                  </a:lnTo>
                  <a:lnTo>
                    <a:pt x="226834" y="24422"/>
                  </a:lnTo>
                  <a:lnTo>
                    <a:pt x="192874" y="16878"/>
                  </a:lnTo>
                  <a:lnTo>
                    <a:pt x="154673" y="14376"/>
                  </a:lnTo>
                  <a:lnTo>
                    <a:pt x="0" y="14376"/>
                  </a:lnTo>
                  <a:lnTo>
                    <a:pt x="0" y="449719"/>
                  </a:lnTo>
                  <a:lnTo>
                    <a:pt x="96837" y="449719"/>
                  </a:lnTo>
                  <a:lnTo>
                    <a:pt x="96837" y="315696"/>
                  </a:lnTo>
                  <a:lnTo>
                    <a:pt x="161861" y="315696"/>
                  </a:lnTo>
                  <a:lnTo>
                    <a:pt x="250647" y="449719"/>
                  </a:lnTo>
                  <a:lnTo>
                    <a:pt x="363740" y="449719"/>
                  </a:lnTo>
                  <a:close/>
                </a:path>
                <a:path w="2827655" h="450215">
                  <a:moveTo>
                    <a:pt x="506260" y="14376"/>
                  </a:moveTo>
                  <a:lnTo>
                    <a:pt x="409422" y="14376"/>
                  </a:lnTo>
                  <a:lnTo>
                    <a:pt x="409422" y="449719"/>
                  </a:lnTo>
                  <a:lnTo>
                    <a:pt x="506260" y="449719"/>
                  </a:lnTo>
                  <a:lnTo>
                    <a:pt x="506260" y="14376"/>
                  </a:lnTo>
                  <a:close/>
                </a:path>
                <a:path w="2827655" h="450215">
                  <a:moveTo>
                    <a:pt x="679792" y="14376"/>
                  </a:moveTo>
                  <a:lnTo>
                    <a:pt x="582968" y="14376"/>
                  </a:lnTo>
                  <a:lnTo>
                    <a:pt x="582968" y="449719"/>
                  </a:lnTo>
                  <a:lnTo>
                    <a:pt x="679792" y="449719"/>
                  </a:lnTo>
                  <a:lnTo>
                    <a:pt x="679792" y="14376"/>
                  </a:lnTo>
                  <a:close/>
                </a:path>
                <a:path w="2827655" h="450215">
                  <a:moveTo>
                    <a:pt x="1124851" y="14109"/>
                  </a:moveTo>
                  <a:lnTo>
                    <a:pt x="1028014" y="14109"/>
                  </a:lnTo>
                  <a:lnTo>
                    <a:pt x="1028014" y="184289"/>
                  </a:lnTo>
                  <a:lnTo>
                    <a:pt x="853351" y="184289"/>
                  </a:lnTo>
                  <a:lnTo>
                    <a:pt x="853351" y="14109"/>
                  </a:lnTo>
                  <a:lnTo>
                    <a:pt x="756513" y="14109"/>
                  </a:lnTo>
                  <a:lnTo>
                    <a:pt x="756513" y="184289"/>
                  </a:lnTo>
                  <a:lnTo>
                    <a:pt x="756513" y="278269"/>
                  </a:lnTo>
                  <a:lnTo>
                    <a:pt x="756513" y="449719"/>
                  </a:lnTo>
                  <a:lnTo>
                    <a:pt x="853351" y="449719"/>
                  </a:lnTo>
                  <a:lnTo>
                    <a:pt x="853351" y="278269"/>
                  </a:lnTo>
                  <a:lnTo>
                    <a:pt x="1028014" y="278269"/>
                  </a:lnTo>
                  <a:lnTo>
                    <a:pt x="1028014" y="449719"/>
                  </a:lnTo>
                  <a:lnTo>
                    <a:pt x="1124851" y="449719"/>
                  </a:lnTo>
                  <a:lnTo>
                    <a:pt x="1124851" y="278269"/>
                  </a:lnTo>
                  <a:lnTo>
                    <a:pt x="1124851" y="184289"/>
                  </a:lnTo>
                  <a:lnTo>
                    <a:pt x="1124851" y="14109"/>
                  </a:lnTo>
                  <a:close/>
                </a:path>
                <a:path w="2827655" h="450215">
                  <a:moveTo>
                    <a:pt x="1298397" y="14376"/>
                  </a:moveTo>
                  <a:lnTo>
                    <a:pt x="1201559" y="14376"/>
                  </a:lnTo>
                  <a:lnTo>
                    <a:pt x="1201559" y="449719"/>
                  </a:lnTo>
                  <a:lnTo>
                    <a:pt x="1298397" y="449719"/>
                  </a:lnTo>
                  <a:lnTo>
                    <a:pt x="1298397" y="14376"/>
                  </a:lnTo>
                  <a:close/>
                </a:path>
                <a:path w="2827655" h="450215">
                  <a:moveTo>
                    <a:pt x="1799005" y="1447"/>
                  </a:moveTo>
                  <a:lnTo>
                    <a:pt x="1584248" y="233845"/>
                  </a:lnTo>
                  <a:lnTo>
                    <a:pt x="1375295" y="2755"/>
                  </a:lnTo>
                  <a:lnTo>
                    <a:pt x="1375105" y="13017"/>
                  </a:lnTo>
                  <a:lnTo>
                    <a:pt x="1375105" y="449719"/>
                  </a:lnTo>
                  <a:lnTo>
                    <a:pt x="1469072" y="449719"/>
                  </a:lnTo>
                  <a:lnTo>
                    <a:pt x="1469072" y="252882"/>
                  </a:lnTo>
                  <a:lnTo>
                    <a:pt x="1578940" y="382625"/>
                  </a:lnTo>
                  <a:lnTo>
                    <a:pt x="1587182" y="382625"/>
                  </a:lnTo>
                  <a:lnTo>
                    <a:pt x="1702155" y="240779"/>
                  </a:lnTo>
                  <a:lnTo>
                    <a:pt x="1702155" y="449719"/>
                  </a:lnTo>
                  <a:lnTo>
                    <a:pt x="1798993" y="449719"/>
                  </a:lnTo>
                  <a:lnTo>
                    <a:pt x="1799005" y="1447"/>
                  </a:lnTo>
                  <a:close/>
                </a:path>
                <a:path w="2827655" h="450215">
                  <a:moveTo>
                    <a:pt x="2258517" y="190055"/>
                  </a:moveTo>
                  <a:lnTo>
                    <a:pt x="2254199" y="142049"/>
                  </a:lnTo>
                  <a:lnTo>
                    <a:pt x="2241486" y="100330"/>
                  </a:lnTo>
                  <a:lnTo>
                    <a:pt x="2235695" y="90525"/>
                  </a:lnTo>
                  <a:lnTo>
                    <a:pt x="2220811" y="65290"/>
                  </a:lnTo>
                  <a:lnTo>
                    <a:pt x="2192566" y="37338"/>
                  </a:lnTo>
                  <a:lnTo>
                    <a:pt x="2162187" y="19773"/>
                  </a:lnTo>
                  <a:lnTo>
                    <a:pt x="2162187" y="190055"/>
                  </a:lnTo>
                  <a:lnTo>
                    <a:pt x="2162187" y="234251"/>
                  </a:lnTo>
                  <a:lnTo>
                    <a:pt x="1970239" y="234251"/>
                  </a:lnTo>
                  <a:lnTo>
                    <a:pt x="1970239" y="190055"/>
                  </a:lnTo>
                  <a:lnTo>
                    <a:pt x="1976259" y="146634"/>
                  </a:lnTo>
                  <a:lnTo>
                    <a:pt x="1994268" y="115519"/>
                  </a:lnTo>
                  <a:lnTo>
                    <a:pt x="2024164" y="96786"/>
                  </a:lnTo>
                  <a:lnTo>
                    <a:pt x="2065883" y="90525"/>
                  </a:lnTo>
                  <a:lnTo>
                    <a:pt x="2107895" y="96786"/>
                  </a:lnTo>
                  <a:lnTo>
                    <a:pt x="2138007" y="115519"/>
                  </a:lnTo>
                  <a:lnTo>
                    <a:pt x="2156129" y="146634"/>
                  </a:lnTo>
                  <a:lnTo>
                    <a:pt x="2162187" y="190055"/>
                  </a:lnTo>
                  <a:lnTo>
                    <a:pt x="2162187" y="19773"/>
                  </a:lnTo>
                  <a:lnTo>
                    <a:pt x="2157171" y="16865"/>
                  </a:lnTo>
                  <a:lnTo>
                    <a:pt x="2115020" y="4292"/>
                  </a:lnTo>
                  <a:lnTo>
                    <a:pt x="2066531" y="0"/>
                  </a:lnTo>
                  <a:lnTo>
                    <a:pt x="2018372" y="4292"/>
                  </a:lnTo>
                  <a:lnTo>
                    <a:pt x="1976513" y="16865"/>
                  </a:lnTo>
                  <a:lnTo>
                    <a:pt x="1941360" y="37338"/>
                  </a:lnTo>
                  <a:lnTo>
                    <a:pt x="1913305" y="65290"/>
                  </a:lnTo>
                  <a:lnTo>
                    <a:pt x="1892769" y="100330"/>
                  </a:lnTo>
                  <a:lnTo>
                    <a:pt x="1880146" y="142049"/>
                  </a:lnTo>
                  <a:lnTo>
                    <a:pt x="1875853" y="190055"/>
                  </a:lnTo>
                  <a:lnTo>
                    <a:pt x="1875853" y="449237"/>
                  </a:lnTo>
                  <a:lnTo>
                    <a:pt x="1970239" y="449237"/>
                  </a:lnTo>
                  <a:lnTo>
                    <a:pt x="1970239" y="322834"/>
                  </a:lnTo>
                  <a:lnTo>
                    <a:pt x="2162187" y="322834"/>
                  </a:lnTo>
                  <a:lnTo>
                    <a:pt x="2162187" y="449237"/>
                  </a:lnTo>
                  <a:lnTo>
                    <a:pt x="2258517" y="449237"/>
                  </a:lnTo>
                  <a:lnTo>
                    <a:pt x="2258517" y="322834"/>
                  </a:lnTo>
                  <a:lnTo>
                    <a:pt x="2258517" y="234251"/>
                  </a:lnTo>
                  <a:lnTo>
                    <a:pt x="2258517" y="190055"/>
                  </a:lnTo>
                  <a:close/>
                </a:path>
                <a:path w="2827655" h="450215">
                  <a:moveTo>
                    <a:pt x="2692362" y="14376"/>
                  </a:moveTo>
                  <a:lnTo>
                    <a:pt x="2565844" y="14376"/>
                  </a:lnTo>
                  <a:lnTo>
                    <a:pt x="2428062" y="169976"/>
                  </a:lnTo>
                  <a:lnTo>
                    <a:pt x="2428062" y="14376"/>
                  </a:lnTo>
                  <a:lnTo>
                    <a:pt x="2330081" y="14376"/>
                  </a:lnTo>
                  <a:lnTo>
                    <a:pt x="2330081" y="449719"/>
                  </a:lnTo>
                  <a:lnTo>
                    <a:pt x="2428062" y="449719"/>
                  </a:lnTo>
                  <a:lnTo>
                    <a:pt x="2428062" y="286448"/>
                  </a:lnTo>
                  <a:lnTo>
                    <a:pt x="2440952" y="273570"/>
                  </a:lnTo>
                  <a:lnTo>
                    <a:pt x="2568295" y="449719"/>
                  </a:lnTo>
                  <a:lnTo>
                    <a:pt x="2691003" y="449719"/>
                  </a:lnTo>
                  <a:lnTo>
                    <a:pt x="2511475" y="210731"/>
                  </a:lnTo>
                  <a:lnTo>
                    <a:pt x="2692362" y="14376"/>
                  </a:lnTo>
                  <a:close/>
                </a:path>
                <a:path w="2827655" h="450215">
                  <a:moveTo>
                    <a:pt x="2827147" y="14376"/>
                  </a:moveTo>
                  <a:lnTo>
                    <a:pt x="2730309" y="14376"/>
                  </a:lnTo>
                  <a:lnTo>
                    <a:pt x="2730309" y="449719"/>
                  </a:lnTo>
                  <a:lnTo>
                    <a:pt x="2827147" y="449719"/>
                  </a:lnTo>
                  <a:lnTo>
                    <a:pt x="2827147" y="14376"/>
                  </a:lnTo>
                  <a:close/>
                </a:path>
              </a:pathLst>
            </a:custGeom>
            <a:solidFill>
              <a:srgbClr val="EB054B"/>
            </a:solidFill>
          </p:spPr>
          <p:txBody>
            <a:bodyPr wrap="square" lIns="0" tIns="0" rIns="0" bIns="0" rtlCol="0"/>
            <a:lstStyle/>
            <a:p>
              <a:endParaRPr/>
            </a:p>
          </p:txBody>
        </p:sp>
        <p:pic>
          <p:nvPicPr>
            <p:cNvPr id="13" name="object 13"/>
            <p:cNvPicPr/>
            <p:nvPr/>
          </p:nvPicPr>
          <p:blipFill>
            <a:blip r:embed="rId3" cstate="print"/>
            <a:stretch>
              <a:fillRect/>
            </a:stretch>
          </p:blipFill>
          <p:spPr>
            <a:xfrm>
              <a:off x="18691736" y="10106775"/>
              <a:ext cx="88248" cy="88248"/>
            </a:xfrm>
            <a:prstGeom prst="rect">
              <a:avLst/>
            </a:prstGeom>
          </p:spPr>
        </p:pic>
        <p:pic>
          <p:nvPicPr>
            <p:cNvPr id="14" name="object 14"/>
            <p:cNvPicPr/>
            <p:nvPr/>
          </p:nvPicPr>
          <p:blipFill>
            <a:blip r:embed="rId3" cstate="print"/>
            <a:stretch>
              <a:fillRect/>
            </a:stretch>
          </p:blipFill>
          <p:spPr>
            <a:xfrm>
              <a:off x="18491163" y="10106775"/>
              <a:ext cx="88248" cy="88248"/>
            </a:xfrm>
            <a:prstGeom prst="rect">
              <a:avLst/>
            </a:prstGeom>
          </p:spPr>
        </p:pic>
        <p:sp>
          <p:nvSpPr>
            <p:cNvPr id="15" name="object 15"/>
            <p:cNvSpPr/>
            <p:nvPr/>
          </p:nvSpPr>
          <p:spPr>
            <a:xfrm>
              <a:off x="6849278" y="6004194"/>
              <a:ext cx="1598295" cy="458470"/>
            </a:xfrm>
            <a:custGeom>
              <a:avLst/>
              <a:gdLst/>
              <a:ahLst/>
              <a:cxnLst/>
              <a:rect l="l" t="t" r="r" b="b"/>
              <a:pathLst>
                <a:path w="1598295" h="458470">
                  <a:moveTo>
                    <a:pt x="1598181" y="0"/>
                  </a:moveTo>
                  <a:lnTo>
                    <a:pt x="0" y="0"/>
                  </a:lnTo>
                  <a:lnTo>
                    <a:pt x="0" y="458310"/>
                  </a:lnTo>
                  <a:lnTo>
                    <a:pt x="1598181" y="458310"/>
                  </a:lnTo>
                  <a:lnTo>
                    <a:pt x="1598181" y="0"/>
                  </a:lnTo>
                  <a:close/>
                </a:path>
              </a:pathLst>
            </a:custGeom>
            <a:solidFill>
              <a:srgbClr val="EB054B"/>
            </a:solidFill>
          </p:spPr>
          <p:txBody>
            <a:bodyPr wrap="square" lIns="0" tIns="0" rIns="0" bIns="0" rtlCol="0"/>
            <a:lstStyle/>
            <a:p>
              <a:endParaRPr/>
            </a:p>
          </p:txBody>
        </p:sp>
      </p:grpSp>
      <p:sp>
        <p:nvSpPr>
          <p:cNvPr id="16" name="object 16"/>
          <p:cNvSpPr txBox="1"/>
          <p:nvPr/>
        </p:nvSpPr>
        <p:spPr>
          <a:xfrm>
            <a:off x="7013857" y="6074354"/>
            <a:ext cx="1294765" cy="300990"/>
          </a:xfrm>
          <a:prstGeom prst="rect">
            <a:avLst/>
          </a:prstGeom>
        </p:spPr>
        <p:txBody>
          <a:bodyPr vert="horz" wrap="square" lIns="0" tIns="13335" rIns="0" bIns="0" rtlCol="0">
            <a:spAutoFit/>
          </a:bodyPr>
          <a:lstStyle/>
          <a:p>
            <a:pPr marL="12700">
              <a:lnSpc>
                <a:spcPct val="100000"/>
              </a:lnSpc>
              <a:spcBef>
                <a:spcPts val="105"/>
              </a:spcBef>
            </a:pPr>
            <a:r>
              <a:rPr lang="fi-FI" sz="1800" b="0" spc="155" dirty="0">
                <a:solidFill>
                  <a:srgbClr val="FFFFFF"/>
                </a:solidFill>
                <a:latin typeface="Raleway Medium"/>
                <a:cs typeface="Raleway Medium"/>
              </a:rPr>
              <a:t>COURAGE</a:t>
            </a:r>
            <a:r>
              <a:rPr sz="1800" b="0" spc="155" dirty="0">
                <a:solidFill>
                  <a:srgbClr val="FFFFFF"/>
                </a:solidFill>
                <a:latin typeface="Raleway Medium"/>
                <a:cs typeface="Raleway Medium"/>
              </a:rPr>
              <a:t> </a:t>
            </a:r>
            <a:endParaRPr sz="1800" dirty="0">
              <a:latin typeface="Raleway Medium"/>
              <a:cs typeface="Raleway Medium"/>
            </a:endParaRPr>
          </a:p>
        </p:txBody>
      </p:sp>
      <p:sp>
        <p:nvSpPr>
          <p:cNvPr id="17" name="object 17"/>
          <p:cNvSpPr/>
          <p:nvPr/>
        </p:nvSpPr>
        <p:spPr>
          <a:xfrm>
            <a:off x="7608358" y="6418633"/>
            <a:ext cx="205104" cy="177800"/>
          </a:xfrm>
          <a:custGeom>
            <a:avLst/>
            <a:gdLst/>
            <a:ahLst/>
            <a:cxnLst/>
            <a:rect l="l" t="t" r="r" b="b"/>
            <a:pathLst>
              <a:path w="205104" h="177800">
                <a:moveTo>
                  <a:pt x="204862" y="0"/>
                </a:moveTo>
                <a:lnTo>
                  <a:pt x="0" y="0"/>
                </a:lnTo>
                <a:lnTo>
                  <a:pt x="5968" y="177408"/>
                </a:lnTo>
                <a:lnTo>
                  <a:pt x="204862" y="0"/>
                </a:lnTo>
                <a:close/>
              </a:path>
            </a:pathLst>
          </a:custGeom>
          <a:solidFill>
            <a:srgbClr val="EB054B"/>
          </a:solid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Kuva 19" descr="Kuva, joka sisältää kohteen Ihmisen kasvot, nainen, henkilö, kukka&#10;&#10;Kuvaus luotu automaattisesti">
            <a:extLst>
              <a:ext uri="{FF2B5EF4-FFF2-40B4-BE49-F238E27FC236}">
                <a16:creationId xmlns:a16="http://schemas.microsoft.com/office/drawing/2014/main" id="{F177A79F-067D-F653-D75E-7CFABBA789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
        <p:nvSpPr>
          <p:cNvPr id="6" name="object 6"/>
          <p:cNvSpPr txBox="1"/>
          <p:nvPr/>
        </p:nvSpPr>
        <p:spPr>
          <a:xfrm>
            <a:off x="9760098" y="3512137"/>
            <a:ext cx="7886065" cy="6424195"/>
          </a:xfrm>
          <a:prstGeom prst="rect">
            <a:avLst/>
          </a:prstGeom>
        </p:spPr>
        <p:txBody>
          <a:bodyPr vert="horz" wrap="square" lIns="0" tIns="12065" rIns="0" bIns="0" rtlCol="0">
            <a:spAutoFit/>
          </a:bodyPr>
          <a:lstStyle/>
          <a:p>
            <a:pPr marL="12700" marR="5080">
              <a:spcBef>
                <a:spcPts val="110"/>
              </a:spcBef>
            </a:pPr>
            <a:r>
              <a:rPr lang="en-US" sz="2050" dirty="0">
                <a:solidFill>
                  <a:srgbClr val="FFFFFF"/>
                </a:solidFill>
                <a:latin typeface="Open Sans"/>
                <a:cs typeface="Open Sans"/>
              </a:rPr>
              <a:t>We aim for permanent population growth.</a:t>
            </a:r>
            <a:r>
              <a:rPr lang="en-US" sz="2050" spc="-15" dirty="0">
                <a:solidFill>
                  <a:srgbClr val="FFFFFF"/>
                </a:solidFill>
                <a:latin typeface="Open Sans"/>
                <a:cs typeface="Open Sans"/>
              </a:rPr>
              <a:t> We are building more homes and providing more plots for businesses</a:t>
            </a:r>
            <a:r>
              <a:rPr lang="en-US" sz="2050" dirty="0">
                <a:solidFill>
                  <a:srgbClr val="FFFFFF"/>
                </a:solidFill>
                <a:latin typeface="Open Sans"/>
                <a:cs typeface="Open Sans"/>
              </a:rPr>
              <a:t>.</a:t>
            </a:r>
            <a:r>
              <a:rPr lang="en-US" sz="2050" spc="-15" dirty="0">
                <a:solidFill>
                  <a:srgbClr val="FFFFFF"/>
                </a:solidFill>
                <a:latin typeface="Open Sans"/>
                <a:cs typeface="Open Sans"/>
              </a:rPr>
              <a:t> We are developing the station area and creating versatile living options in the whole </a:t>
            </a:r>
            <a:r>
              <a:rPr lang="en-US" sz="2050" spc="-15" dirty="0" err="1">
                <a:solidFill>
                  <a:srgbClr val="FFFFFF"/>
                </a:solidFill>
                <a:latin typeface="Open Sans"/>
                <a:cs typeface="Open Sans"/>
              </a:rPr>
              <a:t>Riihimäki</a:t>
            </a:r>
            <a:r>
              <a:rPr lang="en-US" sz="2050" spc="-15" dirty="0">
                <a:solidFill>
                  <a:srgbClr val="FFFFFF"/>
                </a:solidFill>
                <a:latin typeface="Open Sans"/>
                <a:cs typeface="Open Sans"/>
              </a:rPr>
              <a:t> region</a:t>
            </a:r>
            <a:r>
              <a:rPr lang="en-US" sz="2050" spc="-10" dirty="0">
                <a:solidFill>
                  <a:srgbClr val="FFFFFF"/>
                </a:solidFill>
                <a:latin typeface="Open Sans"/>
                <a:cs typeface="Open Sans"/>
              </a:rPr>
              <a:t>.</a:t>
            </a:r>
          </a:p>
          <a:p>
            <a:pPr marL="12700" marR="1056005">
              <a:spcBef>
                <a:spcPts val="110"/>
              </a:spcBef>
            </a:pPr>
            <a:r>
              <a:rPr lang="en-US" sz="2050" dirty="0">
                <a:solidFill>
                  <a:srgbClr val="FFFFFF"/>
                </a:solidFill>
                <a:latin typeface="Open Sans"/>
                <a:cs typeface="Open Sans"/>
              </a:rPr>
              <a:t>We help local companies to thrive and work actively to attract new companies to </a:t>
            </a:r>
            <a:r>
              <a:rPr lang="en-US" sz="2050" dirty="0" err="1">
                <a:solidFill>
                  <a:srgbClr val="FFFFFF"/>
                </a:solidFill>
                <a:latin typeface="Open Sans"/>
                <a:cs typeface="Open Sans"/>
              </a:rPr>
              <a:t>Riihimäki</a:t>
            </a:r>
            <a:r>
              <a:rPr lang="en-US" sz="2050" spc="-10" dirty="0">
                <a:solidFill>
                  <a:srgbClr val="FFFFFF"/>
                </a:solidFill>
                <a:latin typeface="Open Sans"/>
                <a:cs typeface="Open Sans"/>
              </a:rPr>
              <a:t>.</a:t>
            </a:r>
          </a:p>
          <a:p>
            <a:pPr marL="12700" marR="1056005">
              <a:spcBef>
                <a:spcPts val="110"/>
              </a:spcBef>
            </a:pPr>
            <a:endParaRPr lang="en-US" sz="2050" dirty="0">
              <a:latin typeface="Open Sans"/>
              <a:cs typeface="Open Sans"/>
            </a:endParaRPr>
          </a:p>
          <a:p>
            <a:pPr marL="12700" marR="5080">
              <a:spcBef>
                <a:spcPts val="110"/>
              </a:spcBef>
            </a:pPr>
            <a:r>
              <a:rPr lang="en-US" sz="2050" dirty="0">
                <a:solidFill>
                  <a:srgbClr val="FFFFFF"/>
                </a:solidFill>
                <a:latin typeface="Open Sans"/>
                <a:cs typeface="Open Sans"/>
              </a:rPr>
              <a:t>We are a carbon neutral city. We strive towards zero-emission, zero-waste and sustainable use of natural resources. We use renewable energy. Circular economies are a significant part of our business activities</a:t>
            </a:r>
            <a:r>
              <a:rPr lang="en-US" sz="2050" spc="-10" dirty="0">
                <a:solidFill>
                  <a:srgbClr val="FFFFFF"/>
                </a:solidFill>
                <a:latin typeface="Open Sans"/>
                <a:cs typeface="Open Sans"/>
              </a:rPr>
              <a:t>.</a:t>
            </a:r>
          </a:p>
          <a:p>
            <a:pPr marL="12700" marR="905510">
              <a:spcBef>
                <a:spcPts val="110"/>
              </a:spcBef>
            </a:pPr>
            <a:endParaRPr lang="en-US" sz="2050" dirty="0">
              <a:latin typeface="Open Sans"/>
              <a:cs typeface="Open Sans"/>
            </a:endParaRPr>
          </a:p>
          <a:p>
            <a:pPr marL="12700" marR="905510">
              <a:spcBef>
                <a:spcPts val="110"/>
              </a:spcBef>
            </a:pPr>
            <a:r>
              <a:rPr lang="en-US" sz="2050" dirty="0">
                <a:solidFill>
                  <a:srgbClr val="FFFFFF"/>
                </a:solidFill>
                <a:latin typeface="Open Sans"/>
                <a:cs typeface="Open Sans"/>
              </a:rPr>
              <a:t>Our diverse nature is close by and easily accessible</a:t>
            </a:r>
            <a:r>
              <a:rPr lang="en-US" sz="2050" spc="-10" dirty="0">
                <a:solidFill>
                  <a:srgbClr val="FFFFFF"/>
                </a:solidFill>
                <a:latin typeface="Open Sans"/>
                <a:cs typeface="Open Sans"/>
              </a:rPr>
              <a:t>. We look after the environment through our own actions.</a:t>
            </a:r>
          </a:p>
          <a:p>
            <a:pPr marL="12700" marR="905510">
              <a:spcBef>
                <a:spcPts val="110"/>
              </a:spcBef>
            </a:pPr>
            <a:endParaRPr lang="en-US" sz="2050" spc="-10" dirty="0">
              <a:solidFill>
                <a:srgbClr val="FFFFFF"/>
              </a:solidFill>
              <a:latin typeface="Open Sans"/>
              <a:cs typeface="Open Sans"/>
            </a:endParaRPr>
          </a:p>
          <a:p>
            <a:pPr marL="12700" marR="5080">
              <a:spcBef>
                <a:spcPts val="110"/>
              </a:spcBef>
            </a:pPr>
            <a:r>
              <a:rPr lang="en-US" sz="2050" dirty="0">
                <a:solidFill>
                  <a:srgbClr val="FFFFFF"/>
                </a:solidFill>
                <a:latin typeface="Open Sans"/>
                <a:cs typeface="Open Sans"/>
              </a:rPr>
              <a:t>We develop our leadership, support our staff’s well-being, and ensure that we are seen as a great employer</a:t>
            </a:r>
            <a:r>
              <a:rPr lang="en-US" sz="2050" spc="-10" dirty="0">
                <a:solidFill>
                  <a:srgbClr val="FFFFFF"/>
                </a:solidFill>
                <a:latin typeface="Open Sans"/>
                <a:cs typeface="Open Sans"/>
              </a:rPr>
              <a:t>.</a:t>
            </a:r>
            <a:endParaRPr lang="en-US" sz="2050" dirty="0">
              <a:latin typeface="Open Sans"/>
              <a:cs typeface="Open Sans"/>
            </a:endParaRPr>
          </a:p>
          <a:p>
            <a:pPr marL="12700" marR="598170">
              <a:spcBef>
                <a:spcPts val="110"/>
              </a:spcBef>
            </a:pPr>
            <a:r>
              <a:rPr lang="en-US" sz="2050" dirty="0">
                <a:solidFill>
                  <a:srgbClr val="FFFFFF"/>
                </a:solidFill>
                <a:latin typeface="Open Sans"/>
                <a:cs typeface="Open Sans"/>
              </a:rPr>
              <a:t>We manage the city’s finances and property in a systematic, responsible, and balanced way. We take into account demographic changes</a:t>
            </a:r>
            <a:r>
              <a:rPr lang="en-US" sz="2050" spc="-10" dirty="0">
                <a:solidFill>
                  <a:srgbClr val="FFFFFF"/>
                </a:solidFill>
                <a:latin typeface="Open Sans"/>
                <a:cs typeface="Open Sans"/>
              </a:rPr>
              <a:t>.</a:t>
            </a:r>
            <a:endParaRPr lang="en-US" sz="2050" dirty="0">
              <a:latin typeface="Open Sans"/>
              <a:cs typeface="Open Sans"/>
            </a:endParaRPr>
          </a:p>
        </p:txBody>
      </p:sp>
      <p:sp>
        <p:nvSpPr>
          <p:cNvPr id="9" name="object 9"/>
          <p:cNvSpPr/>
          <p:nvPr/>
        </p:nvSpPr>
        <p:spPr>
          <a:xfrm>
            <a:off x="1399109" y="7439145"/>
            <a:ext cx="6936105" cy="2224405"/>
          </a:xfrm>
          <a:custGeom>
            <a:avLst/>
            <a:gdLst/>
            <a:ahLst/>
            <a:cxnLst/>
            <a:rect l="l" t="t" r="r" b="b"/>
            <a:pathLst>
              <a:path w="6936105" h="2224404">
                <a:moveTo>
                  <a:pt x="6935914" y="0"/>
                </a:moveTo>
                <a:lnTo>
                  <a:pt x="0" y="0"/>
                </a:lnTo>
                <a:lnTo>
                  <a:pt x="0" y="2224016"/>
                </a:lnTo>
                <a:lnTo>
                  <a:pt x="6935914" y="2224016"/>
                </a:lnTo>
                <a:lnTo>
                  <a:pt x="6935914" y="0"/>
                </a:lnTo>
                <a:close/>
              </a:path>
            </a:pathLst>
          </a:custGeom>
          <a:noFill/>
        </p:spPr>
        <p:txBody>
          <a:bodyPr wrap="square" lIns="0" tIns="0" rIns="0" bIns="0" rtlCol="0"/>
          <a:lstStyle/>
          <a:p>
            <a:endParaRPr/>
          </a:p>
        </p:txBody>
      </p:sp>
      <p:sp>
        <p:nvSpPr>
          <p:cNvPr id="11" name="object 11"/>
          <p:cNvSpPr txBox="1"/>
          <p:nvPr/>
        </p:nvSpPr>
        <p:spPr>
          <a:xfrm>
            <a:off x="652751" y="7585268"/>
            <a:ext cx="8727935" cy="2214068"/>
          </a:xfrm>
          <a:prstGeom prst="rect">
            <a:avLst/>
          </a:prstGeom>
        </p:spPr>
        <p:txBody>
          <a:bodyPr vert="horz" wrap="square" lIns="0" tIns="13335" rIns="0" bIns="0" rtlCol="0">
            <a:spAutoFit/>
          </a:bodyPr>
          <a:lstStyle/>
          <a:p>
            <a:pPr marL="12700">
              <a:spcBef>
                <a:spcPts val="105"/>
              </a:spcBef>
            </a:pPr>
            <a:r>
              <a:rPr lang="en-US" sz="7150" b="1" spc="-70" dirty="0">
                <a:solidFill>
                  <a:srgbClr val="FFFFFF"/>
                </a:solidFill>
                <a:latin typeface="Raleway Black"/>
                <a:cs typeface="Raleway Black"/>
              </a:rPr>
              <a:t>Sustainable growth community</a:t>
            </a:r>
            <a:endParaRPr lang="en-US" sz="7150" dirty="0">
              <a:latin typeface="Raleway Black"/>
              <a:cs typeface="Raleway Black"/>
            </a:endParaRPr>
          </a:p>
        </p:txBody>
      </p:sp>
      <p:sp>
        <p:nvSpPr>
          <p:cNvPr id="12" name="object 12"/>
          <p:cNvSpPr txBox="1"/>
          <p:nvPr/>
        </p:nvSpPr>
        <p:spPr>
          <a:xfrm>
            <a:off x="652751" y="618401"/>
            <a:ext cx="3495675" cy="578485"/>
          </a:xfrm>
          <a:prstGeom prst="rect">
            <a:avLst/>
          </a:prstGeom>
        </p:spPr>
        <p:txBody>
          <a:bodyPr vert="horz" wrap="square" lIns="0" tIns="13970" rIns="0" bIns="0" rtlCol="0">
            <a:spAutoFit/>
          </a:bodyPr>
          <a:lstStyle/>
          <a:p>
            <a:pPr marL="12700">
              <a:lnSpc>
                <a:spcPct val="100000"/>
              </a:lnSpc>
              <a:spcBef>
                <a:spcPts val="110"/>
              </a:spcBef>
            </a:pPr>
            <a:r>
              <a:rPr sz="1800" b="1" spc="200" dirty="0">
                <a:solidFill>
                  <a:srgbClr val="FFFFFF"/>
                </a:solidFill>
                <a:latin typeface="Raleway Black"/>
                <a:cs typeface="Raleway Black"/>
              </a:rPr>
              <a:t>RAKA</a:t>
            </a:r>
            <a:r>
              <a:rPr sz="1800" b="1" spc="-140" dirty="0">
                <a:solidFill>
                  <a:srgbClr val="FFFFFF"/>
                </a:solidFill>
                <a:latin typeface="Raleway Black"/>
                <a:cs typeface="Raleway Black"/>
              </a:rPr>
              <a:t> </a:t>
            </a:r>
            <a:r>
              <a:rPr sz="1800" b="1" spc="235" dirty="0">
                <a:solidFill>
                  <a:srgbClr val="FFFFFF"/>
                </a:solidFill>
                <a:latin typeface="Raleway Black"/>
                <a:cs typeface="Raleway Black"/>
              </a:rPr>
              <a:t>SRIKSU2035 </a:t>
            </a:r>
            <a:endParaRPr sz="1800" dirty="0">
              <a:latin typeface="Raleway Black"/>
              <a:cs typeface="Raleway Black"/>
            </a:endParaRPr>
          </a:p>
          <a:p>
            <a:pPr marL="12700">
              <a:lnSpc>
                <a:spcPct val="100000"/>
              </a:lnSpc>
              <a:spcBef>
                <a:spcPts val="20"/>
              </a:spcBef>
            </a:pPr>
            <a:r>
              <a:rPr lang="en-GB" sz="1800" b="1" spc="180" dirty="0">
                <a:solidFill>
                  <a:srgbClr val="FFFFFF"/>
                </a:solidFill>
                <a:latin typeface="Raleway Black"/>
                <a:cs typeface="Raleway Black"/>
              </a:rPr>
              <a:t>STR</a:t>
            </a:r>
            <a:r>
              <a:rPr lang="en-GB" sz="1800" b="1" spc="-135" dirty="0">
                <a:solidFill>
                  <a:srgbClr val="FFFFFF"/>
                </a:solidFill>
                <a:latin typeface="Raleway Black"/>
                <a:cs typeface="Raleway Black"/>
              </a:rPr>
              <a:t> </a:t>
            </a:r>
            <a:r>
              <a:rPr lang="en-GB" sz="1800" b="1" spc="140" dirty="0">
                <a:solidFill>
                  <a:srgbClr val="FFFFFF"/>
                </a:solidFill>
                <a:latin typeface="Raleway Black"/>
                <a:cs typeface="Raleway Black"/>
              </a:rPr>
              <a:t>ATE</a:t>
            </a:r>
            <a:r>
              <a:rPr lang="en-GB" sz="1800" b="1" spc="-155" dirty="0">
                <a:solidFill>
                  <a:srgbClr val="FFFFFF"/>
                </a:solidFill>
                <a:latin typeface="Raleway Black"/>
                <a:cs typeface="Raleway Black"/>
              </a:rPr>
              <a:t> </a:t>
            </a:r>
            <a:r>
              <a:rPr lang="en-GB" sz="1800" b="1" spc="200" dirty="0">
                <a:solidFill>
                  <a:srgbClr val="FFFFFF"/>
                </a:solidFill>
                <a:latin typeface="Raleway Black"/>
                <a:cs typeface="Raleway Black"/>
              </a:rPr>
              <a:t>GY:</a:t>
            </a:r>
            <a:r>
              <a:rPr lang="en-GB" sz="1800" b="1" spc="50" dirty="0">
                <a:solidFill>
                  <a:srgbClr val="FFFFFF"/>
                </a:solidFill>
                <a:latin typeface="Raleway Black"/>
                <a:cs typeface="Raleway Black"/>
              </a:rPr>
              <a:t> </a:t>
            </a:r>
            <a:r>
              <a:rPr lang="en-GB" b="1" spc="50" dirty="0">
                <a:solidFill>
                  <a:srgbClr val="FFFFFF"/>
                </a:solidFill>
                <a:latin typeface="Raleway Black"/>
                <a:cs typeface="Raleway Black"/>
              </a:rPr>
              <a:t>OBJECTIVES</a:t>
            </a:r>
            <a:endParaRPr lang="en-GB" sz="1800" dirty="0">
              <a:latin typeface="Raleway Black"/>
              <a:cs typeface="Raleway Black"/>
            </a:endParaRPr>
          </a:p>
        </p:txBody>
      </p:sp>
      <p:grpSp>
        <p:nvGrpSpPr>
          <p:cNvPr id="13" name="object 13"/>
          <p:cNvGrpSpPr/>
          <p:nvPr/>
        </p:nvGrpSpPr>
        <p:grpSpPr>
          <a:xfrm>
            <a:off x="7208011" y="3503380"/>
            <a:ext cx="12187555" cy="7179945"/>
            <a:chOff x="7208011" y="3503380"/>
            <a:chExt cx="12187555" cy="7179945"/>
          </a:xfrm>
        </p:grpSpPr>
        <p:sp>
          <p:nvSpPr>
            <p:cNvPr id="14" name="object 14"/>
            <p:cNvSpPr/>
            <p:nvPr/>
          </p:nvSpPr>
          <p:spPr>
            <a:xfrm>
              <a:off x="16568383" y="10233056"/>
              <a:ext cx="2827655" cy="450215"/>
            </a:xfrm>
            <a:custGeom>
              <a:avLst/>
              <a:gdLst/>
              <a:ahLst/>
              <a:cxnLst/>
              <a:rect l="l" t="t" r="r" b="b"/>
              <a:pathLst>
                <a:path w="2827655" h="450215">
                  <a:moveTo>
                    <a:pt x="363740" y="449719"/>
                  </a:moveTo>
                  <a:lnTo>
                    <a:pt x="277901" y="315696"/>
                  </a:lnTo>
                  <a:lnTo>
                    <a:pt x="262801" y="292112"/>
                  </a:lnTo>
                  <a:lnTo>
                    <a:pt x="277329" y="281317"/>
                  </a:lnTo>
                  <a:lnTo>
                    <a:pt x="289979" y="268897"/>
                  </a:lnTo>
                  <a:lnTo>
                    <a:pt x="316776" y="221716"/>
                  </a:lnTo>
                  <a:lnTo>
                    <a:pt x="325462" y="183222"/>
                  </a:lnTo>
                  <a:lnTo>
                    <a:pt x="326542" y="163309"/>
                  </a:lnTo>
                  <a:lnTo>
                    <a:pt x="323672" y="130708"/>
                  </a:lnTo>
                  <a:lnTo>
                    <a:pt x="300837" y="76047"/>
                  </a:lnTo>
                  <a:lnTo>
                    <a:pt x="256120" y="36817"/>
                  </a:lnTo>
                  <a:lnTo>
                    <a:pt x="226834" y="24422"/>
                  </a:lnTo>
                  <a:lnTo>
                    <a:pt x="226834" y="166179"/>
                  </a:lnTo>
                  <a:lnTo>
                    <a:pt x="225971" y="176314"/>
                  </a:lnTo>
                  <a:lnTo>
                    <a:pt x="205066" y="212140"/>
                  </a:lnTo>
                  <a:lnTo>
                    <a:pt x="168998" y="221716"/>
                  </a:lnTo>
                  <a:lnTo>
                    <a:pt x="96837" y="221716"/>
                  </a:lnTo>
                  <a:lnTo>
                    <a:pt x="96837" y="108343"/>
                  </a:lnTo>
                  <a:lnTo>
                    <a:pt x="169583" y="108343"/>
                  </a:lnTo>
                  <a:lnTo>
                    <a:pt x="207721" y="118313"/>
                  </a:lnTo>
                  <a:lnTo>
                    <a:pt x="226072" y="155854"/>
                  </a:lnTo>
                  <a:lnTo>
                    <a:pt x="226834" y="166179"/>
                  </a:lnTo>
                  <a:lnTo>
                    <a:pt x="226834" y="24422"/>
                  </a:lnTo>
                  <a:lnTo>
                    <a:pt x="192874" y="16878"/>
                  </a:lnTo>
                  <a:lnTo>
                    <a:pt x="154673" y="14376"/>
                  </a:lnTo>
                  <a:lnTo>
                    <a:pt x="0" y="14376"/>
                  </a:lnTo>
                  <a:lnTo>
                    <a:pt x="0" y="449719"/>
                  </a:lnTo>
                  <a:lnTo>
                    <a:pt x="96837" y="449719"/>
                  </a:lnTo>
                  <a:lnTo>
                    <a:pt x="96837" y="315696"/>
                  </a:lnTo>
                  <a:lnTo>
                    <a:pt x="161861" y="315696"/>
                  </a:lnTo>
                  <a:lnTo>
                    <a:pt x="250647" y="449719"/>
                  </a:lnTo>
                  <a:lnTo>
                    <a:pt x="363740" y="449719"/>
                  </a:lnTo>
                  <a:close/>
                </a:path>
                <a:path w="2827655" h="450215">
                  <a:moveTo>
                    <a:pt x="506260" y="14376"/>
                  </a:moveTo>
                  <a:lnTo>
                    <a:pt x="409422" y="14376"/>
                  </a:lnTo>
                  <a:lnTo>
                    <a:pt x="409422" y="449719"/>
                  </a:lnTo>
                  <a:lnTo>
                    <a:pt x="506260" y="449719"/>
                  </a:lnTo>
                  <a:lnTo>
                    <a:pt x="506260" y="14376"/>
                  </a:lnTo>
                  <a:close/>
                </a:path>
                <a:path w="2827655" h="450215">
                  <a:moveTo>
                    <a:pt x="679792" y="14376"/>
                  </a:moveTo>
                  <a:lnTo>
                    <a:pt x="582968" y="14376"/>
                  </a:lnTo>
                  <a:lnTo>
                    <a:pt x="582968" y="449719"/>
                  </a:lnTo>
                  <a:lnTo>
                    <a:pt x="679792" y="449719"/>
                  </a:lnTo>
                  <a:lnTo>
                    <a:pt x="679792" y="14376"/>
                  </a:lnTo>
                  <a:close/>
                </a:path>
                <a:path w="2827655" h="450215">
                  <a:moveTo>
                    <a:pt x="1124851" y="14109"/>
                  </a:moveTo>
                  <a:lnTo>
                    <a:pt x="1028014" y="14109"/>
                  </a:lnTo>
                  <a:lnTo>
                    <a:pt x="1028014" y="184289"/>
                  </a:lnTo>
                  <a:lnTo>
                    <a:pt x="853351" y="184289"/>
                  </a:lnTo>
                  <a:lnTo>
                    <a:pt x="853351" y="14109"/>
                  </a:lnTo>
                  <a:lnTo>
                    <a:pt x="756513" y="14109"/>
                  </a:lnTo>
                  <a:lnTo>
                    <a:pt x="756513" y="184289"/>
                  </a:lnTo>
                  <a:lnTo>
                    <a:pt x="756513" y="278269"/>
                  </a:lnTo>
                  <a:lnTo>
                    <a:pt x="756513" y="449719"/>
                  </a:lnTo>
                  <a:lnTo>
                    <a:pt x="853351" y="449719"/>
                  </a:lnTo>
                  <a:lnTo>
                    <a:pt x="853351" y="278269"/>
                  </a:lnTo>
                  <a:lnTo>
                    <a:pt x="1028014" y="278269"/>
                  </a:lnTo>
                  <a:lnTo>
                    <a:pt x="1028014" y="449719"/>
                  </a:lnTo>
                  <a:lnTo>
                    <a:pt x="1124851" y="449719"/>
                  </a:lnTo>
                  <a:lnTo>
                    <a:pt x="1124851" y="278269"/>
                  </a:lnTo>
                  <a:lnTo>
                    <a:pt x="1124851" y="184289"/>
                  </a:lnTo>
                  <a:lnTo>
                    <a:pt x="1124851" y="14109"/>
                  </a:lnTo>
                  <a:close/>
                </a:path>
                <a:path w="2827655" h="450215">
                  <a:moveTo>
                    <a:pt x="1298397" y="14376"/>
                  </a:moveTo>
                  <a:lnTo>
                    <a:pt x="1201559" y="14376"/>
                  </a:lnTo>
                  <a:lnTo>
                    <a:pt x="1201559" y="449719"/>
                  </a:lnTo>
                  <a:lnTo>
                    <a:pt x="1298397" y="449719"/>
                  </a:lnTo>
                  <a:lnTo>
                    <a:pt x="1298397" y="14376"/>
                  </a:lnTo>
                  <a:close/>
                </a:path>
                <a:path w="2827655" h="450215">
                  <a:moveTo>
                    <a:pt x="1799005" y="1447"/>
                  </a:moveTo>
                  <a:lnTo>
                    <a:pt x="1584248" y="233845"/>
                  </a:lnTo>
                  <a:lnTo>
                    <a:pt x="1375295" y="2755"/>
                  </a:lnTo>
                  <a:lnTo>
                    <a:pt x="1375105" y="13017"/>
                  </a:lnTo>
                  <a:lnTo>
                    <a:pt x="1375105" y="449719"/>
                  </a:lnTo>
                  <a:lnTo>
                    <a:pt x="1469072" y="449719"/>
                  </a:lnTo>
                  <a:lnTo>
                    <a:pt x="1469072" y="252882"/>
                  </a:lnTo>
                  <a:lnTo>
                    <a:pt x="1578940" y="382625"/>
                  </a:lnTo>
                  <a:lnTo>
                    <a:pt x="1587182" y="382625"/>
                  </a:lnTo>
                  <a:lnTo>
                    <a:pt x="1702155" y="240779"/>
                  </a:lnTo>
                  <a:lnTo>
                    <a:pt x="1702155" y="449719"/>
                  </a:lnTo>
                  <a:lnTo>
                    <a:pt x="1798993" y="449719"/>
                  </a:lnTo>
                  <a:lnTo>
                    <a:pt x="1799005" y="1447"/>
                  </a:lnTo>
                  <a:close/>
                </a:path>
                <a:path w="2827655" h="450215">
                  <a:moveTo>
                    <a:pt x="2258517" y="190055"/>
                  </a:moveTo>
                  <a:lnTo>
                    <a:pt x="2254199" y="142049"/>
                  </a:lnTo>
                  <a:lnTo>
                    <a:pt x="2241486" y="100330"/>
                  </a:lnTo>
                  <a:lnTo>
                    <a:pt x="2235695" y="90525"/>
                  </a:lnTo>
                  <a:lnTo>
                    <a:pt x="2220811" y="65290"/>
                  </a:lnTo>
                  <a:lnTo>
                    <a:pt x="2192566" y="37338"/>
                  </a:lnTo>
                  <a:lnTo>
                    <a:pt x="2162187" y="19773"/>
                  </a:lnTo>
                  <a:lnTo>
                    <a:pt x="2162187" y="190055"/>
                  </a:lnTo>
                  <a:lnTo>
                    <a:pt x="2162187" y="234251"/>
                  </a:lnTo>
                  <a:lnTo>
                    <a:pt x="1970239" y="234251"/>
                  </a:lnTo>
                  <a:lnTo>
                    <a:pt x="1970239" y="190055"/>
                  </a:lnTo>
                  <a:lnTo>
                    <a:pt x="1976259" y="146634"/>
                  </a:lnTo>
                  <a:lnTo>
                    <a:pt x="1994268" y="115519"/>
                  </a:lnTo>
                  <a:lnTo>
                    <a:pt x="2024164" y="96786"/>
                  </a:lnTo>
                  <a:lnTo>
                    <a:pt x="2065883" y="90525"/>
                  </a:lnTo>
                  <a:lnTo>
                    <a:pt x="2107895" y="96786"/>
                  </a:lnTo>
                  <a:lnTo>
                    <a:pt x="2138007" y="115519"/>
                  </a:lnTo>
                  <a:lnTo>
                    <a:pt x="2156129" y="146634"/>
                  </a:lnTo>
                  <a:lnTo>
                    <a:pt x="2162187" y="190055"/>
                  </a:lnTo>
                  <a:lnTo>
                    <a:pt x="2162187" y="19773"/>
                  </a:lnTo>
                  <a:lnTo>
                    <a:pt x="2157171" y="16865"/>
                  </a:lnTo>
                  <a:lnTo>
                    <a:pt x="2115020" y="4292"/>
                  </a:lnTo>
                  <a:lnTo>
                    <a:pt x="2066531" y="0"/>
                  </a:lnTo>
                  <a:lnTo>
                    <a:pt x="2018372" y="4292"/>
                  </a:lnTo>
                  <a:lnTo>
                    <a:pt x="1976513" y="16865"/>
                  </a:lnTo>
                  <a:lnTo>
                    <a:pt x="1941360" y="37338"/>
                  </a:lnTo>
                  <a:lnTo>
                    <a:pt x="1913305" y="65290"/>
                  </a:lnTo>
                  <a:lnTo>
                    <a:pt x="1892769" y="100330"/>
                  </a:lnTo>
                  <a:lnTo>
                    <a:pt x="1880146" y="142049"/>
                  </a:lnTo>
                  <a:lnTo>
                    <a:pt x="1875853" y="190055"/>
                  </a:lnTo>
                  <a:lnTo>
                    <a:pt x="1875853" y="449237"/>
                  </a:lnTo>
                  <a:lnTo>
                    <a:pt x="1970239" y="449237"/>
                  </a:lnTo>
                  <a:lnTo>
                    <a:pt x="1970239" y="322834"/>
                  </a:lnTo>
                  <a:lnTo>
                    <a:pt x="2162187" y="322834"/>
                  </a:lnTo>
                  <a:lnTo>
                    <a:pt x="2162187" y="449237"/>
                  </a:lnTo>
                  <a:lnTo>
                    <a:pt x="2258517" y="449237"/>
                  </a:lnTo>
                  <a:lnTo>
                    <a:pt x="2258517" y="322834"/>
                  </a:lnTo>
                  <a:lnTo>
                    <a:pt x="2258517" y="234251"/>
                  </a:lnTo>
                  <a:lnTo>
                    <a:pt x="2258517" y="190055"/>
                  </a:lnTo>
                  <a:close/>
                </a:path>
                <a:path w="2827655" h="450215">
                  <a:moveTo>
                    <a:pt x="2692362" y="14376"/>
                  </a:moveTo>
                  <a:lnTo>
                    <a:pt x="2565844" y="14376"/>
                  </a:lnTo>
                  <a:lnTo>
                    <a:pt x="2428062" y="169976"/>
                  </a:lnTo>
                  <a:lnTo>
                    <a:pt x="2428062" y="14376"/>
                  </a:lnTo>
                  <a:lnTo>
                    <a:pt x="2330081" y="14376"/>
                  </a:lnTo>
                  <a:lnTo>
                    <a:pt x="2330081" y="449719"/>
                  </a:lnTo>
                  <a:lnTo>
                    <a:pt x="2428062" y="449719"/>
                  </a:lnTo>
                  <a:lnTo>
                    <a:pt x="2428062" y="286448"/>
                  </a:lnTo>
                  <a:lnTo>
                    <a:pt x="2440952" y="273570"/>
                  </a:lnTo>
                  <a:lnTo>
                    <a:pt x="2568295" y="449719"/>
                  </a:lnTo>
                  <a:lnTo>
                    <a:pt x="2691003" y="449719"/>
                  </a:lnTo>
                  <a:lnTo>
                    <a:pt x="2511475" y="210731"/>
                  </a:lnTo>
                  <a:lnTo>
                    <a:pt x="2692362" y="14376"/>
                  </a:lnTo>
                  <a:close/>
                </a:path>
                <a:path w="2827655" h="450215">
                  <a:moveTo>
                    <a:pt x="2827147" y="14376"/>
                  </a:moveTo>
                  <a:lnTo>
                    <a:pt x="2730309" y="14376"/>
                  </a:lnTo>
                  <a:lnTo>
                    <a:pt x="2730309" y="449719"/>
                  </a:lnTo>
                  <a:lnTo>
                    <a:pt x="2827147" y="449719"/>
                  </a:lnTo>
                  <a:lnTo>
                    <a:pt x="2827147" y="14376"/>
                  </a:lnTo>
                  <a:close/>
                </a:path>
              </a:pathLst>
            </a:custGeom>
            <a:solidFill>
              <a:srgbClr val="EB054B"/>
            </a:solidFill>
          </p:spPr>
          <p:txBody>
            <a:bodyPr wrap="square" lIns="0" tIns="0" rIns="0" bIns="0" rtlCol="0"/>
            <a:lstStyle/>
            <a:p>
              <a:endParaRPr/>
            </a:p>
          </p:txBody>
        </p:sp>
        <p:pic>
          <p:nvPicPr>
            <p:cNvPr id="15" name="object 15"/>
            <p:cNvPicPr/>
            <p:nvPr/>
          </p:nvPicPr>
          <p:blipFill>
            <a:blip r:embed="rId4" cstate="print"/>
            <a:stretch>
              <a:fillRect/>
            </a:stretch>
          </p:blipFill>
          <p:spPr>
            <a:xfrm>
              <a:off x="18491164" y="10106774"/>
              <a:ext cx="88248" cy="88248"/>
            </a:xfrm>
            <a:prstGeom prst="rect">
              <a:avLst/>
            </a:prstGeom>
          </p:spPr>
        </p:pic>
        <p:pic>
          <p:nvPicPr>
            <p:cNvPr id="16" name="object 16"/>
            <p:cNvPicPr/>
            <p:nvPr/>
          </p:nvPicPr>
          <p:blipFill>
            <a:blip r:embed="rId4" cstate="print"/>
            <a:stretch>
              <a:fillRect/>
            </a:stretch>
          </p:blipFill>
          <p:spPr>
            <a:xfrm>
              <a:off x="18691737" y="10106774"/>
              <a:ext cx="88248" cy="88248"/>
            </a:xfrm>
            <a:prstGeom prst="rect">
              <a:avLst/>
            </a:prstGeom>
          </p:spPr>
        </p:pic>
        <p:sp>
          <p:nvSpPr>
            <p:cNvPr id="17" name="object 17"/>
            <p:cNvSpPr/>
            <p:nvPr/>
          </p:nvSpPr>
          <p:spPr>
            <a:xfrm>
              <a:off x="7208011" y="3503380"/>
              <a:ext cx="1475740" cy="458470"/>
            </a:xfrm>
            <a:custGeom>
              <a:avLst/>
              <a:gdLst/>
              <a:ahLst/>
              <a:cxnLst/>
              <a:rect l="l" t="t" r="r" b="b"/>
              <a:pathLst>
                <a:path w="1475740" h="458470">
                  <a:moveTo>
                    <a:pt x="1475410" y="0"/>
                  </a:moveTo>
                  <a:lnTo>
                    <a:pt x="0" y="0"/>
                  </a:lnTo>
                  <a:lnTo>
                    <a:pt x="0" y="458310"/>
                  </a:lnTo>
                  <a:lnTo>
                    <a:pt x="1475410" y="458310"/>
                  </a:lnTo>
                  <a:lnTo>
                    <a:pt x="1475410" y="0"/>
                  </a:lnTo>
                  <a:close/>
                </a:path>
              </a:pathLst>
            </a:custGeom>
            <a:solidFill>
              <a:srgbClr val="EB054B"/>
            </a:solidFill>
          </p:spPr>
          <p:txBody>
            <a:bodyPr wrap="square" lIns="0" tIns="0" rIns="0" bIns="0" rtlCol="0"/>
            <a:lstStyle/>
            <a:p>
              <a:endParaRPr/>
            </a:p>
          </p:txBody>
        </p:sp>
      </p:grpSp>
      <p:sp>
        <p:nvSpPr>
          <p:cNvPr id="18" name="object 18"/>
          <p:cNvSpPr txBox="1"/>
          <p:nvPr/>
        </p:nvSpPr>
        <p:spPr>
          <a:xfrm>
            <a:off x="7327033" y="3542400"/>
            <a:ext cx="1538935" cy="290464"/>
          </a:xfrm>
          <a:prstGeom prst="rect">
            <a:avLst/>
          </a:prstGeom>
        </p:spPr>
        <p:txBody>
          <a:bodyPr vert="horz" wrap="square" lIns="0" tIns="13335" rIns="0" bIns="0" rtlCol="0">
            <a:spAutoFit/>
          </a:bodyPr>
          <a:lstStyle/>
          <a:p>
            <a:pPr marL="12700">
              <a:lnSpc>
                <a:spcPct val="100000"/>
              </a:lnSpc>
              <a:spcBef>
                <a:spcPts val="105"/>
              </a:spcBef>
            </a:pPr>
            <a:r>
              <a:rPr lang="fi-FI" sz="1800" b="0" spc="150" dirty="0">
                <a:solidFill>
                  <a:srgbClr val="FFFFFF"/>
                </a:solidFill>
                <a:latin typeface="Raleway Medium"/>
                <a:cs typeface="Raleway Medium"/>
              </a:rPr>
              <a:t>FAIRNESS</a:t>
            </a:r>
            <a:r>
              <a:rPr sz="1800" b="0" spc="150" dirty="0">
                <a:solidFill>
                  <a:srgbClr val="FFFFFF"/>
                </a:solidFill>
                <a:latin typeface="Raleway Medium"/>
                <a:cs typeface="Raleway Medium"/>
              </a:rPr>
              <a:t> </a:t>
            </a:r>
            <a:endParaRPr sz="1800" dirty="0">
              <a:latin typeface="Raleway Medium"/>
              <a:cs typeface="Raleway Medium"/>
            </a:endParaRPr>
          </a:p>
        </p:txBody>
      </p:sp>
      <p:sp>
        <p:nvSpPr>
          <p:cNvPr id="19" name="object 19"/>
          <p:cNvSpPr/>
          <p:nvPr/>
        </p:nvSpPr>
        <p:spPr>
          <a:xfrm>
            <a:off x="7668248" y="3930173"/>
            <a:ext cx="205104" cy="177800"/>
          </a:xfrm>
          <a:custGeom>
            <a:avLst/>
            <a:gdLst/>
            <a:ahLst/>
            <a:cxnLst/>
            <a:rect l="l" t="t" r="r" b="b"/>
            <a:pathLst>
              <a:path w="205104" h="177800">
                <a:moveTo>
                  <a:pt x="204862" y="0"/>
                </a:moveTo>
                <a:lnTo>
                  <a:pt x="0" y="0"/>
                </a:lnTo>
                <a:lnTo>
                  <a:pt x="4994" y="177408"/>
                </a:lnTo>
                <a:lnTo>
                  <a:pt x="204862" y="0"/>
                </a:lnTo>
                <a:close/>
              </a:path>
            </a:pathLst>
          </a:custGeom>
          <a:solidFill>
            <a:srgbClr val="EB054B"/>
          </a:solid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134</TotalTime>
  <Words>656</Words>
  <Application>Microsoft Office PowerPoint</Application>
  <PresentationFormat>Custom</PresentationFormat>
  <Paragraphs>62</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Calibri</vt:lpstr>
      <vt:lpstr>Open Sans</vt:lpstr>
      <vt:lpstr>Raleway Black</vt:lpstr>
      <vt:lpstr>Raleway Medium</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Hodju Jaana</dc:creator>
  <cp:lastModifiedBy>Raisa McNab</cp:lastModifiedBy>
  <cp:revision>63</cp:revision>
  <dcterms:created xsi:type="dcterms:W3CDTF">2024-09-27T07:56:12Z</dcterms:created>
  <dcterms:modified xsi:type="dcterms:W3CDTF">2024-10-08T08:32:34Z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2022-05-12T00:00:00Z</vt:filetime>
  </property>
  <property fmtid="{D5CDD505-2E9C-101B-9397-08002B2CF9AE}" pid="3" name="Creator">
    <vt:lpwstr>Adobe InDesign 17.2 (Macintosh)</vt:lpwstr>
  </property>
  <property fmtid="{D5CDD505-2E9C-101B-9397-08002B2CF9AE}" pid="4" name="LastSaved">
    <vt:filetime>2024-09-27T00:00:00Z</vt:filetime>
  </property>
  <property fmtid="{D5CDD505-2E9C-101B-9397-08002B2CF9AE}" pid="5" name="Producer">
    <vt:lpwstr>Adobe PDF Library 16.0.7</vt:lpwstr>
  </property>
</Properties>
</file>